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8.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9.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1.jpg" ContentType="image/jpg"/>
  <Override PartName="/ppt/notesSlides/notesSlide28.xml" ContentType="application/vnd.openxmlformats-officedocument.presentationml.notesSlide+xml"/>
  <Override PartName="/ppt/media/image22.jpg" ContentType="image/jpg"/>
  <Override PartName="/ppt/notesSlides/notesSlide29.xml" ContentType="application/vnd.openxmlformats-officedocument.presentationml.notesSlide+xml"/>
  <Override PartName="/ppt/media/image23.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36.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38.jpg" ContentType="image/jpg"/>
  <Override PartName="/ppt/notesSlides/notesSlide42.xml" ContentType="application/vnd.openxmlformats-officedocument.presentationml.notesSlide+xml"/>
  <Override PartName="/ppt/media/image39.jpg" ContentType="image/jpg"/>
  <Override PartName="/ppt/media/image40.jpg" ContentType="image/jp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89" r:id="rId2"/>
    <p:sldMasterId id="2147483702" r:id="rId3"/>
  </p:sldMasterIdLst>
  <p:notesMasterIdLst>
    <p:notesMasterId r:id="rId148"/>
  </p:notesMasterIdLst>
  <p:sldIdLst>
    <p:sldId id="766" r:id="rId4"/>
    <p:sldId id="779" r:id="rId5"/>
    <p:sldId id="780" r:id="rId6"/>
    <p:sldId id="436" r:id="rId7"/>
    <p:sldId id="781" r:id="rId8"/>
    <p:sldId id="782" r:id="rId9"/>
    <p:sldId id="393" r:id="rId10"/>
    <p:sldId id="430" r:id="rId11"/>
    <p:sldId id="783" r:id="rId12"/>
    <p:sldId id="784" r:id="rId13"/>
    <p:sldId id="785" r:id="rId14"/>
    <p:sldId id="786" r:id="rId15"/>
    <p:sldId id="787" r:id="rId16"/>
    <p:sldId id="788" r:id="rId17"/>
    <p:sldId id="789" r:id="rId18"/>
    <p:sldId id="790" r:id="rId19"/>
    <p:sldId id="791" r:id="rId20"/>
    <p:sldId id="792" r:id="rId21"/>
    <p:sldId id="793" r:id="rId22"/>
    <p:sldId id="794" r:id="rId23"/>
    <p:sldId id="795" r:id="rId24"/>
    <p:sldId id="796" r:id="rId25"/>
    <p:sldId id="800" r:id="rId26"/>
    <p:sldId id="809" r:id="rId27"/>
    <p:sldId id="801" r:id="rId28"/>
    <p:sldId id="802" r:id="rId29"/>
    <p:sldId id="804" r:id="rId30"/>
    <p:sldId id="805" r:id="rId31"/>
    <p:sldId id="806" r:id="rId32"/>
    <p:sldId id="807" r:id="rId33"/>
    <p:sldId id="808" r:id="rId34"/>
    <p:sldId id="810" r:id="rId35"/>
    <p:sldId id="811" r:id="rId36"/>
    <p:sldId id="812" r:id="rId37"/>
    <p:sldId id="820" r:id="rId38"/>
    <p:sldId id="821" r:id="rId39"/>
    <p:sldId id="822" r:id="rId40"/>
    <p:sldId id="776" r:id="rId41"/>
    <p:sldId id="268" r:id="rId42"/>
    <p:sldId id="813" r:id="rId43"/>
    <p:sldId id="817" r:id="rId44"/>
    <p:sldId id="818" r:id="rId45"/>
    <p:sldId id="819" r:id="rId46"/>
    <p:sldId id="815" r:id="rId47"/>
    <p:sldId id="816" r:id="rId48"/>
    <p:sldId id="823" r:id="rId49"/>
    <p:sldId id="824" r:id="rId50"/>
    <p:sldId id="825" r:id="rId51"/>
    <p:sldId id="827" r:id="rId52"/>
    <p:sldId id="826" r:id="rId53"/>
    <p:sldId id="829" r:id="rId54"/>
    <p:sldId id="828" r:id="rId55"/>
    <p:sldId id="830" r:id="rId56"/>
    <p:sldId id="831" r:id="rId57"/>
    <p:sldId id="832" r:id="rId58"/>
    <p:sldId id="835" r:id="rId59"/>
    <p:sldId id="833" r:id="rId60"/>
    <p:sldId id="836" r:id="rId61"/>
    <p:sldId id="838" r:id="rId62"/>
    <p:sldId id="839" r:id="rId63"/>
    <p:sldId id="840" r:id="rId64"/>
    <p:sldId id="842" r:id="rId65"/>
    <p:sldId id="843" r:id="rId66"/>
    <p:sldId id="844" r:id="rId67"/>
    <p:sldId id="841" r:id="rId68"/>
    <p:sldId id="845" r:id="rId69"/>
    <p:sldId id="846" r:id="rId70"/>
    <p:sldId id="847" r:id="rId71"/>
    <p:sldId id="848" r:id="rId72"/>
    <p:sldId id="371" r:id="rId73"/>
    <p:sldId id="511" r:id="rId74"/>
    <p:sldId id="849" r:id="rId75"/>
    <p:sldId id="850" r:id="rId76"/>
    <p:sldId id="851" r:id="rId77"/>
    <p:sldId id="852" r:id="rId78"/>
    <p:sldId id="853" r:id="rId79"/>
    <p:sldId id="867" r:id="rId80"/>
    <p:sldId id="868" r:id="rId81"/>
    <p:sldId id="869" r:id="rId82"/>
    <p:sldId id="870" r:id="rId83"/>
    <p:sldId id="871" r:id="rId84"/>
    <p:sldId id="872" r:id="rId85"/>
    <p:sldId id="854" r:id="rId86"/>
    <p:sldId id="512" r:id="rId87"/>
    <p:sldId id="873" r:id="rId88"/>
    <p:sldId id="874" r:id="rId89"/>
    <p:sldId id="875" r:id="rId90"/>
    <p:sldId id="488" r:id="rId91"/>
    <p:sldId id="489" r:id="rId92"/>
    <p:sldId id="490" r:id="rId93"/>
    <p:sldId id="491" r:id="rId94"/>
    <p:sldId id="876" r:id="rId95"/>
    <p:sldId id="493" r:id="rId96"/>
    <p:sldId id="877" r:id="rId97"/>
    <p:sldId id="495" r:id="rId98"/>
    <p:sldId id="878" r:id="rId99"/>
    <p:sldId id="497" r:id="rId100"/>
    <p:sldId id="498" r:id="rId101"/>
    <p:sldId id="879" r:id="rId102"/>
    <p:sldId id="293" r:id="rId103"/>
    <p:sldId id="292" r:id="rId104"/>
    <p:sldId id="856" r:id="rId105"/>
    <p:sldId id="857" r:id="rId106"/>
    <p:sldId id="291" r:id="rId107"/>
    <p:sldId id="528" r:id="rId108"/>
    <p:sldId id="529" r:id="rId109"/>
    <p:sldId id="501" r:id="rId110"/>
    <p:sldId id="473" r:id="rId111"/>
    <p:sldId id="377" r:id="rId112"/>
    <p:sldId id="378" r:id="rId113"/>
    <p:sldId id="380" r:id="rId114"/>
    <p:sldId id="475" r:id="rId115"/>
    <p:sldId id="482" r:id="rId116"/>
    <p:sldId id="860" r:id="rId117"/>
    <p:sldId id="483" r:id="rId118"/>
    <p:sldId id="859" r:id="rId119"/>
    <p:sldId id="385" r:id="rId120"/>
    <p:sldId id="861" r:id="rId121"/>
    <p:sldId id="386" r:id="rId122"/>
    <p:sldId id="476" r:id="rId123"/>
    <p:sldId id="474" r:id="rId124"/>
    <p:sldId id="862" r:id="rId125"/>
    <p:sldId id="420" r:id="rId126"/>
    <p:sldId id="421" r:id="rId127"/>
    <p:sldId id="387" r:id="rId128"/>
    <p:sldId id="484" r:id="rId129"/>
    <p:sldId id="388" r:id="rId130"/>
    <p:sldId id="389" r:id="rId131"/>
    <p:sldId id="422" r:id="rId132"/>
    <p:sldId id="390" r:id="rId133"/>
    <p:sldId id="864" r:id="rId134"/>
    <p:sldId id="391" r:id="rId135"/>
    <p:sldId id="395" r:id="rId136"/>
    <p:sldId id="396" r:id="rId137"/>
    <p:sldId id="397" r:id="rId138"/>
    <p:sldId id="398" r:id="rId139"/>
    <p:sldId id="399" r:id="rId140"/>
    <p:sldId id="400" r:id="rId141"/>
    <p:sldId id="401" r:id="rId142"/>
    <p:sldId id="478" r:id="rId143"/>
    <p:sldId id="479" r:id="rId144"/>
    <p:sldId id="481" r:id="rId145"/>
    <p:sldId id="485" r:id="rId146"/>
    <p:sldId id="404"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462" autoAdjust="0"/>
  </p:normalViewPr>
  <p:slideViewPr>
    <p:cSldViewPr snapToGrid="0">
      <p:cViewPr varScale="1">
        <p:scale>
          <a:sx n="54" d="100"/>
          <a:sy n="54" d="100"/>
        </p:scale>
        <p:origin x="169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presProps" Target="pres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F698A-0738-4456-87F5-FA0FA8F0E66D}" type="datetimeFigureOut">
              <a:rPr lang="fr-FR" smtClean="0"/>
              <a:t>19/10/2023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D362F-F5B6-4630-9EE3-DAFD730275FF}" type="slidenum">
              <a:rPr lang="fr-FR" smtClean="0"/>
              <a:t>‹N°›</a:t>
            </a:fld>
            <a:endParaRPr lang="fr-FR"/>
          </a:p>
        </p:txBody>
      </p:sp>
    </p:spTree>
    <p:extLst>
      <p:ext uri="{BB962C8B-B14F-4D97-AF65-F5344CB8AC3E}">
        <p14:creationId xmlns:p14="http://schemas.microsoft.com/office/powerpoint/2010/main" val="2886066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kadiska.com/fr/blog-qu-est-ce-que-le-protocole-de-routage-bgp/"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image des diapositives 1">
            <a:extLst>
              <a:ext uri="{FF2B5EF4-FFF2-40B4-BE49-F238E27FC236}">
                <a16:creationId xmlns:a16="http://schemas.microsoft.com/office/drawing/2014/main" id="{CBD3A0B5-30DE-0B4B-FA6D-AB3E0A670ED4}"/>
              </a:ext>
            </a:extLst>
          </p:cNvPr>
          <p:cNvSpPr>
            <a:spLocks noGrp="1" noRot="1" noChangeAspect="1" noTextEdit="1"/>
          </p:cNvSpPr>
          <p:nvPr>
            <p:ph type="sldImg"/>
          </p:nvPr>
        </p:nvSpPr>
        <p:spPr>
          <a:ln/>
        </p:spPr>
      </p:sp>
      <p:sp>
        <p:nvSpPr>
          <p:cNvPr id="9219" name="Espace réservé des commentaires 2">
            <a:extLst>
              <a:ext uri="{FF2B5EF4-FFF2-40B4-BE49-F238E27FC236}">
                <a16:creationId xmlns:a16="http://schemas.microsoft.com/office/drawing/2014/main" id="{F9319355-63F5-F4EF-4AFE-DE91123B4F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dirty="0">
              <a:latin typeface="Arial" panose="020B0604020202020204" pitchFamily="34" charset="0"/>
              <a:cs typeface="Arial" panose="020B0604020202020204" pitchFamily="34" charset="0"/>
            </a:endParaRPr>
          </a:p>
        </p:txBody>
      </p:sp>
      <p:sp>
        <p:nvSpPr>
          <p:cNvPr id="9220" name="Espace réservé du numéro de diapositive 3">
            <a:extLst>
              <a:ext uri="{FF2B5EF4-FFF2-40B4-BE49-F238E27FC236}">
                <a16:creationId xmlns:a16="http://schemas.microsoft.com/office/drawing/2014/main" id="{C6FF88C4-B80E-666E-947E-77DD20B7D37C}"/>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39440085-35AA-43D7-87B5-83633C38277C}" type="slidenum">
              <a:rPr lang="ar-SA" altLang="fr-FR" sz="1300"/>
              <a:pPr algn="r" eaLnBrk="1" hangingPunct="1">
                <a:spcBef>
                  <a:spcPct val="0"/>
                </a:spcBef>
              </a:pPr>
              <a:t>2</a:t>
            </a:fld>
            <a:endParaRPr lang="fr-FR" altLang="fr-FR" sz="13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11</a:t>
            </a:fld>
            <a:endParaRPr lang="fr-FR" altLang="fr-FR" sz="1300"/>
          </a:p>
        </p:txBody>
      </p:sp>
    </p:spTree>
    <p:extLst>
      <p:ext uri="{BB962C8B-B14F-4D97-AF65-F5344CB8AC3E}">
        <p14:creationId xmlns:p14="http://schemas.microsoft.com/office/powerpoint/2010/main" val="1205507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12</a:t>
            </a:fld>
            <a:endParaRPr lang="fr-FR" altLang="fr-FR" sz="1300"/>
          </a:p>
        </p:txBody>
      </p:sp>
    </p:spTree>
    <p:extLst>
      <p:ext uri="{BB962C8B-B14F-4D97-AF65-F5344CB8AC3E}">
        <p14:creationId xmlns:p14="http://schemas.microsoft.com/office/powerpoint/2010/main" val="2226269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13</a:t>
            </a:fld>
            <a:endParaRPr lang="fr-FR" altLang="fr-FR" sz="1300"/>
          </a:p>
        </p:txBody>
      </p:sp>
    </p:spTree>
    <p:extLst>
      <p:ext uri="{BB962C8B-B14F-4D97-AF65-F5344CB8AC3E}">
        <p14:creationId xmlns:p14="http://schemas.microsoft.com/office/powerpoint/2010/main" val="231464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14</a:t>
            </a:fld>
            <a:endParaRPr lang="fr-FR" altLang="fr-FR" sz="1300"/>
          </a:p>
        </p:txBody>
      </p:sp>
    </p:spTree>
    <p:extLst>
      <p:ext uri="{BB962C8B-B14F-4D97-AF65-F5344CB8AC3E}">
        <p14:creationId xmlns:p14="http://schemas.microsoft.com/office/powerpoint/2010/main" val="261815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15</a:t>
            </a:fld>
            <a:endParaRPr lang="fr-FR" altLang="fr-FR" sz="1300"/>
          </a:p>
        </p:txBody>
      </p:sp>
    </p:spTree>
    <p:extLst>
      <p:ext uri="{BB962C8B-B14F-4D97-AF65-F5344CB8AC3E}">
        <p14:creationId xmlns:p14="http://schemas.microsoft.com/office/powerpoint/2010/main" val="184078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16</a:t>
            </a:fld>
            <a:endParaRPr lang="fr-FR" altLang="fr-FR" sz="1300"/>
          </a:p>
        </p:txBody>
      </p:sp>
    </p:spTree>
    <p:extLst>
      <p:ext uri="{BB962C8B-B14F-4D97-AF65-F5344CB8AC3E}">
        <p14:creationId xmlns:p14="http://schemas.microsoft.com/office/powerpoint/2010/main" val="2925292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17</a:t>
            </a:fld>
            <a:endParaRPr lang="fr-FR" altLang="fr-FR" sz="1300"/>
          </a:p>
        </p:txBody>
      </p:sp>
    </p:spTree>
    <p:extLst>
      <p:ext uri="{BB962C8B-B14F-4D97-AF65-F5344CB8AC3E}">
        <p14:creationId xmlns:p14="http://schemas.microsoft.com/office/powerpoint/2010/main" val="269771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18</a:t>
            </a:fld>
            <a:endParaRPr lang="fr-FR" altLang="fr-FR" sz="1300"/>
          </a:p>
        </p:txBody>
      </p:sp>
    </p:spTree>
    <p:extLst>
      <p:ext uri="{BB962C8B-B14F-4D97-AF65-F5344CB8AC3E}">
        <p14:creationId xmlns:p14="http://schemas.microsoft.com/office/powerpoint/2010/main" val="2105936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19</a:t>
            </a:fld>
            <a:endParaRPr lang="fr-FR" altLang="fr-FR" sz="1300"/>
          </a:p>
        </p:txBody>
      </p:sp>
    </p:spTree>
    <p:extLst>
      <p:ext uri="{BB962C8B-B14F-4D97-AF65-F5344CB8AC3E}">
        <p14:creationId xmlns:p14="http://schemas.microsoft.com/office/powerpoint/2010/main" val="401155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20</a:t>
            </a:fld>
            <a:endParaRPr lang="fr-FR" altLang="fr-FR" sz="1300"/>
          </a:p>
        </p:txBody>
      </p:sp>
    </p:spTree>
    <p:extLst>
      <p:ext uri="{BB962C8B-B14F-4D97-AF65-F5344CB8AC3E}">
        <p14:creationId xmlns:p14="http://schemas.microsoft.com/office/powerpoint/2010/main" val="115918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820D4E7C-B0DD-D27C-4AC2-9E037E74AF1E}"/>
              </a:ext>
            </a:extLst>
          </p:cNvPr>
          <p:cNvSpPr>
            <a:spLocks noGrp="1" noRot="1" noChangeAspect="1" noTextEdit="1"/>
          </p:cNvSpPr>
          <p:nvPr>
            <p:ph type="sldImg"/>
          </p:nvPr>
        </p:nvSpPr>
        <p:spPr>
          <a:ln/>
        </p:spPr>
      </p:sp>
      <p:sp>
        <p:nvSpPr>
          <p:cNvPr id="13315" name="Espace réservé des commentaires 2">
            <a:extLst>
              <a:ext uri="{FF2B5EF4-FFF2-40B4-BE49-F238E27FC236}">
                <a16:creationId xmlns:a16="http://schemas.microsoft.com/office/drawing/2014/main" id="{8E8577C5-557E-865B-DB0F-754E196A83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3316" name="Espace réservé du numéro de diapositive 3">
            <a:extLst>
              <a:ext uri="{FF2B5EF4-FFF2-40B4-BE49-F238E27FC236}">
                <a16:creationId xmlns:a16="http://schemas.microsoft.com/office/drawing/2014/main" id="{2EEA4D8D-9C06-7430-4DB6-7118717D163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DD3EBD1B-FEC7-46BF-B713-BD4586B5B045}" type="slidenum">
              <a:rPr lang="ar-SA" altLang="fr-FR" sz="1300"/>
              <a:pPr algn="r" eaLnBrk="1" hangingPunct="1">
                <a:spcBef>
                  <a:spcPct val="0"/>
                </a:spcBef>
              </a:pPr>
              <a:t>3</a:t>
            </a:fld>
            <a:endParaRPr lang="fr-FR" altLang="fr-FR" sz="1300"/>
          </a:p>
        </p:txBody>
      </p:sp>
    </p:spTree>
    <p:extLst>
      <p:ext uri="{BB962C8B-B14F-4D97-AF65-F5344CB8AC3E}">
        <p14:creationId xmlns:p14="http://schemas.microsoft.com/office/powerpoint/2010/main" val="2482037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21</a:t>
            </a:fld>
            <a:endParaRPr lang="fr-FR" altLang="fr-FR" sz="1300"/>
          </a:p>
        </p:txBody>
      </p:sp>
    </p:spTree>
    <p:extLst>
      <p:ext uri="{BB962C8B-B14F-4D97-AF65-F5344CB8AC3E}">
        <p14:creationId xmlns:p14="http://schemas.microsoft.com/office/powerpoint/2010/main" val="3058332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22</a:t>
            </a:fld>
            <a:endParaRPr lang="fr-FR" altLang="fr-FR" sz="1300"/>
          </a:p>
        </p:txBody>
      </p:sp>
    </p:spTree>
    <p:extLst>
      <p:ext uri="{BB962C8B-B14F-4D97-AF65-F5344CB8AC3E}">
        <p14:creationId xmlns:p14="http://schemas.microsoft.com/office/powerpoint/2010/main" val="393066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23</a:t>
            </a:fld>
            <a:endParaRPr lang="fr-FR" altLang="fr-FR" sz="1300"/>
          </a:p>
        </p:txBody>
      </p:sp>
    </p:spTree>
    <p:extLst>
      <p:ext uri="{BB962C8B-B14F-4D97-AF65-F5344CB8AC3E}">
        <p14:creationId xmlns:p14="http://schemas.microsoft.com/office/powerpoint/2010/main" val="351232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24</a:t>
            </a:fld>
            <a:endParaRPr lang="fr-FR" altLang="fr-FR" sz="1300"/>
          </a:p>
        </p:txBody>
      </p:sp>
    </p:spTree>
    <p:extLst>
      <p:ext uri="{BB962C8B-B14F-4D97-AF65-F5344CB8AC3E}">
        <p14:creationId xmlns:p14="http://schemas.microsoft.com/office/powerpoint/2010/main" val="4077999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25</a:t>
            </a:fld>
            <a:endParaRPr lang="fr-FR" altLang="fr-FR" sz="1300"/>
          </a:p>
        </p:txBody>
      </p:sp>
    </p:spTree>
    <p:extLst>
      <p:ext uri="{BB962C8B-B14F-4D97-AF65-F5344CB8AC3E}">
        <p14:creationId xmlns:p14="http://schemas.microsoft.com/office/powerpoint/2010/main" val="4147328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26</a:t>
            </a:fld>
            <a:endParaRPr lang="fr-FR" altLang="fr-FR" sz="1300"/>
          </a:p>
        </p:txBody>
      </p:sp>
    </p:spTree>
    <p:extLst>
      <p:ext uri="{BB962C8B-B14F-4D97-AF65-F5344CB8AC3E}">
        <p14:creationId xmlns:p14="http://schemas.microsoft.com/office/powerpoint/2010/main" val="1523251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27</a:t>
            </a:fld>
            <a:endParaRPr lang="fr-FR" altLang="fr-FR" sz="1300"/>
          </a:p>
        </p:txBody>
      </p:sp>
    </p:spTree>
    <p:extLst>
      <p:ext uri="{BB962C8B-B14F-4D97-AF65-F5344CB8AC3E}">
        <p14:creationId xmlns:p14="http://schemas.microsoft.com/office/powerpoint/2010/main" val="3324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28</a:t>
            </a:fld>
            <a:endParaRPr lang="fr-FR" altLang="fr-FR" sz="1300"/>
          </a:p>
        </p:txBody>
      </p:sp>
    </p:spTree>
    <p:extLst>
      <p:ext uri="{BB962C8B-B14F-4D97-AF65-F5344CB8AC3E}">
        <p14:creationId xmlns:p14="http://schemas.microsoft.com/office/powerpoint/2010/main" val="3786337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29</a:t>
            </a:fld>
            <a:endParaRPr lang="fr-FR" altLang="fr-FR" sz="1300"/>
          </a:p>
        </p:txBody>
      </p:sp>
    </p:spTree>
    <p:extLst>
      <p:ext uri="{BB962C8B-B14F-4D97-AF65-F5344CB8AC3E}">
        <p14:creationId xmlns:p14="http://schemas.microsoft.com/office/powerpoint/2010/main" val="621250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30</a:t>
            </a:fld>
            <a:endParaRPr lang="fr-FR" altLang="fr-FR" sz="1300"/>
          </a:p>
        </p:txBody>
      </p:sp>
    </p:spTree>
    <p:extLst>
      <p:ext uri="{BB962C8B-B14F-4D97-AF65-F5344CB8AC3E}">
        <p14:creationId xmlns:p14="http://schemas.microsoft.com/office/powerpoint/2010/main" val="347965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820D4E7C-B0DD-D27C-4AC2-9E037E74AF1E}"/>
              </a:ext>
            </a:extLst>
          </p:cNvPr>
          <p:cNvSpPr>
            <a:spLocks noGrp="1" noRot="1" noChangeAspect="1" noTextEdit="1"/>
          </p:cNvSpPr>
          <p:nvPr>
            <p:ph type="sldImg"/>
          </p:nvPr>
        </p:nvSpPr>
        <p:spPr>
          <a:ln/>
        </p:spPr>
      </p:sp>
      <p:sp>
        <p:nvSpPr>
          <p:cNvPr id="13315" name="Espace réservé des commentaires 2">
            <a:extLst>
              <a:ext uri="{FF2B5EF4-FFF2-40B4-BE49-F238E27FC236}">
                <a16:creationId xmlns:a16="http://schemas.microsoft.com/office/drawing/2014/main" id="{8E8577C5-557E-865B-DB0F-754E196A83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3316" name="Espace réservé du numéro de diapositive 3">
            <a:extLst>
              <a:ext uri="{FF2B5EF4-FFF2-40B4-BE49-F238E27FC236}">
                <a16:creationId xmlns:a16="http://schemas.microsoft.com/office/drawing/2014/main" id="{2EEA4D8D-9C06-7430-4DB6-7118717D163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DD3EBD1B-FEC7-46BF-B713-BD4586B5B045}" type="slidenum">
              <a:rPr lang="ar-SA" altLang="fr-FR" sz="1300"/>
              <a:pPr algn="r" eaLnBrk="1" hangingPunct="1">
                <a:spcBef>
                  <a:spcPct val="0"/>
                </a:spcBef>
              </a:pPr>
              <a:t>4</a:t>
            </a:fld>
            <a:endParaRPr lang="fr-FR" altLang="fr-F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31</a:t>
            </a:fld>
            <a:endParaRPr lang="fr-FR" altLang="fr-FR" sz="1300"/>
          </a:p>
        </p:txBody>
      </p:sp>
    </p:spTree>
    <p:extLst>
      <p:ext uri="{BB962C8B-B14F-4D97-AF65-F5344CB8AC3E}">
        <p14:creationId xmlns:p14="http://schemas.microsoft.com/office/powerpoint/2010/main" val="496868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32</a:t>
            </a:fld>
            <a:endParaRPr lang="fr-FR" altLang="fr-FR" sz="1300"/>
          </a:p>
        </p:txBody>
      </p:sp>
    </p:spTree>
    <p:extLst>
      <p:ext uri="{BB962C8B-B14F-4D97-AF65-F5344CB8AC3E}">
        <p14:creationId xmlns:p14="http://schemas.microsoft.com/office/powerpoint/2010/main" val="1849011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33</a:t>
            </a:fld>
            <a:endParaRPr lang="fr-FR" altLang="fr-FR" sz="1300"/>
          </a:p>
        </p:txBody>
      </p:sp>
    </p:spTree>
    <p:extLst>
      <p:ext uri="{BB962C8B-B14F-4D97-AF65-F5344CB8AC3E}">
        <p14:creationId xmlns:p14="http://schemas.microsoft.com/office/powerpoint/2010/main" val="225000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34</a:t>
            </a:fld>
            <a:endParaRPr lang="fr-FR" altLang="fr-FR" sz="1300"/>
          </a:p>
        </p:txBody>
      </p:sp>
    </p:spTree>
    <p:extLst>
      <p:ext uri="{BB962C8B-B14F-4D97-AF65-F5344CB8AC3E}">
        <p14:creationId xmlns:p14="http://schemas.microsoft.com/office/powerpoint/2010/main" val="4105033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35</a:t>
            </a:fld>
            <a:endParaRPr lang="fr-FR" altLang="fr-FR" sz="1300"/>
          </a:p>
        </p:txBody>
      </p:sp>
    </p:spTree>
    <p:extLst>
      <p:ext uri="{BB962C8B-B14F-4D97-AF65-F5344CB8AC3E}">
        <p14:creationId xmlns:p14="http://schemas.microsoft.com/office/powerpoint/2010/main" val="53232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36</a:t>
            </a:fld>
            <a:endParaRPr lang="fr-FR" altLang="fr-FR" sz="1300"/>
          </a:p>
        </p:txBody>
      </p:sp>
    </p:spTree>
    <p:extLst>
      <p:ext uri="{BB962C8B-B14F-4D97-AF65-F5344CB8AC3E}">
        <p14:creationId xmlns:p14="http://schemas.microsoft.com/office/powerpoint/2010/main" val="976837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37</a:t>
            </a:fld>
            <a:endParaRPr lang="fr-FR" altLang="fr-FR" sz="1300"/>
          </a:p>
        </p:txBody>
      </p:sp>
    </p:spTree>
    <p:extLst>
      <p:ext uri="{BB962C8B-B14F-4D97-AF65-F5344CB8AC3E}">
        <p14:creationId xmlns:p14="http://schemas.microsoft.com/office/powerpoint/2010/main" val="3653190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40</a:t>
            </a:fld>
            <a:endParaRPr lang="fr-FR" altLang="fr-FR" sz="1300"/>
          </a:p>
        </p:txBody>
      </p:sp>
    </p:spTree>
    <p:extLst>
      <p:ext uri="{BB962C8B-B14F-4D97-AF65-F5344CB8AC3E}">
        <p14:creationId xmlns:p14="http://schemas.microsoft.com/office/powerpoint/2010/main" val="2732426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41</a:t>
            </a:fld>
            <a:endParaRPr lang="fr-FR" altLang="fr-FR" sz="1300"/>
          </a:p>
        </p:txBody>
      </p:sp>
    </p:spTree>
    <p:extLst>
      <p:ext uri="{BB962C8B-B14F-4D97-AF65-F5344CB8AC3E}">
        <p14:creationId xmlns:p14="http://schemas.microsoft.com/office/powerpoint/2010/main" val="2454618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42</a:t>
            </a:fld>
            <a:endParaRPr lang="fr-FR" altLang="fr-FR" sz="1300"/>
          </a:p>
        </p:txBody>
      </p:sp>
    </p:spTree>
    <p:extLst>
      <p:ext uri="{BB962C8B-B14F-4D97-AF65-F5344CB8AC3E}">
        <p14:creationId xmlns:p14="http://schemas.microsoft.com/office/powerpoint/2010/main" val="1265750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a:extLst>
              <a:ext uri="{FF2B5EF4-FFF2-40B4-BE49-F238E27FC236}">
                <a16:creationId xmlns:a16="http://schemas.microsoft.com/office/drawing/2014/main" id="{820D4E7C-B0DD-D27C-4AC2-9E037E74AF1E}"/>
              </a:ext>
            </a:extLst>
          </p:cNvPr>
          <p:cNvSpPr>
            <a:spLocks noGrp="1" noRot="1" noChangeAspect="1" noTextEdit="1"/>
          </p:cNvSpPr>
          <p:nvPr>
            <p:ph type="sldImg"/>
          </p:nvPr>
        </p:nvSpPr>
        <p:spPr>
          <a:ln/>
        </p:spPr>
      </p:sp>
      <p:sp>
        <p:nvSpPr>
          <p:cNvPr id="13315" name="Espace réservé des commentaires 2">
            <a:extLst>
              <a:ext uri="{FF2B5EF4-FFF2-40B4-BE49-F238E27FC236}">
                <a16:creationId xmlns:a16="http://schemas.microsoft.com/office/drawing/2014/main" id="{8E8577C5-557E-865B-DB0F-754E196A83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3316" name="Espace réservé du numéro de diapositive 3">
            <a:extLst>
              <a:ext uri="{FF2B5EF4-FFF2-40B4-BE49-F238E27FC236}">
                <a16:creationId xmlns:a16="http://schemas.microsoft.com/office/drawing/2014/main" id="{2EEA4D8D-9C06-7430-4DB6-7118717D163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DD3EBD1B-FEC7-46BF-B713-BD4586B5B045}" type="slidenum">
              <a:rPr lang="ar-SA" altLang="fr-FR" sz="1300"/>
              <a:pPr algn="r" eaLnBrk="1" hangingPunct="1">
                <a:spcBef>
                  <a:spcPct val="0"/>
                </a:spcBef>
              </a:pPr>
              <a:t>5</a:t>
            </a:fld>
            <a:endParaRPr lang="fr-FR" altLang="fr-FR" sz="1300"/>
          </a:p>
        </p:txBody>
      </p:sp>
    </p:spTree>
    <p:extLst>
      <p:ext uri="{BB962C8B-B14F-4D97-AF65-F5344CB8AC3E}">
        <p14:creationId xmlns:p14="http://schemas.microsoft.com/office/powerpoint/2010/main" val="3789676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43</a:t>
            </a:fld>
            <a:endParaRPr lang="fr-FR" altLang="fr-FR" sz="1300"/>
          </a:p>
        </p:txBody>
      </p:sp>
    </p:spTree>
    <p:extLst>
      <p:ext uri="{BB962C8B-B14F-4D97-AF65-F5344CB8AC3E}">
        <p14:creationId xmlns:p14="http://schemas.microsoft.com/office/powerpoint/2010/main" val="623946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44</a:t>
            </a:fld>
            <a:endParaRPr lang="fr-FR" altLang="fr-FR" sz="1300"/>
          </a:p>
        </p:txBody>
      </p:sp>
    </p:spTree>
    <p:extLst>
      <p:ext uri="{BB962C8B-B14F-4D97-AF65-F5344CB8AC3E}">
        <p14:creationId xmlns:p14="http://schemas.microsoft.com/office/powerpoint/2010/main" val="2420917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45</a:t>
            </a:fld>
            <a:endParaRPr lang="fr-FR" altLang="fr-FR" sz="1300"/>
          </a:p>
        </p:txBody>
      </p:sp>
    </p:spTree>
    <p:extLst>
      <p:ext uri="{BB962C8B-B14F-4D97-AF65-F5344CB8AC3E}">
        <p14:creationId xmlns:p14="http://schemas.microsoft.com/office/powerpoint/2010/main" val="3754626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46</a:t>
            </a:fld>
            <a:endParaRPr lang="fr-FR" altLang="fr-FR" sz="1300"/>
          </a:p>
        </p:txBody>
      </p:sp>
    </p:spTree>
    <p:extLst>
      <p:ext uri="{BB962C8B-B14F-4D97-AF65-F5344CB8AC3E}">
        <p14:creationId xmlns:p14="http://schemas.microsoft.com/office/powerpoint/2010/main" val="3083581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47</a:t>
            </a:fld>
            <a:endParaRPr lang="fr-FR" altLang="fr-FR" sz="1300"/>
          </a:p>
        </p:txBody>
      </p:sp>
    </p:spTree>
    <p:extLst>
      <p:ext uri="{BB962C8B-B14F-4D97-AF65-F5344CB8AC3E}">
        <p14:creationId xmlns:p14="http://schemas.microsoft.com/office/powerpoint/2010/main" val="2055794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48</a:t>
            </a:fld>
            <a:endParaRPr lang="fr-FR" altLang="fr-FR" sz="1300"/>
          </a:p>
        </p:txBody>
      </p:sp>
    </p:spTree>
    <p:extLst>
      <p:ext uri="{BB962C8B-B14F-4D97-AF65-F5344CB8AC3E}">
        <p14:creationId xmlns:p14="http://schemas.microsoft.com/office/powerpoint/2010/main" val="2151601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4D5259"/>
                </a:solidFill>
                <a:effectLst/>
                <a:latin typeface="Lato" panose="020B0604020202020204" pitchFamily="34" charset="0"/>
              </a:rPr>
              <a:t>BGP est un protocole de passerelle extérieure (EGP) utilisé pour échanger des informations de routage entre les routeurs de différents systèmes autonomes (AS). Les informations de routage </a:t>
            </a:r>
          </a:p>
          <a:p>
            <a:r>
              <a:rPr lang="fr-FR" b="0" i="0" dirty="0">
                <a:solidFill>
                  <a:srgbClr val="4D5259"/>
                </a:solidFill>
                <a:effectLst/>
                <a:latin typeface="Lato" panose="020B0604020202020204" pitchFamily="34" charset="0"/>
              </a:rPr>
              <a:t>BGP comprennent le routage complet vers chaque destination. BGP utilise les informations de routage pour maintenir une base de données d’informations d’accessibilité du réseau, qu’il échange avec d’autres systèmes BGP. BGP utilise les informations d’accessibilité du réseau pour construire un graphique de la connectivité AS, ce qui permet à BGP de supprimer les boucles de routage et d’appliquer les décisions de stratégie au niveau de l’AS.</a:t>
            </a:r>
          </a:p>
          <a:p>
            <a:endParaRPr lang="fr-FR" b="0" i="0" dirty="0">
              <a:solidFill>
                <a:srgbClr val="4D5259"/>
              </a:solidFill>
              <a:effectLst/>
              <a:latin typeface="Lato" panose="020B0604020202020204" pitchFamily="34" charset="0"/>
            </a:endParaRPr>
          </a:p>
          <a:p>
            <a:r>
              <a:rPr lang="fr-FR" b="0" i="0" dirty="0">
                <a:solidFill>
                  <a:srgbClr val="252328"/>
                </a:solidFill>
                <a:effectLst/>
                <a:latin typeface="Roboto" panose="02000000000000000000" pitchFamily="2" charset="0"/>
              </a:rPr>
              <a:t>BGP est l’abréviation de </a:t>
            </a:r>
            <a:r>
              <a:rPr lang="fr-FR" b="0" i="0" u="none" strike="noStrike" dirty="0">
                <a:solidFill>
                  <a:srgbClr val="9FC131"/>
                </a:solidFill>
                <a:effectLst/>
                <a:latin typeface="Roboto" panose="02000000000000000000" pitchFamily="2" charset="0"/>
                <a:hlinkClick r:id="rId3"/>
              </a:rPr>
              <a:t>Border Gateway Protocol</a:t>
            </a:r>
            <a:r>
              <a:rPr lang="fr-FR" b="0" i="0" dirty="0">
                <a:solidFill>
                  <a:srgbClr val="252328"/>
                </a:solidFill>
                <a:effectLst/>
                <a:latin typeface="Roboto" panose="02000000000000000000" pitchFamily="2" charset="0"/>
              </a:rPr>
              <a:t>. Il s’agit du protocole de routage utilisé pour assurer une interconnexion correcte entre les systèmes autonomes (AS). </a:t>
            </a:r>
            <a:r>
              <a:rPr lang="fr-FR" b="0" i="0" dirty="0" err="1">
                <a:solidFill>
                  <a:srgbClr val="252328"/>
                </a:solidFill>
                <a:effectLst/>
                <a:latin typeface="Roboto" panose="02000000000000000000" pitchFamily="2" charset="0"/>
              </a:rPr>
              <a:t>eBGP</a:t>
            </a:r>
            <a:r>
              <a:rPr lang="fr-FR" b="0" i="0" dirty="0">
                <a:solidFill>
                  <a:srgbClr val="252328"/>
                </a:solidFill>
                <a:effectLst/>
                <a:latin typeface="Roboto" panose="02000000000000000000" pitchFamily="2" charset="0"/>
              </a:rPr>
              <a:t> (BGP externe) est utilisé entre les AS, tandis que </a:t>
            </a:r>
            <a:r>
              <a:rPr lang="fr-FR" b="0" i="0" dirty="0" err="1">
                <a:solidFill>
                  <a:srgbClr val="252328"/>
                </a:solidFill>
                <a:effectLst/>
                <a:latin typeface="Roboto" panose="02000000000000000000" pitchFamily="2" charset="0"/>
              </a:rPr>
              <a:t>iBGP</a:t>
            </a:r>
            <a:r>
              <a:rPr lang="fr-FR" b="0" i="0" dirty="0">
                <a:solidFill>
                  <a:srgbClr val="252328"/>
                </a:solidFill>
                <a:effectLst/>
                <a:latin typeface="Roboto" panose="02000000000000000000" pitchFamily="2" charset="0"/>
              </a:rPr>
              <a:t> (BGP interne) est utilisé au sein de l’AS (</a:t>
            </a:r>
            <a:r>
              <a:rPr lang="fr-FR" b="0" i="0" dirty="0" err="1">
                <a:solidFill>
                  <a:srgbClr val="252328"/>
                </a:solidFill>
                <a:effectLst/>
                <a:latin typeface="Roboto" panose="02000000000000000000" pitchFamily="2" charset="0"/>
              </a:rPr>
              <a:t>Autonomous</a:t>
            </a:r>
            <a:r>
              <a:rPr lang="fr-FR" b="0" i="0" dirty="0">
                <a:solidFill>
                  <a:srgbClr val="252328"/>
                </a:solidFill>
                <a:effectLst/>
                <a:latin typeface="Roboto" panose="02000000000000000000" pitchFamily="2" charset="0"/>
              </a:rPr>
              <a:t> System).</a:t>
            </a:r>
            <a:endParaRPr lang="fr-FR" dirty="0"/>
          </a:p>
        </p:txBody>
      </p:sp>
      <p:sp>
        <p:nvSpPr>
          <p:cNvPr id="4" name="Espace réservé du numéro de diapositive 3"/>
          <p:cNvSpPr>
            <a:spLocks noGrp="1"/>
          </p:cNvSpPr>
          <p:nvPr>
            <p:ph type="sldNum" sz="quarter" idx="5"/>
          </p:nvPr>
        </p:nvSpPr>
        <p:spPr/>
        <p:txBody>
          <a:bodyPr/>
          <a:lstStyle/>
          <a:p>
            <a:fld id="{F5DD362F-F5B6-4630-9EE3-DAFD730275FF}" type="slidenum">
              <a:rPr lang="fr-FR" smtClean="0"/>
              <a:t>68</a:t>
            </a:fld>
            <a:endParaRPr lang="fr-FR"/>
          </a:p>
        </p:txBody>
      </p:sp>
    </p:spTree>
    <p:extLst>
      <p:ext uri="{BB962C8B-B14F-4D97-AF65-F5344CB8AC3E}">
        <p14:creationId xmlns:p14="http://schemas.microsoft.com/office/powerpoint/2010/main" val="381374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fr-FR" b="0" i="1" dirty="0" err="1">
                <a:solidFill>
                  <a:srgbClr val="252328"/>
                </a:solidFill>
                <a:effectLst/>
                <a:latin typeface="Roboto" panose="02000000000000000000" pitchFamily="2" charset="0"/>
              </a:rPr>
              <a:t>TLe</a:t>
            </a:r>
            <a:r>
              <a:rPr lang="fr-FR" b="0" i="1" dirty="0">
                <a:solidFill>
                  <a:srgbClr val="252328"/>
                </a:solidFill>
                <a:effectLst/>
                <a:latin typeface="Roboto" panose="02000000000000000000" pitchFamily="2" charset="0"/>
              </a:rPr>
              <a:t> pair (“</a:t>
            </a:r>
            <a:r>
              <a:rPr lang="fr-FR" b="0" i="1" dirty="0" err="1">
                <a:solidFill>
                  <a:srgbClr val="252328"/>
                </a:solidFill>
                <a:effectLst/>
                <a:latin typeface="Roboto" panose="02000000000000000000" pitchFamily="2" charset="0"/>
              </a:rPr>
              <a:t>peer</a:t>
            </a:r>
            <a:r>
              <a:rPr lang="fr-FR" b="0" i="1" dirty="0">
                <a:solidFill>
                  <a:srgbClr val="252328"/>
                </a:solidFill>
                <a:effectLst/>
                <a:latin typeface="Roboto" panose="02000000000000000000" pitchFamily="2" charset="0"/>
              </a:rPr>
              <a:t>” en anglais) de l’AS 1 envoie son préfixe aux pairs de l’AS 6 et de l’AS 5 (chemin de l’AS [1]), qui à leur tour envoient la liste de préfixes respectivement aux pairs de l’AS 3 (chemin de l’AS [6, 1]) et de l’AS 2 (chemin de l’AS [5, 1]). Le pair AS 2 propage cette liste de préfixes au pair AS 4 (chemin AS [2, 5, 1]). Enfin, l’homologue AS 4 propage le préfixe de l’homologue AS 1 à l’homologue AS 3 (chemin AS [4, 2, 5, 1]).</a:t>
            </a:r>
            <a:endParaRPr lang="fr-FR" b="0" i="0" dirty="0">
              <a:solidFill>
                <a:srgbClr val="252328"/>
              </a:solidFill>
              <a:effectLst/>
              <a:latin typeface="Roboto" panose="02000000000000000000" pitchFamily="2" charset="0"/>
            </a:endParaRPr>
          </a:p>
          <a:p>
            <a:pPr algn="l" fontAlgn="base"/>
            <a:r>
              <a:rPr lang="fr-FR" b="0" i="1" dirty="0">
                <a:solidFill>
                  <a:srgbClr val="252328"/>
                </a:solidFill>
                <a:effectLst/>
                <a:latin typeface="Roboto" panose="02000000000000000000" pitchFamily="2" charset="0"/>
              </a:rPr>
              <a:t>Par conséquent, l’AS 3 est accessible depuis l’AS 1 par le chemin d’AS [6, 1] ainsi que par le chemin d’AS [4, 2, 5, 1].</a:t>
            </a:r>
            <a:endParaRPr lang="fr-FR" b="0" i="0" dirty="0">
              <a:solidFill>
                <a:srgbClr val="252328"/>
              </a:solidFill>
              <a:effectLst/>
              <a:latin typeface="Roboto" panose="02000000000000000000" pitchFamily="2" charset="0"/>
            </a:endParaRPr>
          </a:p>
          <a:p>
            <a:endParaRPr lang="fr-FR" dirty="0"/>
          </a:p>
        </p:txBody>
      </p:sp>
      <p:sp>
        <p:nvSpPr>
          <p:cNvPr id="4" name="Espace réservé du numéro de diapositive 3"/>
          <p:cNvSpPr>
            <a:spLocks noGrp="1"/>
          </p:cNvSpPr>
          <p:nvPr>
            <p:ph type="sldNum" sz="quarter" idx="5"/>
          </p:nvPr>
        </p:nvSpPr>
        <p:spPr/>
        <p:txBody>
          <a:bodyPr/>
          <a:lstStyle/>
          <a:p>
            <a:fld id="{F5DD362F-F5B6-4630-9EE3-DAFD730275FF}" type="slidenum">
              <a:rPr lang="fr-FR" smtClean="0"/>
              <a:t>74</a:t>
            </a:fld>
            <a:endParaRPr lang="fr-FR"/>
          </a:p>
        </p:txBody>
      </p:sp>
    </p:spTree>
    <p:extLst>
      <p:ext uri="{BB962C8B-B14F-4D97-AF65-F5344CB8AC3E}">
        <p14:creationId xmlns:p14="http://schemas.microsoft.com/office/powerpoint/2010/main" val="1395559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4CD66D2-57A8-B222-990C-9EC46CA07709}"/>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D74EFF30-191C-45D3-A6CB-4B1C6897E072}"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77</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2018" name="Rectangle 2">
            <a:extLst>
              <a:ext uri="{FF2B5EF4-FFF2-40B4-BE49-F238E27FC236}">
                <a16:creationId xmlns:a16="http://schemas.microsoft.com/office/drawing/2014/main" id="{3BEB6F52-38C2-C359-9BD8-26B94D4B61D0}"/>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
        <p:nvSpPr>
          <p:cNvPr id="342019" name="Rectangle 3">
            <a:extLst>
              <a:ext uri="{FF2B5EF4-FFF2-40B4-BE49-F238E27FC236}">
                <a16:creationId xmlns:a16="http://schemas.microsoft.com/office/drawing/2014/main" id="{C0A3F0BA-231B-1BC8-9434-103F828278A4}"/>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BE7828A-2D76-5E1F-EB0D-F0C3CD96FFC3}"/>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149B090E-DFDA-463C-B617-3C05541D516E}"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78</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4066" name="Rectangle 2">
            <a:extLst>
              <a:ext uri="{FF2B5EF4-FFF2-40B4-BE49-F238E27FC236}">
                <a16:creationId xmlns:a16="http://schemas.microsoft.com/office/drawing/2014/main" id="{3D73B812-D248-3E5B-AA42-AF6364E59D75}"/>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
        <p:nvSpPr>
          <p:cNvPr id="344067" name="Rectangle 3">
            <a:extLst>
              <a:ext uri="{FF2B5EF4-FFF2-40B4-BE49-F238E27FC236}">
                <a16:creationId xmlns:a16="http://schemas.microsoft.com/office/drawing/2014/main" id="{A1823834-D223-8364-0456-B966EBF0DB97}"/>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image des diapositives 1">
            <a:extLst>
              <a:ext uri="{FF2B5EF4-FFF2-40B4-BE49-F238E27FC236}">
                <a16:creationId xmlns:a16="http://schemas.microsoft.com/office/drawing/2014/main" id="{49D89E27-8C28-F018-003F-810037088E69}"/>
              </a:ext>
            </a:extLst>
          </p:cNvPr>
          <p:cNvSpPr>
            <a:spLocks noGrp="1" noRot="1" noChangeAspect="1" noTextEdit="1"/>
          </p:cNvSpPr>
          <p:nvPr>
            <p:ph type="sldImg"/>
          </p:nvPr>
        </p:nvSpPr>
        <p:spPr>
          <a:ln/>
        </p:spPr>
      </p:sp>
      <p:sp>
        <p:nvSpPr>
          <p:cNvPr id="17411" name="Espace réservé des commentaires 2">
            <a:extLst>
              <a:ext uri="{FF2B5EF4-FFF2-40B4-BE49-F238E27FC236}">
                <a16:creationId xmlns:a16="http://schemas.microsoft.com/office/drawing/2014/main" id="{D9AD4ACD-4BF2-EF2F-8A73-7BCEF5F381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7412" name="Espace réservé du numéro de diapositive 3">
            <a:extLst>
              <a:ext uri="{FF2B5EF4-FFF2-40B4-BE49-F238E27FC236}">
                <a16:creationId xmlns:a16="http://schemas.microsoft.com/office/drawing/2014/main" id="{909F8988-423E-2B46-0719-B459BC71BE61}"/>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CEF0DFFD-0F3F-4106-9104-67D93AF92F3A}" type="slidenum">
              <a:rPr lang="ar-SA" altLang="fr-FR" sz="1300"/>
              <a:pPr algn="r" eaLnBrk="1" hangingPunct="1">
                <a:spcBef>
                  <a:spcPct val="0"/>
                </a:spcBef>
              </a:pPr>
              <a:t>6</a:t>
            </a:fld>
            <a:endParaRPr lang="fr-FR" altLang="fr-F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8D558B-D040-B46A-8711-5043C8F06478}"/>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521A0C46-D6F8-4A2D-8CD6-4DE1E6DB0F09}"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79</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6114" name="Rectangle 2">
            <a:extLst>
              <a:ext uri="{FF2B5EF4-FFF2-40B4-BE49-F238E27FC236}">
                <a16:creationId xmlns:a16="http://schemas.microsoft.com/office/drawing/2014/main" id="{0702C4E4-A372-D78B-3742-9FB2AF7439BC}"/>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
        <p:nvSpPr>
          <p:cNvPr id="346115" name="Rectangle 3">
            <a:extLst>
              <a:ext uri="{FF2B5EF4-FFF2-40B4-BE49-F238E27FC236}">
                <a16:creationId xmlns:a16="http://schemas.microsoft.com/office/drawing/2014/main" id="{E9E6268B-A527-C5AE-80B3-98F0567177F7}"/>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36E819-4D01-4EB1-CF75-4840930CBC03}"/>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54FA8FCF-2048-4B25-95B6-C3FE9904AA04}"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80</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8162" name="Rectangle 2">
            <a:extLst>
              <a:ext uri="{FF2B5EF4-FFF2-40B4-BE49-F238E27FC236}">
                <a16:creationId xmlns:a16="http://schemas.microsoft.com/office/drawing/2014/main" id="{FD8AAA02-9A4B-BF65-EAD2-5B5604C0E4B9}"/>
              </a:ext>
            </a:extLst>
          </p:cNvPr>
          <p:cNvSpPr>
            <a:spLocks noGrp="1" noRot="1" noChangeAspect="1" noChangeArrowheads="1" noTextEdit="1"/>
          </p:cNvSpPr>
          <p:nvPr>
            <p:ph type="sldImg"/>
          </p:nvPr>
        </p:nvSpPr>
        <p:spPr>
          <a:xfrm>
            <a:off x="1212850" y="923925"/>
            <a:ext cx="4370388" cy="3278188"/>
          </a:xfrm>
          <a:ln/>
        </p:spPr>
      </p:sp>
      <p:sp>
        <p:nvSpPr>
          <p:cNvPr id="348163" name="Rectangle 3">
            <a:extLst>
              <a:ext uri="{FF2B5EF4-FFF2-40B4-BE49-F238E27FC236}">
                <a16:creationId xmlns:a16="http://schemas.microsoft.com/office/drawing/2014/main" id="{17C86F4D-E812-D1AA-B2B9-30445D6167A3}"/>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B339F21-BA57-97B4-EFBE-E924F282A614}"/>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12F3F962-85EB-452F-B37C-78F6F0FDF1C9}"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81</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0210" name="Rectangle 2">
            <a:extLst>
              <a:ext uri="{FF2B5EF4-FFF2-40B4-BE49-F238E27FC236}">
                <a16:creationId xmlns:a16="http://schemas.microsoft.com/office/drawing/2014/main" id="{7D6B0EB6-DAEE-FF69-317B-A0517BF6CCFA}"/>
              </a:ext>
            </a:extLst>
          </p:cNvPr>
          <p:cNvSpPr>
            <a:spLocks noGrp="1" noRot="1" noChangeAspect="1" noChangeArrowheads="1" noTextEdit="1"/>
          </p:cNvSpPr>
          <p:nvPr>
            <p:ph type="sldImg"/>
          </p:nvPr>
        </p:nvSpPr>
        <p:spPr>
          <a:xfrm>
            <a:off x="1212850" y="923925"/>
            <a:ext cx="4370388" cy="3278188"/>
          </a:xfrm>
          <a:ln/>
        </p:spPr>
      </p:sp>
      <p:sp>
        <p:nvSpPr>
          <p:cNvPr id="350211" name="Rectangle 3">
            <a:extLst>
              <a:ext uri="{FF2B5EF4-FFF2-40B4-BE49-F238E27FC236}">
                <a16:creationId xmlns:a16="http://schemas.microsoft.com/office/drawing/2014/main" id="{878FC434-A465-35B4-D8F1-4EA86456317A}"/>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E89D7BC-037C-5575-A275-6E3E748577B9}"/>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F0C8F27B-54B5-4B59-9BE3-BFAAFC68A0BA}"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82</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2258" name="Rectangle 2">
            <a:extLst>
              <a:ext uri="{FF2B5EF4-FFF2-40B4-BE49-F238E27FC236}">
                <a16:creationId xmlns:a16="http://schemas.microsoft.com/office/drawing/2014/main" id="{1551C764-DF53-A52F-1056-8991683404E7}"/>
              </a:ext>
            </a:extLst>
          </p:cNvPr>
          <p:cNvSpPr>
            <a:spLocks noGrp="1" noRot="1" noChangeAspect="1" noChangeArrowheads="1" noTextEdit="1"/>
          </p:cNvSpPr>
          <p:nvPr>
            <p:ph type="sldImg"/>
          </p:nvPr>
        </p:nvSpPr>
        <p:spPr>
          <a:xfrm>
            <a:off x="1212850" y="923925"/>
            <a:ext cx="4370388" cy="3278188"/>
          </a:xfrm>
          <a:ln/>
        </p:spPr>
      </p:sp>
      <p:sp>
        <p:nvSpPr>
          <p:cNvPr id="352259" name="Rectangle 3">
            <a:extLst>
              <a:ext uri="{FF2B5EF4-FFF2-40B4-BE49-F238E27FC236}">
                <a16:creationId xmlns:a16="http://schemas.microsoft.com/office/drawing/2014/main" id="{06578577-3A64-FD64-E0D5-A097CCA84591}"/>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3A724A5-9255-2761-AF08-CFCA7C7B2BD3}"/>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F3D9BB73-361B-4CDE-B8B9-7896B6DDF66D}"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84</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42" name="Rectangle 1026">
            <a:extLst>
              <a:ext uri="{FF2B5EF4-FFF2-40B4-BE49-F238E27FC236}">
                <a16:creationId xmlns:a16="http://schemas.microsoft.com/office/drawing/2014/main" id="{1AC441F6-71EC-E371-265C-4A927F6589C7}"/>
              </a:ext>
            </a:extLst>
          </p:cNvPr>
          <p:cNvSpPr>
            <a:spLocks noGrp="1" noRot="1" noChangeAspect="1" noChangeArrowheads="1" noTextEdit="1"/>
          </p:cNvSpPr>
          <p:nvPr>
            <p:ph type="sldImg"/>
          </p:nvPr>
        </p:nvSpPr>
        <p:spPr>
          <a:xfrm>
            <a:off x="1463675" y="1060450"/>
            <a:ext cx="3924300" cy="2943225"/>
          </a:xfrm>
          <a:ln/>
        </p:spPr>
      </p:sp>
      <p:sp>
        <p:nvSpPr>
          <p:cNvPr id="419843" name="Rectangle 1027">
            <a:extLst>
              <a:ext uri="{FF2B5EF4-FFF2-40B4-BE49-F238E27FC236}">
                <a16:creationId xmlns:a16="http://schemas.microsoft.com/office/drawing/2014/main" id="{CA1A40D4-125D-7C25-DAE9-77F6ED24D935}"/>
              </a:ext>
            </a:extLst>
          </p:cNvPr>
          <p:cNvSpPr>
            <a:spLocks noGrp="1" noChangeArrowheads="1"/>
          </p:cNvSpPr>
          <p:nvPr>
            <p:ph type="body" idx="1"/>
          </p:nvPr>
        </p:nvSpPr>
        <p:spPr>
          <a:xfrm>
            <a:off x="904875" y="4703763"/>
            <a:ext cx="4984750" cy="4459287"/>
          </a:xfrm>
        </p:spPr>
        <p:txBody>
          <a:bodyPr lIns="90066" tIns="45033" rIns="90066" bIns="45033"/>
          <a:lstStyle/>
          <a:p>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220677-FEA8-6EF3-6905-FC271BEDB07C}"/>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61E6924E-B345-4D9E-A446-1F199BF0A698}"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85</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64546" name="Rectangle 2">
            <a:extLst>
              <a:ext uri="{FF2B5EF4-FFF2-40B4-BE49-F238E27FC236}">
                <a16:creationId xmlns:a16="http://schemas.microsoft.com/office/drawing/2014/main" id="{D158FDCE-1550-EE93-F7E1-E19832957433}"/>
              </a:ext>
            </a:extLst>
          </p:cNvPr>
          <p:cNvSpPr>
            <a:spLocks noGrp="1" noRot="1" noChangeAspect="1" noChangeArrowheads="1" noTextEdit="1"/>
          </p:cNvSpPr>
          <p:nvPr>
            <p:ph type="sldImg"/>
          </p:nvPr>
        </p:nvSpPr>
        <p:spPr>
          <a:xfrm>
            <a:off x="1212850" y="923925"/>
            <a:ext cx="4370388" cy="3278188"/>
          </a:xfrm>
          <a:ln/>
        </p:spPr>
      </p:sp>
      <p:sp>
        <p:nvSpPr>
          <p:cNvPr id="364547" name="Rectangle 3">
            <a:extLst>
              <a:ext uri="{FF2B5EF4-FFF2-40B4-BE49-F238E27FC236}">
                <a16:creationId xmlns:a16="http://schemas.microsoft.com/office/drawing/2014/main" id="{5004A9C2-77BE-75B4-D79F-D8886F836CA1}"/>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44CFED-2B2D-99DB-D8D7-41398A33294C}"/>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F90FDEF2-50C6-4A88-8EED-6BCE8D76D808}"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86</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66594" name="Rectangle 2">
            <a:extLst>
              <a:ext uri="{FF2B5EF4-FFF2-40B4-BE49-F238E27FC236}">
                <a16:creationId xmlns:a16="http://schemas.microsoft.com/office/drawing/2014/main" id="{DBC176A4-CA73-13C4-5A25-566792719058}"/>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
        <p:nvSpPr>
          <p:cNvPr id="366595" name="Rectangle 3">
            <a:extLst>
              <a:ext uri="{FF2B5EF4-FFF2-40B4-BE49-F238E27FC236}">
                <a16:creationId xmlns:a16="http://schemas.microsoft.com/office/drawing/2014/main" id="{4B4E3D71-9177-9B6B-6F52-339DF03845BB}"/>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80DC110-8788-76CB-4ADA-FE1CA8A8C06C}"/>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A6A5921E-796F-4EBE-9381-1E61A0D0347E}"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87</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68642" name="Rectangle 2">
            <a:extLst>
              <a:ext uri="{FF2B5EF4-FFF2-40B4-BE49-F238E27FC236}">
                <a16:creationId xmlns:a16="http://schemas.microsoft.com/office/drawing/2014/main" id="{392E2EF3-95D5-0597-714B-2A16D0E753C9}"/>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
        <p:nvSpPr>
          <p:cNvPr id="368643" name="Rectangle 3">
            <a:extLst>
              <a:ext uri="{FF2B5EF4-FFF2-40B4-BE49-F238E27FC236}">
                <a16:creationId xmlns:a16="http://schemas.microsoft.com/office/drawing/2014/main" id="{6F21BCF0-ACD6-9198-783B-57A4CD434426}"/>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009A238-28F2-FC28-2C5C-BF1433F24DBE}"/>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2FD5BEF8-F19E-46D2-8BA6-2D0131EA09ED}"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88</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0690" name="Rectangle 2">
            <a:extLst>
              <a:ext uri="{FF2B5EF4-FFF2-40B4-BE49-F238E27FC236}">
                <a16:creationId xmlns:a16="http://schemas.microsoft.com/office/drawing/2014/main" id="{97D0F6BB-AD95-70BB-F524-EC1C0678770B}"/>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
        <p:nvSpPr>
          <p:cNvPr id="370691" name="Rectangle 3">
            <a:extLst>
              <a:ext uri="{FF2B5EF4-FFF2-40B4-BE49-F238E27FC236}">
                <a16:creationId xmlns:a16="http://schemas.microsoft.com/office/drawing/2014/main" id="{AB7C0A45-836B-ADC1-EB20-AD3F85B3777C}"/>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5E2414-1999-19E3-BF22-57CE596C0F50}"/>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EF346C70-EA68-441E-ADA3-2181E44840B6}"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89</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2738" name="Rectangle 2">
            <a:extLst>
              <a:ext uri="{FF2B5EF4-FFF2-40B4-BE49-F238E27FC236}">
                <a16:creationId xmlns:a16="http://schemas.microsoft.com/office/drawing/2014/main" id="{973AB526-8207-0D6E-F2F7-94BFDC0783E3}"/>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
        <p:nvSpPr>
          <p:cNvPr id="372739" name="Rectangle 3">
            <a:extLst>
              <a:ext uri="{FF2B5EF4-FFF2-40B4-BE49-F238E27FC236}">
                <a16:creationId xmlns:a16="http://schemas.microsoft.com/office/drawing/2014/main" id="{FFE6438E-4A0A-5128-3D3D-26B53D55F9CA}"/>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7</a:t>
            </a:fld>
            <a:endParaRPr lang="fr-FR" altLang="fr-FR"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4E8AD1-4F70-95D2-A4AB-AD872108302E}"/>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CD27016E-86E0-45F2-B3BB-E12A58CBDFFA}"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90</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4786" name="Rectangle 2">
            <a:extLst>
              <a:ext uri="{FF2B5EF4-FFF2-40B4-BE49-F238E27FC236}">
                <a16:creationId xmlns:a16="http://schemas.microsoft.com/office/drawing/2014/main" id="{5C80EA4A-A117-E6D2-5D7A-3EFE015C03F0}"/>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
        <p:nvSpPr>
          <p:cNvPr id="374787" name="Rectangle 3">
            <a:extLst>
              <a:ext uri="{FF2B5EF4-FFF2-40B4-BE49-F238E27FC236}">
                <a16:creationId xmlns:a16="http://schemas.microsoft.com/office/drawing/2014/main" id="{269511C4-D040-AD3D-F632-F4272056F750}"/>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8AAE7C4-C5C0-D302-528D-AEDFB866255E}"/>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36D08A44-46A5-4D94-AAB2-E96546FB5D6A}"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91</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6834" name="Rectangle 2">
            <a:extLst>
              <a:ext uri="{FF2B5EF4-FFF2-40B4-BE49-F238E27FC236}">
                <a16:creationId xmlns:a16="http://schemas.microsoft.com/office/drawing/2014/main" id="{24C561DC-6B99-8C52-B66E-762741B4FE1C}"/>
              </a:ext>
            </a:extLst>
          </p:cNvPr>
          <p:cNvSpPr>
            <a:spLocks noGrp="1" noChangeArrowheads="1"/>
          </p:cNvSpPr>
          <p:nvPr>
            <p:ph type="body" idx="1"/>
          </p:nvPr>
        </p:nvSpPr>
        <p:spPr>
          <a:xfrm>
            <a:off x="906463" y="4375150"/>
            <a:ext cx="4981575" cy="5035550"/>
          </a:xfrm>
          <a:ln/>
        </p:spPr>
        <p:txBody>
          <a:bodyPr lIns="93955" tIns="46979" rIns="93955" bIns="46979"/>
          <a:lstStyle/>
          <a:p>
            <a:endParaRPr lang="fr-FR" altLang="fr-FR"/>
          </a:p>
        </p:txBody>
      </p:sp>
      <p:sp>
        <p:nvSpPr>
          <p:cNvPr id="376835" name="Rectangle 3">
            <a:extLst>
              <a:ext uri="{FF2B5EF4-FFF2-40B4-BE49-F238E27FC236}">
                <a16:creationId xmlns:a16="http://schemas.microsoft.com/office/drawing/2014/main" id="{D1DAF8B5-0384-5DD7-07B8-25B43706D17C}"/>
              </a:ext>
            </a:extLst>
          </p:cNvPr>
          <p:cNvSpPr>
            <a:spLocks noGrp="1" noRot="1" noChangeAspect="1" noChangeArrowheads="1" noTextEdit="1"/>
          </p:cNvSpPr>
          <p:nvPr>
            <p:ph type="sldImg"/>
          </p:nvPr>
        </p:nvSpPr>
        <p:spPr>
          <a:xfrm>
            <a:off x="1209675" y="915988"/>
            <a:ext cx="4381500" cy="3286125"/>
          </a:xfrm>
          <a:ln w="12699"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A85236B-AE71-898D-1F61-EBD011A64EC0}"/>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AE8E88D3-2B27-4656-897A-2BE09F990861}"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92</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78882" name="Rectangle 2">
            <a:extLst>
              <a:ext uri="{FF2B5EF4-FFF2-40B4-BE49-F238E27FC236}">
                <a16:creationId xmlns:a16="http://schemas.microsoft.com/office/drawing/2014/main" id="{F5A84BCE-70E9-ACDC-6BF4-B5C0F70E9078}"/>
              </a:ext>
            </a:extLst>
          </p:cNvPr>
          <p:cNvSpPr>
            <a:spLocks noGrp="1" noRot="1" noChangeAspect="1" noChangeArrowheads="1" noTextEdit="1"/>
          </p:cNvSpPr>
          <p:nvPr>
            <p:ph type="sldImg"/>
          </p:nvPr>
        </p:nvSpPr>
        <p:spPr>
          <a:xfrm>
            <a:off x="1212850" y="923925"/>
            <a:ext cx="4370388" cy="3278188"/>
          </a:xfrm>
          <a:ln/>
        </p:spPr>
      </p:sp>
      <p:sp>
        <p:nvSpPr>
          <p:cNvPr id="378883" name="Rectangle 3">
            <a:extLst>
              <a:ext uri="{FF2B5EF4-FFF2-40B4-BE49-F238E27FC236}">
                <a16:creationId xmlns:a16="http://schemas.microsoft.com/office/drawing/2014/main" id="{90390430-56D1-0BA3-D6DC-85479A1F097C}"/>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226CFA1-8944-89CC-8BCB-7DECB65FAF29}"/>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977F6A71-2DA9-48AC-8904-CCD90981E036}"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93</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0930" name="Rectangle 2">
            <a:extLst>
              <a:ext uri="{FF2B5EF4-FFF2-40B4-BE49-F238E27FC236}">
                <a16:creationId xmlns:a16="http://schemas.microsoft.com/office/drawing/2014/main" id="{C6306AD4-25BA-F0C2-7B60-AD2CB2832B68}"/>
              </a:ext>
            </a:extLst>
          </p:cNvPr>
          <p:cNvSpPr>
            <a:spLocks noGrp="1" noRot="1" noChangeAspect="1" noChangeArrowheads="1" noTextEdit="1"/>
          </p:cNvSpPr>
          <p:nvPr>
            <p:ph type="sldImg"/>
          </p:nvPr>
        </p:nvSpPr>
        <p:spPr>
          <a:xfrm>
            <a:off x="1212850" y="923925"/>
            <a:ext cx="4370388" cy="3278188"/>
          </a:xfrm>
          <a:ln/>
        </p:spPr>
      </p:sp>
      <p:sp>
        <p:nvSpPr>
          <p:cNvPr id="380931" name="Rectangle 3">
            <a:extLst>
              <a:ext uri="{FF2B5EF4-FFF2-40B4-BE49-F238E27FC236}">
                <a16:creationId xmlns:a16="http://schemas.microsoft.com/office/drawing/2014/main" id="{F9E9989F-5CE8-EF49-177B-136914184FC7}"/>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FB50344-9566-6A59-CB37-C4011625030D}"/>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1F30B8BE-E738-49B5-9E76-741274252011}"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94</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2978" name="Rectangle 2">
            <a:extLst>
              <a:ext uri="{FF2B5EF4-FFF2-40B4-BE49-F238E27FC236}">
                <a16:creationId xmlns:a16="http://schemas.microsoft.com/office/drawing/2014/main" id="{CBD57A3C-7837-1303-ED08-FA6C27A9C1BD}"/>
              </a:ext>
            </a:extLst>
          </p:cNvPr>
          <p:cNvSpPr>
            <a:spLocks noGrp="1" noRot="1" noChangeAspect="1" noChangeArrowheads="1" noTextEdit="1"/>
          </p:cNvSpPr>
          <p:nvPr>
            <p:ph type="sldImg"/>
          </p:nvPr>
        </p:nvSpPr>
        <p:spPr>
          <a:xfrm>
            <a:off x="1212850" y="923925"/>
            <a:ext cx="4370388" cy="3278188"/>
          </a:xfrm>
          <a:ln/>
        </p:spPr>
      </p:sp>
      <p:sp>
        <p:nvSpPr>
          <p:cNvPr id="382979" name="Rectangle 3">
            <a:extLst>
              <a:ext uri="{FF2B5EF4-FFF2-40B4-BE49-F238E27FC236}">
                <a16:creationId xmlns:a16="http://schemas.microsoft.com/office/drawing/2014/main" id="{5C39CC1F-461D-6AEF-AEE9-2D4C3777D0C9}"/>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39D9143-D302-81AC-478E-8FAB22C4BCED}"/>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A7784216-3290-484E-8480-2AA4435945B6}"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95</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5026" name="Rectangle 2">
            <a:extLst>
              <a:ext uri="{FF2B5EF4-FFF2-40B4-BE49-F238E27FC236}">
                <a16:creationId xmlns:a16="http://schemas.microsoft.com/office/drawing/2014/main" id="{2C9FC71F-3BDD-9B76-5BAA-97C3276BC540}"/>
              </a:ext>
            </a:extLst>
          </p:cNvPr>
          <p:cNvSpPr>
            <a:spLocks noGrp="1" noRot="1" noChangeAspect="1" noChangeArrowheads="1" noTextEdit="1"/>
          </p:cNvSpPr>
          <p:nvPr>
            <p:ph type="sldImg"/>
          </p:nvPr>
        </p:nvSpPr>
        <p:spPr>
          <a:xfrm>
            <a:off x="1212850" y="923925"/>
            <a:ext cx="4370388" cy="3278188"/>
          </a:xfrm>
          <a:ln/>
        </p:spPr>
      </p:sp>
      <p:sp>
        <p:nvSpPr>
          <p:cNvPr id="385027" name="Rectangle 3">
            <a:extLst>
              <a:ext uri="{FF2B5EF4-FFF2-40B4-BE49-F238E27FC236}">
                <a16:creationId xmlns:a16="http://schemas.microsoft.com/office/drawing/2014/main" id="{F8C09EAD-E085-451E-B701-CB92AB81A404}"/>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F8F9471-FF68-4543-285D-96F9CB9BFBC9}"/>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BE3AE372-B949-4C98-AFA8-2A7668547CCB}"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96</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7074" name="Rectangle 2">
            <a:extLst>
              <a:ext uri="{FF2B5EF4-FFF2-40B4-BE49-F238E27FC236}">
                <a16:creationId xmlns:a16="http://schemas.microsoft.com/office/drawing/2014/main" id="{3C28B388-AD00-E6B1-916A-82E6FDF82403}"/>
              </a:ext>
            </a:extLst>
          </p:cNvPr>
          <p:cNvSpPr>
            <a:spLocks noGrp="1" noRot="1" noChangeAspect="1" noChangeArrowheads="1" noTextEdit="1"/>
          </p:cNvSpPr>
          <p:nvPr>
            <p:ph type="sldImg"/>
          </p:nvPr>
        </p:nvSpPr>
        <p:spPr>
          <a:xfrm>
            <a:off x="1212850" y="923925"/>
            <a:ext cx="4370388" cy="3278188"/>
          </a:xfrm>
          <a:ln/>
        </p:spPr>
      </p:sp>
      <p:sp>
        <p:nvSpPr>
          <p:cNvPr id="387075" name="Rectangle 3">
            <a:extLst>
              <a:ext uri="{FF2B5EF4-FFF2-40B4-BE49-F238E27FC236}">
                <a16:creationId xmlns:a16="http://schemas.microsoft.com/office/drawing/2014/main" id="{ABF04397-0FD1-02A0-7E4F-931BCE66AC87}"/>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A0BEFE2-029B-8FFC-5CA5-48691A64D62A}"/>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5BFAF6B8-7727-4261-AE35-260A0503FEAE}"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97</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9122" name="Rectangle 2">
            <a:extLst>
              <a:ext uri="{FF2B5EF4-FFF2-40B4-BE49-F238E27FC236}">
                <a16:creationId xmlns:a16="http://schemas.microsoft.com/office/drawing/2014/main" id="{CC5940CA-56FA-CEF3-CEA8-DC654EE1897F}"/>
              </a:ext>
            </a:extLst>
          </p:cNvPr>
          <p:cNvSpPr>
            <a:spLocks noGrp="1" noRot="1" noChangeAspect="1" noChangeArrowheads="1" noTextEdit="1"/>
          </p:cNvSpPr>
          <p:nvPr>
            <p:ph type="sldImg"/>
          </p:nvPr>
        </p:nvSpPr>
        <p:spPr>
          <a:xfrm>
            <a:off x="1212850" y="923925"/>
            <a:ext cx="4370388" cy="3278188"/>
          </a:xfrm>
          <a:ln/>
        </p:spPr>
      </p:sp>
      <p:sp>
        <p:nvSpPr>
          <p:cNvPr id="389123" name="Rectangle 3">
            <a:extLst>
              <a:ext uri="{FF2B5EF4-FFF2-40B4-BE49-F238E27FC236}">
                <a16:creationId xmlns:a16="http://schemas.microsoft.com/office/drawing/2014/main" id="{F2435831-CA14-98CB-A88F-44AE33BC664F}"/>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8DF6CFB-F47D-E935-6F13-D60E61833697}"/>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2D43B278-2B5A-4F1B-A0A9-E98201B7F9CA}"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98</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1170" name="Rectangle 2">
            <a:extLst>
              <a:ext uri="{FF2B5EF4-FFF2-40B4-BE49-F238E27FC236}">
                <a16:creationId xmlns:a16="http://schemas.microsoft.com/office/drawing/2014/main" id="{A72591D1-DFE5-95FC-F158-4BED304FCD48}"/>
              </a:ext>
            </a:extLst>
          </p:cNvPr>
          <p:cNvSpPr>
            <a:spLocks noGrp="1" noRot="1" noChangeAspect="1" noChangeArrowheads="1" noTextEdit="1"/>
          </p:cNvSpPr>
          <p:nvPr>
            <p:ph type="sldImg"/>
          </p:nvPr>
        </p:nvSpPr>
        <p:spPr>
          <a:xfrm>
            <a:off x="1212850" y="923925"/>
            <a:ext cx="4370388" cy="3278188"/>
          </a:xfrm>
          <a:ln/>
        </p:spPr>
      </p:sp>
      <p:sp>
        <p:nvSpPr>
          <p:cNvPr id="391171" name="Rectangle 3">
            <a:extLst>
              <a:ext uri="{FF2B5EF4-FFF2-40B4-BE49-F238E27FC236}">
                <a16:creationId xmlns:a16="http://schemas.microsoft.com/office/drawing/2014/main" id="{DA3A7A3D-F70A-5B2B-4C42-E3CD03C2037E}"/>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3B3847-4A62-BDD9-91AB-5AE90F9D80E0}"/>
              </a:ext>
            </a:extLst>
          </p:cNvPr>
          <p:cNvSpPr>
            <a:spLocks noGrp="1" noChangeArrowheads="1"/>
          </p:cNvSpPr>
          <p:nvPr>
            <p:ph type="sldNum" sz="quarter" idx="5"/>
          </p:nvPr>
        </p:nvSpPr>
        <p:spPr>
          <a:ln/>
        </p:spPr>
        <p:txBody>
          <a:bodyPr/>
          <a:lstStyle/>
          <a:p>
            <a:pPr marL="0" marR="0" lvl="0" indent="0" algn="r" defTabSz="933450" rtl="0" eaLnBrk="0" fontAlgn="base" latinLnBrk="0" hangingPunct="0">
              <a:lnSpc>
                <a:spcPct val="100000"/>
              </a:lnSpc>
              <a:spcBef>
                <a:spcPct val="0"/>
              </a:spcBef>
              <a:spcAft>
                <a:spcPct val="0"/>
              </a:spcAft>
              <a:buClrTx/>
              <a:buSzTx/>
              <a:buFontTx/>
              <a:buNone/>
              <a:tabLst/>
              <a:defRPr/>
            </a:pPr>
            <a:fld id="{1B5FEDF9-C408-4ED9-B25D-2776C5662F01}" type="slidenum">
              <a:rPr kumimoji="0" lang="en-US" altLang="fr-FR"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33450" rtl="0" eaLnBrk="0" fontAlgn="base" latinLnBrk="0" hangingPunct="0">
                <a:lnSpc>
                  <a:spcPct val="100000"/>
                </a:lnSpc>
                <a:spcBef>
                  <a:spcPct val="0"/>
                </a:spcBef>
                <a:spcAft>
                  <a:spcPct val="0"/>
                </a:spcAft>
                <a:buClrTx/>
                <a:buSzTx/>
                <a:buFontTx/>
                <a:buNone/>
                <a:tabLst/>
                <a:defRPr/>
              </a:pPr>
              <a:t>99</a:t>
            </a:fld>
            <a:endParaRPr kumimoji="0" lang="en-US" altLang="fr-F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3218" name="Rectangle 1026">
            <a:extLst>
              <a:ext uri="{FF2B5EF4-FFF2-40B4-BE49-F238E27FC236}">
                <a16:creationId xmlns:a16="http://schemas.microsoft.com/office/drawing/2014/main" id="{70B6231C-CBC3-91CE-4F01-D4E48EBFDF37}"/>
              </a:ext>
            </a:extLst>
          </p:cNvPr>
          <p:cNvSpPr>
            <a:spLocks noGrp="1" noRot="1" noChangeAspect="1" noChangeArrowheads="1" noTextEdit="1"/>
          </p:cNvSpPr>
          <p:nvPr>
            <p:ph type="sldImg"/>
          </p:nvPr>
        </p:nvSpPr>
        <p:spPr>
          <a:xfrm>
            <a:off x="1212850" y="923925"/>
            <a:ext cx="4370388" cy="3278188"/>
          </a:xfrm>
          <a:ln/>
        </p:spPr>
      </p:sp>
      <p:sp>
        <p:nvSpPr>
          <p:cNvPr id="393219" name="Rectangle 1027">
            <a:extLst>
              <a:ext uri="{FF2B5EF4-FFF2-40B4-BE49-F238E27FC236}">
                <a16:creationId xmlns:a16="http://schemas.microsoft.com/office/drawing/2014/main" id="{43E99CE3-DC8F-B6EC-665C-66BEB04E9495}"/>
              </a:ext>
            </a:extLst>
          </p:cNvPr>
          <p:cNvSpPr>
            <a:spLocks noGrp="1" noChangeArrowheads="1"/>
          </p:cNvSpPr>
          <p:nvPr>
            <p:ph type="body" idx="1"/>
          </p:nvPr>
        </p:nvSpPr>
        <p:spPr>
          <a:xfrm>
            <a:off x="906463" y="4540250"/>
            <a:ext cx="4981575" cy="4618038"/>
          </a:xfrm>
        </p:spPr>
        <p:txBody>
          <a:bodyPr/>
          <a:lstStyle/>
          <a:p>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a:extLst>
              <a:ext uri="{FF2B5EF4-FFF2-40B4-BE49-F238E27FC236}">
                <a16:creationId xmlns:a16="http://schemas.microsoft.com/office/drawing/2014/main" id="{E5E0B12E-0CC0-9560-B704-464E34D41AF1}"/>
              </a:ext>
            </a:extLst>
          </p:cNvPr>
          <p:cNvSpPr>
            <a:spLocks noGrp="1" noRot="1" noChangeAspect="1" noTextEdit="1"/>
          </p:cNvSpPr>
          <p:nvPr>
            <p:ph type="sldImg"/>
          </p:nvPr>
        </p:nvSpPr>
        <p:spPr>
          <a:ln/>
        </p:spPr>
      </p:sp>
      <p:sp>
        <p:nvSpPr>
          <p:cNvPr id="21507" name="Espace réservé des commentaires 2">
            <a:extLst>
              <a:ext uri="{FF2B5EF4-FFF2-40B4-BE49-F238E27FC236}">
                <a16:creationId xmlns:a16="http://schemas.microsoft.com/office/drawing/2014/main" id="{24204AA3-3B70-4224-E32E-1630448FB3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21508" name="Espace réservé du numéro de diapositive 3">
            <a:extLst>
              <a:ext uri="{FF2B5EF4-FFF2-40B4-BE49-F238E27FC236}">
                <a16:creationId xmlns:a16="http://schemas.microsoft.com/office/drawing/2014/main" id="{A0F84A05-1468-BA1C-0332-5719537895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AE75901-151D-42C7-B7D6-0A23841D99A4}" type="slidenum">
              <a:rPr lang="ar-SA" altLang="fr-FR" sz="1300"/>
              <a:pPr>
                <a:spcBef>
                  <a:spcPct val="0"/>
                </a:spcBef>
              </a:pPr>
              <a:t>8</a:t>
            </a:fld>
            <a:endParaRPr lang="fr-FR" altLang="fr-FR"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dirty="0"/>
              <a:t>Traffic Engineering</a:t>
            </a:r>
            <a:r>
              <a:rPr lang="fr-FR" altLang="fr-FR" dirty="0"/>
              <a:t> : c’est la gestion des ressources du réseau, router des paquets afin d’optimiser la bande passante et d’éviter de surcharger des liens.</a:t>
            </a:r>
          </a:p>
          <a:p>
            <a:pPr eaLnBrk="1" hangingPunct="1"/>
            <a:endParaRPr lang="fr-FR" altLang="fr-FR" b="1" dirty="0"/>
          </a:p>
          <a:p>
            <a:pPr eaLnBrk="1" hangingPunct="1"/>
            <a:r>
              <a:rPr lang="fr-FR" altLang="fr-FR" b="1" dirty="0" err="1"/>
              <a:t>QoS</a:t>
            </a:r>
            <a:r>
              <a:rPr lang="fr-FR" altLang="fr-FR" dirty="0"/>
              <a:t> : Qualité de service, c’est le fait de pouvoir garantir une fiabilité lors de l’acheminement d’un flux : fiabilité en débit, délai, gigue, etc.</a:t>
            </a:r>
          </a:p>
          <a:p>
            <a:pPr eaLnBrk="1" hangingPunct="1"/>
            <a:endParaRPr lang="fr-FR" altLang="fr-FR" b="1" dirty="0"/>
          </a:p>
          <a:p>
            <a:pPr eaLnBrk="1" hangingPunct="1"/>
            <a:r>
              <a:rPr lang="fr-FR" altLang="fr-FR" b="1" dirty="0"/>
              <a:t>Création de chemin à travers le réseau (LSP</a:t>
            </a:r>
            <a:r>
              <a:rPr lang="fr-FR" altLang="fr-FR" dirty="0"/>
              <a:t>), à la manière des réseaux en mode connecté comme ATM. Sur ce chemin les paquets seront commutés grâce à un label qui sera inséré entre la couche 2 et la couche IP.</a:t>
            </a:r>
          </a:p>
          <a:p>
            <a:pPr eaLnBrk="1" hangingPunct="1"/>
            <a:r>
              <a:rPr lang="fr-FR" altLang="fr-FR" dirty="0"/>
              <a:t>Commutation moins gourmande en CPU et en mémoire, donc plus rapide qu’un routage IP.</a:t>
            </a:r>
          </a:p>
          <a:p>
            <a:pPr eaLnBrk="1" hangingPunct="1"/>
            <a:endParaRPr lang="fr-FR" altLang="fr-FR" dirty="0"/>
          </a:p>
          <a:p>
            <a:pPr eaLnBrk="1" hangingPunct="1"/>
            <a:r>
              <a:rPr lang="fr-FR" altLang="fr-FR" dirty="0"/>
              <a:t>A travers des chemins (LSP) établis au sein d’un réseau MPLS, il va être possible de mettre en place du Traffic Engineering et de garantir une qualité de service pour chaque chemin.</a:t>
            </a:r>
          </a:p>
          <a:p>
            <a:pPr eaLnBrk="1" hangingPunct="1"/>
            <a:r>
              <a:rPr lang="fr-FR" altLang="fr-FR" b="1" dirty="0"/>
              <a:t>On retrouve donc tous les avantages du réseau ATM sur un réseau IP</a:t>
            </a:r>
            <a:r>
              <a:rPr lang="fr-FR" altLang="fr-FR" dirty="0"/>
              <a:t>.</a:t>
            </a:r>
          </a:p>
        </p:txBody>
      </p:sp>
    </p:spTree>
    <p:extLst>
      <p:ext uri="{BB962C8B-B14F-4D97-AF65-F5344CB8AC3E}">
        <p14:creationId xmlns:p14="http://schemas.microsoft.com/office/powerpoint/2010/main" val="3630073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DD362F-F5B6-4630-9EE3-DAFD730275FF}" type="slidenum">
              <a:rPr lang="fr-FR" smtClean="0"/>
              <a:t>117</a:t>
            </a:fld>
            <a:endParaRPr lang="fr-FR"/>
          </a:p>
        </p:txBody>
      </p:sp>
    </p:spTree>
    <p:extLst>
      <p:ext uri="{BB962C8B-B14F-4D97-AF65-F5344CB8AC3E}">
        <p14:creationId xmlns:p14="http://schemas.microsoft.com/office/powerpoint/2010/main" val="15654933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LSP: Label Switch Path</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36664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914400" lvl="1" indent="-514350" eaLnBrk="1" hangingPunct="1">
              <a:lnSpc>
                <a:spcPct val="80000"/>
              </a:lnSpc>
              <a:spcBef>
                <a:spcPct val="0"/>
              </a:spcBef>
            </a:pPr>
            <a:r>
              <a:rPr lang="fr-FR" altLang="fr-FR" sz="1000" dirty="0">
                <a:sym typeface="Wingdings" pitchFamily="2" charset="2"/>
              </a:rPr>
              <a:t>A l’entrée du réseau MPLS, les paquets IP se voient </a:t>
            </a:r>
            <a:r>
              <a:rPr lang="fr-FR" altLang="fr-FR" sz="1000" b="1" dirty="0">
                <a:sym typeface="Wingdings" pitchFamily="2" charset="2"/>
              </a:rPr>
              <a:t>insérés un label par un Label </a:t>
            </a:r>
            <a:r>
              <a:rPr lang="fr-FR" altLang="fr-FR" sz="1000" b="1" dirty="0" err="1">
                <a:sym typeface="Wingdings" pitchFamily="2" charset="2"/>
              </a:rPr>
              <a:t>Edge</a:t>
            </a:r>
            <a:r>
              <a:rPr lang="fr-FR" altLang="fr-FR" sz="1000" b="1" dirty="0">
                <a:sym typeface="Wingdings" pitchFamily="2" charset="2"/>
              </a:rPr>
              <a:t> Routeur (</a:t>
            </a:r>
            <a:r>
              <a:rPr lang="fr-FR" altLang="fr-FR" sz="1000" b="1" dirty="0" err="1">
                <a:sym typeface="Wingdings" pitchFamily="2" charset="2"/>
              </a:rPr>
              <a:t>Ingress</a:t>
            </a:r>
            <a:r>
              <a:rPr lang="fr-FR" altLang="fr-FR" sz="1000" b="1" dirty="0">
                <a:sym typeface="Wingdings" pitchFamily="2" charset="2"/>
              </a:rPr>
              <a:t> LER</a:t>
            </a:r>
            <a:r>
              <a:rPr lang="fr-FR" altLang="fr-FR" sz="1000" dirty="0">
                <a:sym typeface="Wingdings" pitchFamily="2" charset="2"/>
              </a:rPr>
              <a:t>). Ce sont les routeurs</a:t>
            </a:r>
            <a:r>
              <a:rPr lang="fr-FR" altLang="fr-FR" sz="1000" baseline="0" dirty="0">
                <a:sym typeface="Wingdings" pitchFamily="2" charset="2"/>
              </a:rPr>
              <a:t> </a:t>
            </a:r>
            <a:r>
              <a:rPr lang="fr-FR" altLang="fr-FR" sz="1000" dirty="0">
                <a:sym typeface="Wingdings" pitchFamily="2" charset="2"/>
              </a:rPr>
              <a:t>MPLS se situant à la périphérie du réseau.</a:t>
            </a:r>
          </a:p>
          <a:p>
            <a:pPr marL="914400" lvl="1" indent="-514350" eaLnBrk="1" hangingPunct="1">
              <a:lnSpc>
                <a:spcPct val="80000"/>
              </a:lnSpc>
              <a:spcBef>
                <a:spcPct val="0"/>
              </a:spcBef>
            </a:pPr>
            <a:r>
              <a:rPr lang="fr-FR" altLang="fr-FR" sz="1000" dirty="0">
                <a:sym typeface="Wingdings" pitchFamily="2" charset="2"/>
              </a:rPr>
              <a:t>Ce paquet labélisé est ensuite commuté vers le cœur du réseau selon son numéro de label. Nous verrons par la suite comment est établi la table de commutation.</a:t>
            </a:r>
          </a:p>
          <a:p>
            <a:pPr marL="914400" lvl="1" indent="-514350" eaLnBrk="1" hangingPunct="1">
              <a:lnSpc>
                <a:spcPct val="80000"/>
              </a:lnSpc>
              <a:spcBef>
                <a:spcPct val="0"/>
              </a:spcBef>
            </a:pPr>
            <a:r>
              <a:rPr lang="fr-FR" altLang="fr-FR" sz="1000" dirty="0">
                <a:sym typeface="Wingdings" pitchFamily="2" charset="2"/>
              </a:rPr>
              <a:t>Les routeurs MPLS du cœur de réseau, </a:t>
            </a:r>
            <a:r>
              <a:rPr lang="fr-FR" altLang="fr-FR" sz="1000" b="1" dirty="0">
                <a:sym typeface="Wingdings" pitchFamily="2" charset="2"/>
              </a:rPr>
              <a:t>les Label Switch Routeur, commutent ensuite les labels jusqu’au LER de sortie (</a:t>
            </a:r>
            <a:r>
              <a:rPr lang="fr-FR" altLang="fr-FR" sz="1000" b="1" dirty="0" err="1">
                <a:sym typeface="Wingdings" pitchFamily="2" charset="2"/>
              </a:rPr>
              <a:t>Egress</a:t>
            </a:r>
            <a:r>
              <a:rPr lang="fr-FR" altLang="fr-FR" sz="1000" b="1" dirty="0">
                <a:sym typeface="Wingdings" pitchFamily="2" charset="2"/>
              </a:rPr>
              <a:t> LER</a:t>
            </a:r>
            <a:r>
              <a:rPr lang="fr-FR" altLang="fr-FR" sz="1000" dirty="0">
                <a:sym typeface="Wingdings" pitchFamily="2" charset="2"/>
              </a:rPr>
              <a:t>)</a:t>
            </a:r>
          </a:p>
          <a:p>
            <a:pPr marL="914400" lvl="1" indent="-514350" eaLnBrk="1" hangingPunct="1">
              <a:lnSpc>
                <a:spcPct val="80000"/>
              </a:lnSpc>
              <a:spcBef>
                <a:spcPct val="0"/>
              </a:spcBef>
            </a:pPr>
            <a:r>
              <a:rPr lang="fr-FR" altLang="fr-FR" sz="1000" dirty="0">
                <a:sym typeface="Wingdings" pitchFamily="2" charset="2"/>
              </a:rPr>
              <a:t>Le chemin qui a été pris par le paquet au travers du réseau s’appelle </a:t>
            </a:r>
            <a:r>
              <a:rPr lang="fr-FR" altLang="fr-FR" sz="1000" b="1" dirty="0">
                <a:sym typeface="Wingdings" pitchFamily="2" charset="2"/>
              </a:rPr>
              <a:t>un Label </a:t>
            </a:r>
            <a:r>
              <a:rPr lang="fr-FR" altLang="fr-FR" sz="1000" b="1" dirty="0" err="1">
                <a:sym typeface="Wingdings" pitchFamily="2" charset="2"/>
              </a:rPr>
              <a:t>Switched</a:t>
            </a:r>
            <a:r>
              <a:rPr lang="fr-FR" altLang="fr-FR" sz="1000" b="1" dirty="0">
                <a:sym typeface="Wingdings" pitchFamily="2" charset="2"/>
              </a:rPr>
              <a:t> Path (LSP).</a:t>
            </a:r>
          </a:p>
          <a:p>
            <a:pPr marL="914400" lvl="1" indent="-514350" eaLnBrk="1" hangingPunct="1">
              <a:lnSpc>
                <a:spcPct val="80000"/>
              </a:lnSpc>
              <a:spcBef>
                <a:spcPct val="0"/>
              </a:spcBef>
            </a:pPr>
            <a:endParaRPr lang="fr-FR" altLang="fr-FR" sz="1000" b="1" dirty="0">
              <a:sym typeface="Wingdings" pitchFamily="2" charset="2"/>
            </a:endParaRPr>
          </a:p>
          <a:p>
            <a:pPr marL="914400" lvl="1" indent="-514350" eaLnBrk="1" hangingPunct="1">
              <a:lnSpc>
                <a:spcPct val="80000"/>
              </a:lnSpc>
              <a:spcBef>
                <a:spcPct val="0"/>
              </a:spcBef>
            </a:pPr>
            <a:r>
              <a:rPr lang="fr-FR" altLang="fr-FR" sz="1000" b="1" dirty="0">
                <a:sym typeface="Wingdings" pitchFamily="2" charset="2"/>
              </a:rPr>
              <a:t>L’entête MPLS fait 4 octets </a:t>
            </a:r>
            <a:r>
              <a:rPr lang="fr-FR" altLang="fr-FR" sz="1000" dirty="0">
                <a:sym typeface="Wingdings" pitchFamily="2" charset="2"/>
              </a:rPr>
              <a:t>et est composée par les différents champs : </a:t>
            </a:r>
          </a:p>
          <a:p>
            <a:pPr marL="914400" lvl="1" indent="-514350" eaLnBrk="1" hangingPunct="1">
              <a:lnSpc>
                <a:spcPct val="80000"/>
              </a:lnSpc>
              <a:spcBef>
                <a:spcPct val="0"/>
              </a:spcBef>
            </a:pPr>
            <a:r>
              <a:rPr lang="fr-FR" altLang="fr-FR" sz="1000" dirty="0">
                <a:sym typeface="Wingdings" pitchFamily="2" charset="2"/>
              </a:rPr>
              <a:t>Le numéro de label</a:t>
            </a:r>
          </a:p>
          <a:p>
            <a:pPr marL="914400" lvl="1" indent="-514350" eaLnBrk="1" hangingPunct="1">
              <a:lnSpc>
                <a:spcPct val="80000"/>
              </a:lnSpc>
              <a:spcBef>
                <a:spcPct val="0"/>
              </a:spcBef>
            </a:pPr>
            <a:r>
              <a:rPr lang="fr-FR" altLang="fr-FR" sz="1000" b="1" dirty="0" err="1">
                <a:sym typeface="Wingdings" pitchFamily="2" charset="2"/>
              </a:rPr>
              <a:t>CoS</a:t>
            </a:r>
            <a:r>
              <a:rPr lang="fr-FR" altLang="fr-FR" sz="1000" b="1" dirty="0">
                <a:sym typeface="Wingdings" pitchFamily="2" charset="2"/>
              </a:rPr>
              <a:t> </a:t>
            </a:r>
            <a:r>
              <a:rPr lang="fr-FR" altLang="fr-FR" sz="1000" dirty="0">
                <a:sym typeface="Wingdings" pitchFamily="2" charset="2"/>
              </a:rPr>
              <a:t>: Chaque paquet labélisé peut se voir attribuer une </a:t>
            </a:r>
            <a:r>
              <a:rPr lang="fr-FR" altLang="fr-FR" sz="1000" b="1" dirty="0">
                <a:sym typeface="Wingdings" pitchFamily="2" charset="2"/>
              </a:rPr>
              <a:t>Class of service</a:t>
            </a:r>
            <a:r>
              <a:rPr lang="fr-FR" altLang="fr-FR" sz="1000" dirty="0">
                <a:sym typeface="Wingdings" pitchFamily="2" charset="2"/>
              </a:rPr>
              <a:t>, afin de permettre différentes« </a:t>
            </a:r>
            <a:r>
              <a:rPr lang="fr-FR" altLang="fr-FR" sz="1000" dirty="0" err="1">
                <a:sym typeface="Wingdings" pitchFamily="2" charset="2"/>
              </a:rPr>
              <a:t>discard</a:t>
            </a:r>
            <a:r>
              <a:rPr lang="fr-FR" altLang="fr-FR" sz="1000" dirty="0">
                <a:sym typeface="Wingdings" pitchFamily="2" charset="2"/>
              </a:rPr>
              <a:t> </a:t>
            </a:r>
            <a:r>
              <a:rPr lang="fr-FR" altLang="fr-FR" sz="1000" dirty="0" err="1">
                <a:sym typeface="Wingdings" pitchFamily="2" charset="2"/>
              </a:rPr>
              <a:t>politics</a:t>
            </a:r>
            <a:r>
              <a:rPr lang="fr-FR" altLang="fr-FR" sz="1000" dirty="0">
                <a:sym typeface="Wingdings" pitchFamily="2" charset="2"/>
              </a:rPr>
              <a:t> » ou « </a:t>
            </a:r>
            <a:r>
              <a:rPr lang="fr-FR" altLang="fr-FR" sz="1000" dirty="0" err="1">
                <a:sym typeface="Wingdings" pitchFamily="2" charset="2"/>
              </a:rPr>
              <a:t>scheduling</a:t>
            </a:r>
            <a:r>
              <a:rPr lang="fr-FR" altLang="fr-FR" sz="1000" dirty="0">
                <a:sym typeface="Wingdings" pitchFamily="2" charset="2"/>
              </a:rPr>
              <a:t> </a:t>
            </a:r>
            <a:r>
              <a:rPr lang="fr-FR" altLang="fr-FR" sz="1000" dirty="0" err="1">
                <a:sym typeface="Wingdings" pitchFamily="2" charset="2"/>
              </a:rPr>
              <a:t>politics</a:t>
            </a:r>
            <a:r>
              <a:rPr lang="fr-FR" altLang="fr-FR" sz="1000" dirty="0">
                <a:sym typeface="Wingdings" pitchFamily="2" charset="2"/>
              </a:rPr>
              <a:t> ». (La RFC précise que c’est un champ encore expérimental).</a:t>
            </a:r>
          </a:p>
          <a:p>
            <a:pPr marL="914400" lvl="1" indent="-514350" eaLnBrk="1" hangingPunct="1">
              <a:lnSpc>
                <a:spcPct val="80000"/>
              </a:lnSpc>
              <a:spcBef>
                <a:spcPct val="0"/>
              </a:spcBef>
            </a:pPr>
            <a:r>
              <a:rPr lang="fr-FR" altLang="fr-FR" sz="1000" b="1" dirty="0">
                <a:sym typeface="Wingdings" pitchFamily="2" charset="2"/>
              </a:rPr>
              <a:t>S: </a:t>
            </a:r>
            <a:r>
              <a:rPr lang="fr-FR" altLang="fr-FR" sz="1000" b="1" dirty="0" err="1">
                <a:sym typeface="Wingdings" pitchFamily="2" charset="2"/>
              </a:rPr>
              <a:t>bottom</a:t>
            </a:r>
            <a:r>
              <a:rPr lang="fr-FR" altLang="fr-FR" sz="1000" b="1" dirty="0">
                <a:sym typeface="Wingdings" pitchFamily="2" charset="2"/>
              </a:rPr>
              <a:t> of </a:t>
            </a:r>
            <a:r>
              <a:rPr lang="fr-FR" altLang="fr-FR" sz="1000" b="1" dirty="0" err="1">
                <a:sym typeface="Wingdings" pitchFamily="2" charset="2"/>
              </a:rPr>
              <a:t>stack</a:t>
            </a:r>
            <a:r>
              <a:rPr lang="fr-FR" altLang="fr-FR" sz="1000" dirty="0">
                <a:sym typeface="Wingdings" pitchFamily="2" charset="2"/>
              </a:rPr>
              <a:t>, champ à 1 quand le dernier label de la pile est atteint. On verra par la suite que l’on peut empiler les labels (par exemple pour créer des Tunnels entre LSR ou LER).</a:t>
            </a:r>
          </a:p>
          <a:p>
            <a:pPr marL="914400" lvl="1" indent="-514350" eaLnBrk="1" hangingPunct="1">
              <a:lnSpc>
                <a:spcPct val="80000"/>
              </a:lnSpc>
              <a:spcBef>
                <a:spcPct val="0"/>
              </a:spcBef>
            </a:pPr>
            <a:r>
              <a:rPr lang="fr-FR" altLang="fr-FR" sz="1000" b="1" dirty="0">
                <a:sym typeface="Wingdings" pitchFamily="2" charset="2"/>
              </a:rPr>
              <a:t>TTL</a:t>
            </a:r>
            <a:r>
              <a:rPr lang="fr-FR" altLang="fr-FR" sz="1000" dirty="0">
                <a:sym typeface="Wingdings" pitchFamily="2" charset="2"/>
              </a:rPr>
              <a:t> : Même rôle que le TTL de l’entête IP. Etant donné que l’entête IP n’est pas regardée dans tout le </a:t>
            </a:r>
            <a:r>
              <a:rPr lang="fr-FR" altLang="fr-FR" sz="1000" dirty="0" err="1">
                <a:sym typeface="Wingdings" pitchFamily="2" charset="2"/>
              </a:rPr>
              <a:t>backbone</a:t>
            </a:r>
            <a:r>
              <a:rPr lang="fr-FR" altLang="fr-FR" sz="1000" dirty="0">
                <a:sym typeface="Wingdings" pitchFamily="2" charset="2"/>
              </a:rPr>
              <a:t> MPLS, la valeur du TTL est recopiée dans l’entête MPLS à l’entrée du réseau par le </a:t>
            </a:r>
            <a:r>
              <a:rPr lang="fr-FR" altLang="fr-FR" sz="1000" dirty="0" err="1">
                <a:sym typeface="Wingdings" pitchFamily="2" charset="2"/>
              </a:rPr>
              <a:t>Ingress</a:t>
            </a:r>
            <a:r>
              <a:rPr lang="fr-FR" altLang="fr-FR" sz="1000" dirty="0">
                <a:sym typeface="Wingdings" pitchFamily="2" charset="2"/>
              </a:rPr>
              <a:t> LER. Ensuite, à chaque commutation par un LSR, le TTL est modifié.</a:t>
            </a:r>
          </a:p>
          <a:p>
            <a:pPr marL="914400" lvl="1" indent="-514350" eaLnBrk="1" hangingPunct="1">
              <a:lnSpc>
                <a:spcPct val="80000"/>
              </a:lnSpc>
              <a:spcBef>
                <a:spcPct val="0"/>
              </a:spcBef>
            </a:pPr>
            <a:r>
              <a:rPr lang="fr-FR" altLang="fr-FR" sz="1000" dirty="0">
                <a:sym typeface="Wingdings" pitchFamily="2" charset="2"/>
              </a:rPr>
              <a:t>La valeur TTL de l’entête MPLS est ensuite recopiée dans l’entête IP à la sortie du réseau MPLS par le </a:t>
            </a:r>
            <a:r>
              <a:rPr lang="fr-FR" altLang="fr-FR" sz="1000" dirty="0" err="1">
                <a:sym typeface="Wingdings" pitchFamily="2" charset="2"/>
              </a:rPr>
              <a:t>Egress</a:t>
            </a:r>
            <a:r>
              <a:rPr lang="fr-FR" altLang="fr-FR" sz="1000" dirty="0">
                <a:sym typeface="Wingdings" pitchFamily="2" charset="2"/>
              </a:rPr>
              <a:t> LER.</a:t>
            </a:r>
          </a:p>
          <a:p>
            <a:pPr marL="914400" lvl="1" indent="-514350" eaLnBrk="1" hangingPunct="1">
              <a:lnSpc>
                <a:spcPct val="80000"/>
              </a:lnSpc>
              <a:spcBef>
                <a:spcPct val="0"/>
              </a:spcBef>
            </a:pPr>
            <a:endParaRPr lang="fr-FR" altLang="fr-FR" sz="1000" dirty="0">
              <a:sym typeface="Wingdings" pitchFamily="2" charset="2"/>
            </a:endParaRPr>
          </a:p>
          <a:p>
            <a:pPr marL="914400" lvl="1" indent="-514350" eaLnBrk="1" hangingPunct="1">
              <a:lnSpc>
                <a:spcPct val="80000"/>
              </a:lnSpc>
              <a:spcBef>
                <a:spcPct val="0"/>
              </a:spcBef>
            </a:pPr>
            <a:r>
              <a:rPr lang="fr-FR" altLang="fr-FR" sz="1000" dirty="0">
                <a:sym typeface="Wingdings" pitchFamily="2" charset="2"/>
              </a:rPr>
              <a:t>Nous allons maintenant voir, comment se fait la décision d’attribuer un label particulier à un paquet IP. Ensuite nous allons voir comment sont échangés les Labels entre les LSR, car des échanges sont indispensables pour </a:t>
            </a:r>
            <a:r>
              <a:rPr lang="fr-FR" altLang="fr-FR" sz="1000" b="1" dirty="0">
                <a:sym typeface="Wingdings" pitchFamily="2" charset="2"/>
              </a:rPr>
              <a:t>construire les LSP et les tables de commutation</a:t>
            </a:r>
            <a:endParaRPr lang="fr-FR" altLang="fr-FR" sz="800" b="1"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26934D-3408-40AF-B1A9-7D058620F528}" type="slidenum">
              <a:rPr kumimoji="0" lang="fr-FR" altLang="fr-FR"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fr-FR" altLang="fr-FR"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785988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The </a:t>
            </a:r>
            <a:r>
              <a:rPr lang="fr-FR" dirty="0" err="1"/>
              <a:t>egress</a:t>
            </a:r>
            <a:r>
              <a:rPr lang="fr-FR" dirty="0"/>
              <a:t>: la sortie</a:t>
            </a:r>
          </a:p>
          <a:p>
            <a:r>
              <a:rPr lang="fr-FR" dirty="0"/>
              <a:t>The </a:t>
            </a:r>
            <a:r>
              <a:rPr lang="fr-FR" dirty="0" err="1"/>
              <a:t>edge</a:t>
            </a:r>
            <a:r>
              <a:rPr lang="fr-FR" dirty="0"/>
              <a:t> router: le </a:t>
            </a:r>
            <a:r>
              <a:rPr lang="fr-FR"/>
              <a:t>routeur périphérique</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06466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374151"/>
                </a:solidFill>
                <a:effectLst/>
                <a:latin typeface="Söhne"/>
              </a:rPr>
              <a:t>In MPLS, each packet is assigned a label. The label is a short, fixed-length identifier attached to the packet. This label is inserted between the Layer 2 (Data Link Layer) and Layer 3 (Network Layer) headers.</a:t>
            </a:r>
            <a:endParaRPr lang="fr-FR" dirty="0"/>
          </a:p>
        </p:txBody>
      </p:sp>
      <p:sp>
        <p:nvSpPr>
          <p:cNvPr id="4" name="Espace réservé du numéro de diapositive 3"/>
          <p:cNvSpPr>
            <a:spLocks noGrp="1"/>
          </p:cNvSpPr>
          <p:nvPr>
            <p:ph type="sldNum" sz="quarter" idx="5"/>
          </p:nvPr>
        </p:nvSpPr>
        <p:spPr/>
        <p:txBody>
          <a:bodyPr/>
          <a:lstStyle/>
          <a:p>
            <a:fld id="{F5DD362F-F5B6-4630-9EE3-DAFD730275FF}" type="slidenum">
              <a:rPr lang="fr-FR" smtClean="0"/>
              <a:t>125</a:t>
            </a:fld>
            <a:endParaRPr lang="fr-FR"/>
          </a:p>
        </p:txBody>
      </p:sp>
    </p:spTree>
    <p:extLst>
      <p:ext uri="{BB962C8B-B14F-4D97-AF65-F5344CB8AC3E}">
        <p14:creationId xmlns:p14="http://schemas.microsoft.com/office/powerpoint/2010/main" val="167181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DD362F-F5B6-4630-9EE3-DAFD730275FF}" type="slidenum">
              <a:rPr lang="fr-FR" smtClean="0"/>
              <a:t>131</a:t>
            </a:fld>
            <a:endParaRPr lang="fr-FR"/>
          </a:p>
        </p:txBody>
      </p:sp>
    </p:spTree>
    <p:extLst>
      <p:ext uri="{BB962C8B-B14F-4D97-AF65-F5344CB8AC3E}">
        <p14:creationId xmlns:p14="http://schemas.microsoft.com/office/powerpoint/2010/main" val="31432246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peut avoir plusieurs entête MPLS</a:t>
            </a:r>
          </a:p>
          <a:p>
            <a:pPr algn="l">
              <a:buFont typeface="Arial" panose="020B0604020202020204" pitchFamily="34" charset="0"/>
              <a:buChar char="•"/>
            </a:pPr>
            <a:r>
              <a:rPr lang="en-US" b="0" i="0" dirty="0">
                <a:solidFill>
                  <a:srgbClr val="374151"/>
                </a:solidFill>
                <a:effectLst/>
                <a:latin typeface="Söhne"/>
              </a:rPr>
              <a:t>MPLS is a protocol used in packet-switched networks, primarily within service provider networks, to direct data packets through a network based on labels or tags, rather than traditional IP routing based on destination IP addresses.</a:t>
            </a:r>
          </a:p>
          <a:p>
            <a:pPr algn="l">
              <a:buFont typeface="Arial" panose="020B0604020202020204" pitchFamily="34" charset="0"/>
              <a:buChar char="•"/>
            </a:pPr>
            <a:r>
              <a:rPr lang="en-US" b="0" i="0" dirty="0">
                <a:solidFill>
                  <a:srgbClr val="374151"/>
                </a:solidFill>
                <a:effectLst/>
                <a:latin typeface="Söhne"/>
              </a:rPr>
              <a:t>MPLS can work with various network layer protocols, not just IP, which is why it's called "Multiprotocol."</a:t>
            </a:r>
          </a:p>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1683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table de routage IGP existe donc la route</a:t>
            </a:r>
            <a:r>
              <a:rPr lang="fr-FR" baseline="0" dirty="0"/>
              <a:t> vers la destination</a:t>
            </a:r>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8650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If: interface</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321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9</a:t>
            </a:fld>
            <a:endParaRPr lang="fr-FR" altLang="fr-FR" sz="1300"/>
          </a:p>
        </p:txBody>
      </p:sp>
    </p:spTree>
    <p:extLst>
      <p:ext uri="{BB962C8B-B14F-4D97-AF65-F5344CB8AC3E}">
        <p14:creationId xmlns:p14="http://schemas.microsoft.com/office/powerpoint/2010/main" val="12969032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914400" lvl="1" indent="-514350" eaLnBrk="1" hangingPunct="1">
              <a:lnSpc>
                <a:spcPct val="90000"/>
              </a:lnSpc>
              <a:spcBef>
                <a:spcPct val="0"/>
              </a:spcBef>
            </a:pPr>
            <a:r>
              <a:rPr lang="fr-FR" altLang="fr-FR" dirty="0">
                <a:sym typeface="Wingdings" pitchFamily="2" charset="2"/>
              </a:rPr>
              <a:t>Les paquets entrant sur le réseau MPLS sont associés à une FEC (</a:t>
            </a:r>
            <a:r>
              <a:rPr lang="fr-FR" altLang="fr-FR" dirty="0" err="1">
                <a:sym typeface="Wingdings" pitchFamily="2" charset="2"/>
              </a:rPr>
              <a:t>Forwarding</a:t>
            </a:r>
            <a:r>
              <a:rPr lang="fr-FR" altLang="fr-FR" dirty="0">
                <a:sym typeface="Wingdings" pitchFamily="2" charset="2"/>
              </a:rPr>
              <a:t> Equivalent Class).</a:t>
            </a:r>
          </a:p>
          <a:p>
            <a:pPr marL="914400" lvl="1" indent="-514350" eaLnBrk="1" hangingPunct="1">
              <a:lnSpc>
                <a:spcPct val="90000"/>
              </a:lnSpc>
              <a:spcBef>
                <a:spcPct val="0"/>
              </a:spcBef>
            </a:pPr>
            <a:r>
              <a:rPr lang="fr-FR" altLang="fr-FR" dirty="0">
                <a:sym typeface="Wingdings" pitchFamily="2" charset="2"/>
              </a:rPr>
              <a:t>Une FEC va définir comment il sera acheminé à travers tout le réseau MPLS. En IP, la classification d’un paquet dans une FEC est fait sur chaque routeur, à partir de l’IP destination.</a:t>
            </a:r>
          </a:p>
          <a:p>
            <a:pPr marL="914400" lvl="1" indent="-514350" eaLnBrk="1" hangingPunct="1">
              <a:lnSpc>
                <a:spcPct val="90000"/>
              </a:lnSpc>
              <a:spcBef>
                <a:spcPct val="0"/>
              </a:spcBef>
            </a:pPr>
            <a:r>
              <a:rPr lang="fr-FR" altLang="fr-FR" dirty="0">
                <a:sym typeface="Wingdings" pitchFamily="2" charset="2"/>
              </a:rPr>
              <a:t>Le choix d’une FEC peut être fait sur beaucoup de paramètres (@</a:t>
            </a:r>
            <a:r>
              <a:rPr lang="fr-FR" altLang="fr-FR" dirty="0" err="1">
                <a:sym typeface="Wingdings" pitchFamily="2" charset="2"/>
              </a:rPr>
              <a:t>dest</a:t>
            </a:r>
            <a:r>
              <a:rPr lang="fr-FR" altLang="fr-FR" dirty="0">
                <a:sym typeface="Wingdings" pitchFamily="2" charset="2"/>
              </a:rPr>
              <a:t>, @source, </a:t>
            </a:r>
            <a:r>
              <a:rPr lang="fr-FR" altLang="fr-FR" dirty="0" err="1">
                <a:sym typeface="Wingdings" pitchFamily="2" charset="2"/>
              </a:rPr>
              <a:t>QoS</a:t>
            </a:r>
            <a:r>
              <a:rPr lang="fr-FR" altLang="fr-FR" dirty="0">
                <a:sym typeface="Wingdings" pitchFamily="2" charset="2"/>
              </a:rPr>
              <a:t> (débit, délai) ).  Les paramètres intervenant dans la classification d’un paquet dans une FEC dépendent du protocole de distribution de label utilisé : LDP / RSVP-TE.</a:t>
            </a:r>
          </a:p>
          <a:p>
            <a:pPr marL="914400" lvl="1" indent="-514350" eaLnBrk="1" hangingPunct="1">
              <a:lnSpc>
                <a:spcPct val="90000"/>
              </a:lnSpc>
              <a:spcBef>
                <a:spcPct val="0"/>
              </a:spcBef>
            </a:pPr>
            <a:r>
              <a:rPr lang="fr-FR" altLang="fr-FR" dirty="0">
                <a:sym typeface="Wingdings" pitchFamily="2" charset="2"/>
              </a:rPr>
              <a:t>Pour classifier un paquet dans une FEC, MPLS s’appuie sur le protocole de routage IGP (OSPF, EIGRP) présent sur le routeur. (en LDP une FEC par préfixe réseau dans la table de routage).</a:t>
            </a:r>
          </a:p>
          <a:p>
            <a:pPr marL="914400" lvl="1" indent="-514350" eaLnBrk="1" hangingPunct="1">
              <a:lnSpc>
                <a:spcPct val="90000"/>
              </a:lnSpc>
              <a:spcBef>
                <a:spcPct val="0"/>
              </a:spcBef>
            </a:pPr>
            <a:endParaRPr lang="fr-FR" altLang="fr-FR" dirty="0">
              <a:sym typeface="Wingdings" pitchFamily="2" charset="2"/>
            </a:endParaRPr>
          </a:p>
          <a:p>
            <a:pPr marL="914400" lvl="1" indent="-514350" eaLnBrk="1" hangingPunct="1">
              <a:lnSpc>
                <a:spcPct val="90000"/>
              </a:lnSpc>
              <a:spcBef>
                <a:spcPct val="0"/>
              </a:spcBef>
            </a:pPr>
            <a:r>
              <a:rPr lang="fr-FR" altLang="fr-FR" dirty="0">
                <a:sym typeface="Wingdings" pitchFamily="2" charset="2"/>
              </a:rPr>
              <a:t>Chaque FEC est associée à un label de sortie, donc à un chemin (LSP).</a:t>
            </a:r>
          </a:p>
          <a:p>
            <a:pPr marL="914400" lvl="1" indent="-514350" eaLnBrk="1" hangingPunct="1">
              <a:lnSpc>
                <a:spcPct val="90000"/>
              </a:lnSpc>
              <a:spcBef>
                <a:spcPct val="0"/>
              </a:spcBef>
            </a:pPr>
            <a:endParaRPr lang="fr-FR" altLang="fr-FR" dirty="0">
              <a:sym typeface="Wingdings" pitchFamily="2" charset="2"/>
            </a:endParaRPr>
          </a:p>
          <a:p>
            <a:pPr marL="914400" lvl="1" indent="-514350" eaLnBrk="1" hangingPunct="1">
              <a:lnSpc>
                <a:spcPct val="90000"/>
              </a:lnSpc>
              <a:spcBef>
                <a:spcPct val="0"/>
              </a:spcBef>
            </a:pPr>
            <a:r>
              <a:rPr lang="fr-FR" altLang="fr-FR" dirty="0">
                <a:sym typeface="Wingdings" pitchFamily="2" charset="2"/>
              </a:rPr>
              <a:t>Chaque FEC peut se voir attribuée plusieurs Class of service, afin de permettre différentes« </a:t>
            </a:r>
            <a:r>
              <a:rPr lang="fr-FR" altLang="fr-FR" dirty="0" err="1">
                <a:sym typeface="Wingdings" pitchFamily="2" charset="2"/>
              </a:rPr>
              <a:t>discard</a:t>
            </a:r>
            <a:r>
              <a:rPr lang="fr-FR" altLang="fr-FR" dirty="0">
                <a:sym typeface="Wingdings" pitchFamily="2" charset="2"/>
              </a:rPr>
              <a:t> </a:t>
            </a:r>
            <a:r>
              <a:rPr lang="fr-FR" altLang="fr-FR" dirty="0" err="1">
                <a:sym typeface="Wingdings" pitchFamily="2" charset="2"/>
              </a:rPr>
              <a:t>politics</a:t>
            </a:r>
            <a:r>
              <a:rPr lang="fr-FR" altLang="fr-FR" dirty="0">
                <a:sym typeface="Wingdings" pitchFamily="2" charset="2"/>
              </a:rPr>
              <a:t> » ou « </a:t>
            </a:r>
            <a:r>
              <a:rPr lang="fr-FR" altLang="fr-FR" dirty="0" err="1">
                <a:sym typeface="Wingdings" pitchFamily="2" charset="2"/>
              </a:rPr>
              <a:t>scheduling</a:t>
            </a:r>
            <a:r>
              <a:rPr lang="fr-FR" altLang="fr-FR" dirty="0">
                <a:sym typeface="Wingdings" pitchFamily="2" charset="2"/>
              </a:rPr>
              <a:t> </a:t>
            </a:r>
            <a:r>
              <a:rPr lang="fr-FR" altLang="fr-FR" dirty="0" err="1">
                <a:sym typeface="Wingdings" pitchFamily="2" charset="2"/>
              </a:rPr>
              <a:t>politics</a:t>
            </a:r>
            <a:r>
              <a:rPr lang="fr-FR" altLang="fr-FR" dirty="0">
                <a:sym typeface="Wingdings" pitchFamily="2" charset="2"/>
              </a:rPr>
              <a:t> ». (Champ </a:t>
            </a:r>
            <a:r>
              <a:rPr lang="fr-FR" altLang="fr-FR" dirty="0" err="1">
                <a:sym typeface="Wingdings" pitchFamily="2" charset="2"/>
              </a:rPr>
              <a:t>Exp</a:t>
            </a:r>
            <a:r>
              <a:rPr lang="fr-FR" altLang="fr-FR" dirty="0">
                <a:sym typeface="Wingdings" pitchFamily="2" charset="2"/>
              </a:rPr>
              <a:t> de l’entête MPLS).</a:t>
            </a:r>
          </a:p>
          <a:p>
            <a:pPr marL="914400" lvl="1" indent="-514350" eaLnBrk="1" hangingPunct="1">
              <a:lnSpc>
                <a:spcPct val="90000"/>
              </a:lnSpc>
              <a:spcBef>
                <a:spcPct val="0"/>
              </a:spcBef>
            </a:pPr>
            <a:endParaRPr lang="fr-FR" altLang="fr-FR" dirty="0">
              <a:sym typeface="Wingdings" pitchFamily="2" charset="2"/>
            </a:endParaRPr>
          </a:p>
          <a:p>
            <a:pPr marL="914400" lvl="1" indent="-514350" eaLnBrk="1" hangingPunct="1">
              <a:lnSpc>
                <a:spcPct val="90000"/>
              </a:lnSpc>
              <a:spcBef>
                <a:spcPct val="0"/>
              </a:spcBef>
            </a:pPr>
            <a:r>
              <a:rPr lang="fr-FR" altLang="fr-FR" dirty="0">
                <a:sym typeface="Wingdings" pitchFamily="2" charset="2"/>
              </a:rPr>
              <a:t>Comment propager les labels correspondants à des FEC dans tout le réseau ?</a:t>
            </a:r>
          </a:p>
          <a:p>
            <a:pPr marL="914400" lvl="1" indent="-514350" eaLnBrk="1" hangingPunct="1">
              <a:lnSpc>
                <a:spcPct val="90000"/>
              </a:lnSpc>
              <a:spcBef>
                <a:spcPct val="0"/>
              </a:spcBef>
            </a:pPr>
            <a:r>
              <a:rPr lang="fr-FR" altLang="fr-FR" dirty="0">
                <a:sym typeface="Wingdings" pitchFamily="2" charset="2"/>
              </a:rPr>
              <a:t>	=&gt; Protocole de Distribution de label !!!</a:t>
            </a:r>
            <a:endParaRPr lang="fr-FR" altLang="fr-FR" sz="900"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61AD6D-EAD2-4E2D-9FF7-B7D39CF60175}" type="slidenum">
              <a:rPr kumimoji="0" lang="fr-FR" altLang="fr-FR"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fr-FR" altLang="fr-FR"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351267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endParaRPr lang="fr-FR"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62D273-EE53-4EC6-9B69-1925BCC1051C}" type="slidenum">
              <a:rPr kumimoji="0" lang="fr-FR" altLang="fr-FR" sz="12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fr-FR" altLang="fr-FR" sz="12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7396636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RSVP est un protocole de </a:t>
            </a:r>
            <a:r>
              <a:rPr lang="fr-FR" b="1" dirty="0"/>
              <a:t>signalisation</a:t>
            </a:r>
            <a:r>
              <a:rPr lang="fr-FR" dirty="0"/>
              <a:t> pour allouer </a:t>
            </a:r>
            <a:r>
              <a:rPr lang="fr-FR" b="1" dirty="0"/>
              <a:t>dynamiquement</a:t>
            </a:r>
            <a:r>
              <a:rPr lang="fr-FR" dirty="0"/>
              <a:t> de la </a:t>
            </a:r>
            <a:r>
              <a:rPr lang="fr-FR" b="1" dirty="0"/>
              <a:t>bande passante</a:t>
            </a:r>
            <a:r>
              <a:rPr lang="fr-FR" dirty="0"/>
              <a:t> aux applications orientées réseaux dans des environnements traditionnellement datagramme. Il est particulièrement utile pour les </a:t>
            </a:r>
            <a:r>
              <a:rPr lang="fr-FR" b="1" dirty="0"/>
              <a:t>applications multimédias de type CBR. </a:t>
            </a:r>
            <a:r>
              <a:rPr lang="fr-FR" dirty="0"/>
              <a:t>RSVP est utilisé dans le modèle </a:t>
            </a:r>
            <a:r>
              <a:rPr lang="fr-FR" dirty="0" err="1"/>
              <a:t>IntServ</a:t>
            </a:r>
            <a:r>
              <a:rPr lang="fr-FR" dirty="0"/>
              <a:t> mais il peut être utilisé hors de ce contexte (par exemple pour établir des chemins MPLS).</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46B9E-17F9-409A-AE4D-A1507C723365}"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277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a:extLst>
              <a:ext uri="{FF2B5EF4-FFF2-40B4-BE49-F238E27FC236}">
                <a16:creationId xmlns:a16="http://schemas.microsoft.com/office/drawing/2014/main" id="{D20BBA80-944D-459E-67C0-6BFE77198B7A}"/>
              </a:ext>
            </a:extLst>
          </p:cNvPr>
          <p:cNvSpPr>
            <a:spLocks noGrp="1" noRot="1" noChangeAspect="1" noTextEdit="1"/>
          </p:cNvSpPr>
          <p:nvPr>
            <p:ph type="sldImg"/>
          </p:nvPr>
        </p:nvSpPr>
        <p:spPr>
          <a:ln/>
        </p:spPr>
      </p:sp>
      <p:sp>
        <p:nvSpPr>
          <p:cNvPr id="19459" name="Espace réservé des commentaires 2">
            <a:extLst>
              <a:ext uri="{FF2B5EF4-FFF2-40B4-BE49-F238E27FC236}">
                <a16:creationId xmlns:a16="http://schemas.microsoft.com/office/drawing/2014/main" id="{1336C4E8-F947-020A-3FDF-AAF179435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a:latin typeface="Arial" panose="020B0604020202020204" pitchFamily="34" charset="0"/>
              <a:cs typeface="Arial" panose="020B0604020202020204" pitchFamily="34" charset="0"/>
            </a:endParaRPr>
          </a:p>
        </p:txBody>
      </p:sp>
      <p:sp>
        <p:nvSpPr>
          <p:cNvPr id="19460" name="Espace réservé du numéro de diapositive 3">
            <a:extLst>
              <a:ext uri="{FF2B5EF4-FFF2-40B4-BE49-F238E27FC236}">
                <a16:creationId xmlns:a16="http://schemas.microsoft.com/office/drawing/2014/main" id="{819A3FB2-6AB4-FFDB-052B-E76D3DA1AA06}"/>
              </a:ext>
            </a:extLst>
          </p:cNvPr>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0"/>
              </a:spcBef>
            </a:pPr>
            <a:fld id="{8A95652D-52D7-42CC-824A-E07E254BBEBE}" type="slidenum">
              <a:rPr lang="ar-SA" altLang="fr-FR" sz="1300"/>
              <a:pPr algn="r" eaLnBrk="1" hangingPunct="1">
                <a:spcBef>
                  <a:spcPct val="0"/>
                </a:spcBef>
              </a:pPr>
              <a:t>10</a:t>
            </a:fld>
            <a:endParaRPr lang="fr-FR" altLang="fr-FR" sz="1300"/>
          </a:p>
        </p:txBody>
      </p:sp>
    </p:spTree>
    <p:extLst>
      <p:ext uri="{BB962C8B-B14F-4D97-AF65-F5344CB8AC3E}">
        <p14:creationId xmlns:p14="http://schemas.microsoft.com/office/powerpoint/2010/main" val="184968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7A4AC55-204E-4333-9287-B8742C2E751B}" type="datetimeFigureOut">
              <a:rPr lang="fr-FR" smtClean="0"/>
              <a:t>19/10/2023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6DBA07A-0AAC-4DC2-9964-1B201E76F3D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426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7A4AC55-204E-4333-9287-B8742C2E751B}" type="datetimeFigureOut">
              <a:rPr lang="fr-FR" smtClean="0"/>
              <a:t>19/10/2023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836781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7A4AC55-204E-4333-9287-B8742C2E751B}" type="datetimeFigureOut">
              <a:rPr lang="fr-FR" smtClean="0"/>
              <a:t>19/10/2023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4177093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Modifiez le style du titre</a:t>
            </a: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16/11/2015</a:t>
            </a: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u numéro de diapositive 5"/>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252474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16/11/2015</a:t>
            </a: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u numéro de diapositive 5"/>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3043098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16/11/2015</a:t>
            </a: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u numéro de diapositive 5"/>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146279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16/11/2015</a:t>
            </a:r>
          </a:p>
        </p:txBody>
      </p:sp>
      <p:sp>
        <p:nvSpPr>
          <p:cNvPr id="6" name="Espace réservé du pied de page 5"/>
          <p:cNvSpPr>
            <a:spLocks noGrp="1"/>
          </p:cNvSpPr>
          <p:nvPr>
            <p:ph type="ftr" sz="quarter" idx="11"/>
          </p:nvPr>
        </p:nvSpPr>
        <p:spPr/>
        <p:txBody>
          <a:bodyPr/>
          <a:lstStyle/>
          <a:p>
            <a:r>
              <a:rPr lang="fr-FR"/>
              <a:t>Wan et MPLS / Jp Gregoire</a:t>
            </a:r>
          </a:p>
        </p:txBody>
      </p:sp>
      <p:sp>
        <p:nvSpPr>
          <p:cNvPr id="7" name="Espace réservé du numéro de diapositive 6"/>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4161095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16/11/2015</a:t>
            </a:r>
          </a:p>
        </p:txBody>
      </p:sp>
      <p:sp>
        <p:nvSpPr>
          <p:cNvPr id="8" name="Espace réservé du pied de page 7"/>
          <p:cNvSpPr>
            <a:spLocks noGrp="1"/>
          </p:cNvSpPr>
          <p:nvPr>
            <p:ph type="ftr" sz="quarter" idx="11"/>
          </p:nvPr>
        </p:nvSpPr>
        <p:spPr/>
        <p:txBody>
          <a:bodyPr/>
          <a:lstStyle/>
          <a:p>
            <a:r>
              <a:rPr lang="fr-FR"/>
              <a:t>Wan et MPLS / Jp Gregoire</a:t>
            </a:r>
          </a:p>
        </p:txBody>
      </p:sp>
      <p:sp>
        <p:nvSpPr>
          <p:cNvPr id="9" name="Espace réservé du numéro de diapositive 8"/>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2748342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16/11/2015</a:t>
            </a:r>
          </a:p>
        </p:txBody>
      </p:sp>
      <p:sp>
        <p:nvSpPr>
          <p:cNvPr id="4" name="Espace réservé du pied de page 3"/>
          <p:cNvSpPr>
            <a:spLocks noGrp="1"/>
          </p:cNvSpPr>
          <p:nvPr>
            <p:ph type="ftr" sz="quarter" idx="11"/>
          </p:nvPr>
        </p:nvSpPr>
        <p:spPr/>
        <p:txBody>
          <a:bodyPr/>
          <a:lstStyle/>
          <a:p>
            <a:r>
              <a:rPr lang="fr-FR"/>
              <a:t>Wan et MPLS / Jp Gregoire</a:t>
            </a:r>
          </a:p>
        </p:txBody>
      </p:sp>
      <p:sp>
        <p:nvSpPr>
          <p:cNvPr id="5" name="Espace réservé du numéro de diapositive 4"/>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282112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16/11/2015</a:t>
            </a:r>
          </a:p>
        </p:txBody>
      </p:sp>
      <p:sp>
        <p:nvSpPr>
          <p:cNvPr id="3" name="Espace réservé du pied de page 2"/>
          <p:cNvSpPr>
            <a:spLocks noGrp="1"/>
          </p:cNvSpPr>
          <p:nvPr>
            <p:ph type="ftr" sz="quarter" idx="11"/>
          </p:nvPr>
        </p:nvSpPr>
        <p:spPr/>
        <p:txBody>
          <a:bodyPr/>
          <a:lstStyle/>
          <a:p>
            <a:r>
              <a:rPr lang="fr-FR"/>
              <a:t>Wan et MPLS / Jp Gregoire</a:t>
            </a:r>
          </a:p>
        </p:txBody>
      </p:sp>
      <p:sp>
        <p:nvSpPr>
          <p:cNvPr id="4" name="Espace réservé du numéro de diapositive 3"/>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330672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16/11/2015</a:t>
            </a:r>
          </a:p>
        </p:txBody>
      </p:sp>
      <p:sp>
        <p:nvSpPr>
          <p:cNvPr id="6" name="Espace réservé du pied de page 5"/>
          <p:cNvSpPr>
            <a:spLocks noGrp="1"/>
          </p:cNvSpPr>
          <p:nvPr>
            <p:ph type="ftr" sz="quarter" idx="11"/>
          </p:nvPr>
        </p:nvSpPr>
        <p:spPr/>
        <p:txBody>
          <a:bodyPr/>
          <a:lstStyle/>
          <a:p>
            <a:r>
              <a:rPr lang="fr-FR"/>
              <a:t>Wan et MPLS / Jp Gregoire</a:t>
            </a:r>
          </a:p>
        </p:txBody>
      </p:sp>
      <p:sp>
        <p:nvSpPr>
          <p:cNvPr id="7" name="Espace réservé du numéro de diapositive 6"/>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285447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7A4AC55-204E-4333-9287-B8742C2E751B}" type="datetimeFigureOut">
              <a:rPr lang="fr-FR" smtClean="0"/>
              <a:t>19/10/2023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668467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16/11/2015</a:t>
            </a:r>
          </a:p>
        </p:txBody>
      </p:sp>
      <p:sp>
        <p:nvSpPr>
          <p:cNvPr id="6" name="Espace réservé du pied de page 5"/>
          <p:cNvSpPr>
            <a:spLocks noGrp="1"/>
          </p:cNvSpPr>
          <p:nvPr>
            <p:ph type="ftr" sz="quarter" idx="11"/>
          </p:nvPr>
        </p:nvSpPr>
        <p:spPr/>
        <p:txBody>
          <a:bodyPr/>
          <a:lstStyle/>
          <a:p>
            <a:r>
              <a:rPr lang="fr-FR"/>
              <a:t>Wan et MPLS / Jp Gregoire</a:t>
            </a:r>
          </a:p>
        </p:txBody>
      </p:sp>
      <p:sp>
        <p:nvSpPr>
          <p:cNvPr id="7" name="Espace réservé du numéro de diapositive 6"/>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657424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16/11/2015</a:t>
            </a: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u numéro de diapositive 5"/>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3009924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16/11/2015</a:t>
            </a: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u numéro de diapositive 5"/>
          <p:cNvSpPr>
            <a:spLocks noGrp="1"/>
          </p:cNvSpPr>
          <p:nvPr>
            <p:ph type="sldNum" sz="quarter" idx="12"/>
          </p:nvPr>
        </p:nvSpPr>
        <p:spPr/>
        <p:txBody>
          <a:bodyPr/>
          <a:lstStyle/>
          <a:p>
            <a:fld id="{9FF4A3A9-D8CA-4A01-984B-441DF6BE7F4F}" type="slidenum">
              <a:rPr lang="fr-FR" smtClean="0"/>
              <a:pPr/>
              <a:t>‹N°›</a:t>
            </a:fld>
            <a:endParaRPr lang="fr-FR"/>
          </a:p>
        </p:txBody>
      </p:sp>
    </p:spTree>
    <p:extLst>
      <p:ext uri="{BB962C8B-B14F-4D97-AF65-F5344CB8AC3E}">
        <p14:creationId xmlns:p14="http://schemas.microsoft.com/office/powerpoint/2010/main" val="2207696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00539" y="115888"/>
            <a:ext cx="11791461" cy="57515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19010649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9F7651-DA6E-8197-EAD3-387816B2AE0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57791B0-EF62-FFA9-009D-043141A9A1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C34BDE7-913A-0D44-0895-AF0856F367A7}"/>
              </a:ext>
            </a:extLst>
          </p:cNvPr>
          <p:cNvSpPr>
            <a:spLocks noGrp="1"/>
          </p:cNvSpPr>
          <p:nvPr>
            <p:ph type="dt" sz="half" idx="10"/>
          </p:nvPr>
        </p:nvSpPr>
        <p:spPr/>
        <p:txBody>
          <a:bodyPr/>
          <a:lstStyle>
            <a:lvl1pPr>
              <a:defRPr/>
            </a:lvl1pPr>
          </a:lstStyle>
          <a:p>
            <a:endParaRPr lang="en-US" altLang="fr-FR"/>
          </a:p>
        </p:txBody>
      </p:sp>
      <p:sp>
        <p:nvSpPr>
          <p:cNvPr id="5" name="Espace réservé du pied de page 4">
            <a:extLst>
              <a:ext uri="{FF2B5EF4-FFF2-40B4-BE49-F238E27FC236}">
                <a16:creationId xmlns:a16="http://schemas.microsoft.com/office/drawing/2014/main" id="{6CFB7C95-00CE-0616-A979-E3A56C53D470}"/>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2011202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725C19-C94F-3A72-6371-2A97F94EDFB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65FB92-2CDF-C4BB-D808-81741B890B6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5161359-25ED-E87D-367E-B57E952F8E5C}"/>
              </a:ext>
            </a:extLst>
          </p:cNvPr>
          <p:cNvSpPr>
            <a:spLocks noGrp="1"/>
          </p:cNvSpPr>
          <p:nvPr>
            <p:ph type="dt" sz="half" idx="10"/>
          </p:nvPr>
        </p:nvSpPr>
        <p:spPr/>
        <p:txBody>
          <a:bodyPr/>
          <a:lstStyle>
            <a:lvl1pPr>
              <a:defRPr/>
            </a:lvl1pPr>
          </a:lstStyle>
          <a:p>
            <a:endParaRPr lang="en-US" altLang="fr-FR"/>
          </a:p>
        </p:txBody>
      </p:sp>
      <p:sp>
        <p:nvSpPr>
          <p:cNvPr id="5" name="Espace réservé du pied de page 4">
            <a:extLst>
              <a:ext uri="{FF2B5EF4-FFF2-40B4-BE49-F238E27FC236}">
                <a16:creationId xmlns:a16="http://schemas.microsoft.com/office/drawing/2014/main" id="{C17D9750-8057-AD49-26B0-9E04FF671EDA}"/>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2856633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13D78-C966-B1A1-87F9-0CF592DF9275}"/>
              </a:ext>
            </a:extLst>
          </p:cNvPr>
          <p:cNvSpPr>
            <a:spLocks noGrp="1"/>
          </p:cNvSpPr>
          <p:nvPr>
            <p:ph type="title"/>
          </p:nvPr>
        </p:nvSpPr>
        <p:spPr>
          <a:xfrm>
            <a:off x="831851" y="1709739"/>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D14658B-9C2A-FF0C-0F88-C1D46187E486}"/>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F64F97B-4AD3-0B0C-3FFF-97B772A75A29}"/>
              </a:ext>
            </a:extLst>
          </p:cNvPr>
          <p:cNvSpPr>
            <a:spLocks noGrp="1"/>
          </p:cNvSpPr>
          <p:nvPr>
            <p:ph type="dt" sz="half" idx="10"/>
          </p:nvPr>
        </p:nvSpPr>
        <p:spPr/>
        <p:txBody>
          <a:bodyPr/>
          <a:lstStyle>
            <a:lvl1pPr>
              <a:defRPr/>
            </a:lvl1pPr>
          </a:lstStyle>
          <a:p>
            <a:endParaRPr lang="en-US" altLang="fr-FR"/>
          </a:p>
        </p:txBody>
      </p:sp>
      <p:sp>
        <p:nvSpPr>
          <p:cNvPr id="5" name="Espace réservé du pied de page 4">
            <a:extLst>
              <a:ext uri="{FF2B5EF4-FFF2-40B4-BE49-F238E27FC236}">
                <a16:creationId xmlns:a16="http://schemas.microsoft.com/office/drawing/2014/main" id="{4F868EA5-295A-AD49-0788-A89B5C286872}"/>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2544507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256578-39A4-24E7-F95F-F353645AAC2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2083AA4-C975-3712-D1ED-133E09CCEDD6}"/>
              </a:ext>
            </a:extLst>
          </p:cNvPr>
          <p:cNvSpPr>
            <a:spLocks noGrp="1"/>
          </p:cNvSpPr>
          <p:nvPr>
            <p:ph sz="half" idx="1"/>
          </p:nvPr>
        </p:nvSpPr>
        <p:spPr>
          <a:xfrm>
            <a:off x="914400" y="1600200"/>
            <a:ext cx="5181600" cy="464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4350A1A-883E-085B-8B23-BF17F87697EB}"/>
              </a:ext>
            </a:extLst>
          </p:cNvPr>
          <p:cNvSpPr>
            <a:spLocks noGrp="1"/>
          </p:cNvSpPr>
          <p:nvPr>
            <p:ph sz="half" idx="2"/>
          </p:nvPr>
        </p:nvSpPr>
        <p:spPr>
          <a:xfrm>
            <a:off x="6299200" y="1600200"/>
            <a:ext cx="5181600" cy="464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96026B6-B1A4-9248-49CD-80070441B506}"/>
              </a:ext>
            </a:extLst>
          </p:cNvPr>
          <p:cNvSpPr>
            <a:spLocks noGrp="1"/>
          </p:cNvSpPr>
          <p:nvPr>
            <p:ph type="dt" sz="half" idx="10"/>
          </p:nvPr>
        </p:nvSpPr>
        <p:spPr/>
        <p:txBody>
          <a:bodyPr/>
          <a:lstStyle>
            <a:lvl1pPr>
              <a:defRPr/>
            </a:lvl1pPr>
          </a:lstStyle>
          <a:p>
            <a:endParaRPr lang="en-US" altLang="fr-FR"/>
          </a:p>
        </p:txBody>
      </p:sp>
      <p:sp>
        <p:nvSpPr>
          <p:cNvPr id="6" name="Espace réservé du pied de page 5">
            <a:extLst>
              <a:ext uri="{FF2B5EF4-FFF2-40B4-BE49-F238E27FC236}">
                <a16:creationId xmlns:a16="http://schemas.microsoft.com/office/drawing/2014/main" id="{62AAB7EF-CF13-1853-2BBD-F6E607E9911E}"/>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1507542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BAF45E-E812-8C5D-C61C-5A851CEAD379}"/>
              </a:ext>
            </a:extLst>
          </p:cNvPr>
          <p:cNvSpPr>
            <a:spLocks noGrp="1"/>
          </p:cNvSpPr>
          <p:nvPr>
            <p:ph type="title"/>
          </p:nvPr>
        </p:nvSpPr>
        <p:spPr>
          <a:xfrm>
            <a:off x="840317" y="365126"/>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A8E84D5-0E86-F12B-EFF1-4628F72AF49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9065E2F-55C5-1142-57D7-FDA9C3D1213B}"/>
              </a:ext>
            </a:extLst>
          </p:cNvPr>
          <p:cNvSpPr>
            <a:spLocks noGrp="1"/>
          </p:cNvSpPr>
          <p:nvPr>
            <p:ph sz="half" idx="2"/>
          </p:nvPr>
        </p:nvSpPr>
        <p:spPr>
          <a:xfrm>
            <a:off x="840318" y="2505075"/>
            <a:ext cx="5158316"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4C07096-08A5-79B3-596F-94FA49A2390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7729733-E592-5BC5-3C2B-A6EF19F829C1}"/>
              </a:ext>
            </a:extLst>
          </p:cNvPr>
          <p:cNvSpPr>
            <a:spLocks noGrp="1"/>
          </p:cNvSpPr>
          <p:nvPr>
            <p:ph sz="quarter" idx="4"/>
          </p:nvPr>
        </p:nvSpPr>
        <p:spPr>
          <a:xfrm>
            <a:off x="6172200" y="2505075"/>
            <a:ext cx="518371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675B7A3-0977-E72D-713A-ADB533F33837}"/>
              </a:ext>
            </a:extLst>
          </p:cNvPr>
          <p:cNvSpPr>
            <a:spLocks noGrp="1"/>
          </p:cNvSpPr>
          <p:nvPr>
            <p:ph type="dt" sz="half" idx="10"/>
          </p:nvPr>
        </p:nvSpPr>
        <p:spPr/>
        <p:txBody>
          <a:bodyPr/>
          <a:lstStyle>
            <a:lvl1pPr>
              <a:defRPr/>
            </a:lvl1pPr>
          </a:lstStyle>
          <a:p>
            <a:endParaRPr lang="en-US" altLang="fr-FR"/>
          </a:p>
        </p:txBody>
      </p:sp>
      <p:sp>
        <p:nvSpPr>
          <p:cNvPr id="8" name="Espace réservé du pied de page 7">
            <a:extLst>
              <a:ext uri="{FF2B5EF4-FFF2-40B4-BE49-F238E27FC236}">
                <a16:creationId xmlns:a16="http://schemas.microsoft.com/office/drawing/2014/main" id="{BA851F90-293C-0C56-3E28-8361B799CE81}"/>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3591361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7EBBE-BD4F-A412-016C-B36BEBEE560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A8AAA16-F397-E6C2-60D4-8C8FFBA46F24}"/>
              </a:ext>
            </a:extLst>
          </p:cNvPr>
          <p:cNvSpPr>
            <a:spLocks noGrp="1"/>
          </p:cNvSpPr>
          <p:nvPr>
            <p:ph type="dt" sz="half" idx="10"/>
          </p:nvPr>
        </p:nvSpPr>
        <p:spPr/>
        <p:txBody>
          <a:bodyPr/>
          <a:lstStyle>
            <a:lvl1pPr>
              <a:defRPr/>
            </a:lvl1pPr>
          </a:lstStyle>
          <a:p>
            <a:endParaRPr lang="en-US" altLang="fr-FR"/>
          </a:p>
        </p:txBody>
      </p:sp>
      <p:sp>
        <p:nvSpPr>
          <p:cNvPr id="4" name="Espace réservé du pied de page 3">
            <a:extLst>
              <a:ext uri="{FF2B5EF4-FFF2-40B4-BE49-F238E27FC236}">
                <a16:creationId xmlns:a16="http://schemas.microsoft.com/office/drawing/2014/main" id="{84E6C6F7-42EE-0492-F61E-D99B688AFD92}"/>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232611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7A4AC55-204E-4333-9287-B8742C2E751B}" type="datetimeFigureOut">
              <a:rPr lang="fr-FR" smtClean="0"/>
              <a:t>19/10/2023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6DBA07A-0AAC-4DC2-9964-1B201E76F3D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04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6C890D-AEBE-7207-764B-3D22FBBF512C}"/>
              </a:ext>
            </a:extLst>
          </p:cNvPr>
          <p:cNvSpPr>
            <a:spLocks noGrp="1"/>
          </p:cNvSpPr>
          <p:nvPr>
            <p:ph type="dt" sz="half" idx="10"/>
          </p:nvPr>
        </p:nvSpPr>
        <p:spPr/>
        <p:txBody>
          <a:bodyPr/>
          <a:lstStyle>
            <a:lvl1pPr>
              <a:defRPr/>
            </a:lvl1pPr>
          </a:lstStyle>
          <a:p>
            <a:endParaRPr lang="en-US" altLang="fr-FR"/>
          </a:p>
        </p:txBody>
      </p:sp>
      <p:sp>
        <p:nvSpPr>
          <p:cNvPr id="3" name="Espace réservé du pied de page 2">
            <a:extLst>
              <a:ext uri="{FF2B5EF4-FFF2-40B4-BE49-F238E27FC236}">
                <a16:creationId xmlns:a16="http://schemas.microsoft.com/office/drawing/2014/main" id="{7EA4C6F9-BD34-82F9-A9C0-1C92906DB9A2}"/>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4086141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B55786-700F-15A7-AF20-BB48282176F5}"/>
              </a:ext>
            </a:extLst>
          </p:cNvPr>
          <p:cNvSpPr>
            <a:spLocks noGrp="1"/>
          </p:cNvSpPr>
          <p:nvPr>
            <p:ph type="title"/>
          </p:nvPr>
        </p:nvSpPr>
        <p:spPr>
          <a:xfrm>
            <a:off x="840318" y="457200"/>
            <a:ext cx="393276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AC50FB6-7F5F-B55B-85AF-0A537C9A751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26CC52-764D-74C1-05A0-6120B2D30AD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97FD65-A68E-0449-8EE1-4449572A8DF7}"/>
              </a:ext>
            </a:extLst>
          </p:cNvPr>
          <p:cNvSpPr>
            <a:spLocks noGrp="1"/>
          </p:cNvSpPr>
          <p:nvPr>
            <p:ph type="dt" sz="half" idx="10"/>
          </p:nvPr>
        </p:nvSpPr>
        <p:spPr/>
        <p:txBody>
          <a:bodyPr/>
          <a:lstStyle>
            <a:lvl1pPr>
              <a:defRPr/>
            </a:lvl1pPr>
          </a:lstStyle>
          <a:p>
            <a:endParaRPr lang="en-US" altLang="fr-FR"/>
          </a:p>
        </p:txBody>
      </p:sp>
      <p:sp>
        <p:nvSpPr>
          <p:cNvPr id="6" name="Espace réservé du pied de page 5">
            <a:extLst>
              <a:ext uri="{FF2B5EF4-FFF2-40B4-BE49-F238E27FC236}">
                <a16:creationId xmlns:a16="http://schemas.microsoft.com/office/drawing/2014/main" id="{E7C351C2-C965-1E32-B736-F36B5AF052C2}"/>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1567811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7C2A7-AFA8-2D22-779C-2EECD554E135}"/>
              </a:ext>
            </a:extLst>
          </p:cNvPr>
          <p:cNvSpPr>
            <a:spLocks noGrp="1"/>
          </p:cNvSpPr>
          <p:nvPr>
            <p:ph type="title"/>
          </p:nvPr>
        </p:nvSpPr>
        <p:spPr>
          <a:xfrm>
            <a:off x="840318" y="457200"/>
            <a:ext cx="393276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18C8416-8F9B-680C-71A5-0AC81994661F}"/>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7A7CFD3-F54C-CDCE-BC7D-E4D724DC558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43F354-B11C-13E1-548E-AA43485CBB13}"/>
              </a:ext>
            </a:extLst>
          </p:cNvPr>
          <p:cNvSpPr>
            <a:spLocks noGrp="1"/>
          </p:cNvSpPr>
          <p:nvPr>
            <p:ph type="dt" sz="half" idx="10"/>
          </p:nvPr>
        </p:nvSpPr>
        <p:spPr/>
        <p:txBody>
          <a:bodyPr/>
          <a:lstStyle>
            <a:lvl1pPr>
              <a:defRPr/>
            </a:lvl1pPr>
          </a:lstStyle>
          <a:p>
            <a:endParaRPr lang="en-US" altLang="fr-FR"/>
          </a:p>
        </p:txBody>
      </p:sp>
      <p:sp>
        <p:nvSpPr>
          <p:cNvPr id="6" name="Espace réservé du pied de page 5">
            <a:extLst>
              <a:ext uri="{FF2B5EF4-FFF2-40B4-BE49-F238E27FC236}">
                <a16:creationId xmlns:a16="http://schemas.microsoft.com/office/drawing/2014/main" id="{2C478D73-EE52-98FE-B1EB-0F5C44ABD35A}"/>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1542287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68ED59-D548-086E-0086-ED90B2B10CB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CFEE9CC-BE6F-A12F-5AC4-D0D9D2762A5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9D18715-8A71-BDD9-06AB-0E0C42A118F7}"/>
              </a:ext>
            </a:extLst>
          </p:cNvPr>
          <p:cNvSpPr>
            <a:spLocks noGrp="1"/>
          </p:cNvSpPr>
          <p:nvPr>
            <p:ph type="dt" sz="half" idx="10"/>
          </p:nvPr>
        </p:nvSpPr>
        <p:spPr/>
        <p:txBody>
          <a:bodyPr/>
          <a:lstStyle>
            <a:lvl1pPr>
              <a:defRPr/>
            </a:lvl1pPr>
          </a:lstStyle>
          <a:p>
            <a:endParaRPr lang="en-US" altLang="fr-FR"/>
          </a:p>
        </p:txBody>
      </p:sp>
      <p:sp>
        <p:nvSpPr>
          <p:cNvPr id="5" name="Espace réservé du pied de page 4">
            <a:extLst>
              <a:ext uri="{FF2B5EF4-FFF2-40B4-BE49-F238E27FC236}">
                <a16:creationId xmlns:a16="http://schemas.microsoft.com/office/drawing/2014/main" id="{09F5E6B5-A223-F97E-6EC5-57D6653B8970}"/>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485022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9A83AF9-3252-DB9D-AD6E-71A79BE04F8B}"/>
              </a:ext>
            </a:extLst>
          </p:cNvPr>
          <p:cNvSpPr>
            <a:spLocks noGrp="1"/>
          </p:cNvSpPr>
          <p:nvPr>
            <p:ph type="title" orient="vert"/>
          </p:nvPr>
        </p:nvSpPr>
        <p:spPr>
          <a:xfrm>
            <a:off x="8839200" y="228600"/>
            <a:ext cx="2641600" cy="6019800"/>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6C6A9E1-C8AC-C522-C8F8-24ACCB14CF1C}"/>
              </a:ext>
            </a:extLst>
          </p:cNvPr>
          <p:cNvSpPr>
            <a:spLocks noGrp="1"/>
          </p:cNvSpPr>
          <p:nvPr>
            <p:ph type="body" orient="vert" idx="1"/>
          </p:nvPr>
        </p:nvSpPr>
        <p:spPr>
          <a:xfrm>
            <a:off x="914400" y="228600"/>
            <a:ext cx="7721600" cy="6019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2C9E17-7F60-D27C-2A87-FCBB0457B1FE}"/>
              </a:ext>
            </a:extLst>
          </p:cNvPr>
          <p:cNvSpPr>
            <a:spLocks noGrp="1"/>
          </p:cNvSpPr>
          <p:nvPr>
            <p:ph type="dt" sz="half" idx="10"/>
          </p:nvPr>
        </p:nvSpPr>
        <p:spPr/>
        <p:txBody>
          <a:bodyPr/>
          <a:lstStyle>
            <a:lvl1pPr>
              <a:defRPr/>
            </a:lvl1pPr>
          </a:lstStyle>
          <a:p>
            <a:endParaRPr lang="en-US" altLang="fr-FR"/>
          </a:p>
        </p:txBody>
      </p:sp>
      <p:sp>
        <p:nvSpPr>
          <p:cNvPr id="5" name="Espace réservé du pied de page 4">
            <a:extLst>
              <a:ext uri="{FF2B5EF4-FFF2-40B4-BE49-F238E27FC236}">
                <a16:creationId xmlns:a16="http://schemas.microsoft.com/office/drawing/2014/main" id="{87F1871D-810E-C20F-F4EA-0809B9B86DA8}"/>
              </a:ext>
            </a:extLst>
          </p:cNvPr>
          <p:cNvSpPr>
            <a:spLocks noGrp="1"/>
          </p:cNvSpPr>
          <p:nvPr>
            <p:ph type="ftr" sz="quarter" idx="11"/>
          </p:nvPr>
        </p:nvSpPr>
        <p:spPr/>
        <p:txBody>
          <a:bodyPr/>
          <a:lstStyle>
            <a:lvl1pPr>
              <a:defRPr/>
            </a:lvl1pPr>
          </a:lstStyle>
          <a:p>
            <a:endParaRPr lang="en-US" altLang="fr-FR"/>
          </a:p>
        </p:txBody>
      </p:sp>
    </p:spTree>
    <p:extLst>
      <p:ext uri="{BB962C8B-B14F-4D97-AF65-F5344CB8AC3E}">
        <p14:creationId xmlns:p14="http://schemas.microsoft.com/office/powerpoint/2010/main" val="4138331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re et contenu sur tex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C9D2B5-2F1F-60BE-EA3E-6CF5292A3AEB}"/>
              </a:ext>
            </a:extLst>
          </p:cNvPr>
          <p:cNvSpPr>
            <a:spLocks noGrp="1"/>
          </p:cNvSpPr>
          <p:nvPr>
            <p:ph type="title"/>
          </p:nvPr>
        </p:nvSpPr>
        <p:spPr>
          <a:xfrm>
            <a:off x="914400" y="228600"/>
            <a:ext cx="10363200" cy="1143000"/>
          </a:xfrm>
        </p:spPr>
        <p:txBody>
          <a:bodyPr/>
          <a:lstStyle/>
          <a:p>
            <a:r>
              <a:rPr lang="fr-FR"/>
              <a:t>Modifiez le style du titre</a:t>
            </a:r>
          </a:p>
        </p:txBody>
      </p:sp>
      <p:sp>
        <p:nvSpPr>
          <p:cNvPr id="3" name="Espace réservé du contenu 2">
            <a:extLst>
              <a:ext uri="{FF2B5EF4-FFF2-40B4-BE49-F238E27FC236}">
                <a16:creationId xmlns:a16="http://schemas.microsoft.com/office/drawing/2014/main" id="{2238FE54-CC88-4ED7-70A6-0E4E7D20A9F0}"/>
              </a:ext>
            </a:extLst>
          </p:cNvPr>
          <p:cNvSpPr>
            <a:spLocks noGrp="1"/>
          </p:cNvSpPr>
          <p:nvPr>
            <p:ph sz="half" idx="1"/>
          </p:nvPr>
        </p:nvSpPr>
        <p:spPr>
          <a:xfrm>
            <a:off x="914400" y="1600200"/>
            <a:ext cx="10566400" cy="22479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E6D58D1-FEB4-C7A3-1EAF-269AD087FABA}"/>
              </a:ext>
            </a:extLst>
          </p:cNvPr>
          <p:cNvSpPr>
            <a:spLocks noGrp="1"/>
          </p:cNvSpPr>
          <p:nvPr>
            <p:ph type="body" sz="half" idx="2"/>
          </p:nvPr>
        </p:nvSpPr>
        <p:spPr>
          <a:xfrm>
            <a:off x="914400" y="4000500"/>
            <a:ext cx="10566400" cy="22479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5267C24-46A8-F7FC-233A-0C2E4690721E}"/>
              </a:ext>
            </a:extLst>
          </p:cNvPr>
          <p:cNvSpPr>
            <a:spLocks noGrp="1"/>
          </p:cNvSpPr>
          <p:nvPr>
            <p:ph type="dt" sz="half" idx="10"/>
          </p:nvPr>
        </p:nvSpPr>
        <p:spPr>
          <a:xfrm>
            <a:off x="914400" y="6248400"/>
            <a:ext cx="2540000" cy="457200"/>
          </a:xfrm>
        </p:spPr>
        <p:txBody>
          <a:bodyPr/>
          <a:lstStyle>
            <a:lvl1pPr>
              <a:defRPr/>
            </a:lvl1pPr>
          </a:lstStyle>
          <a:p>
            <a:endParaRPr lang="en-US" altLang="fr-FR"/>
          </a:p>
        </p:txBody>
      </p:sp>
      <p:sp>
        <p:nvSpPr>
          <p:cNvPr id="6" name="Espace réservé du pied de page 5">
            <a:extLst>
              <a:ext uri="{FF2B5EF4-FFF2-40B4-BE49-F238E27FC236}">
                <a16:creationId xmlns:a16="http://schemas.microsoft.com/office/drawing/2014/main" id="{FE38A70E-C5C6-027F-8A9F-2D1B1C7B6070}"/>
              </a:ext>
            </a:extLst>
          </p:cNvPr>
          <p:cNvSpPr>
            <a:spLocks noGrp="1"/>
          </p:cNvSpPr>
          <p:nvPr>
            <p:ph type="ftr" sz="quarter" idx="11"/>
          </p:nvPr>
        </p:nvSpPr>
        <p:spPr>
          <a:xfrm>
            <a:off x="4165600" y="5943600"/>
            <a:ext cx="3860800" cy="914400"/>
          </a:xfrm>
        </p:spPr>
        <p:txBody>
          <a:bodyPr/>
          <a:lstStyle>
            <a:lvl1pPr>
              <a:defRPr/>
            </a:lvl1pPr>
          </a:lstStyle>
          <a:p>
            <a:endParaRPr lang="en-US" altLang="fr-FR"/>
          </a:p>
        </p:txBody>
      </p:sp>
    </p:spTree>
    <p:extLst>
      <p:ext uri="{BB962C8B-B14F-4D97-AF65-F5344CB8AC3E}">
        <p14:creationId xmlns:p14="http://schemas.microsoft.com/office/powerpoint/2010/main" val="360350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154083" y="-139282"/>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7A4AC55-204E-4333-9287-B8742C2E751B}" type="datetimeFigureOut">
              <a:rPr lang="fr-FR" smtClean="0"/>
              <a:t>19/10/2023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2590924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7A4AC55-204E-4333-9287-B8742C2E751B}" type="datetimeFigureOut">
              <a:rPr lang="fr-FR" smtClean="0"/>
              <a:t>19/10/2023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220182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7A4AC55-204E-4333-9287-B8742C2E751B}" type="datetimeFigureOut">
              <a:rPr lang="fr-FR" smtClean="0"/>
              <a:t>19/10/2023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32164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A4AC55-204E-4333-9287-B8742C2E751B}" type="datetimeFigureOut">
              <a:rPr lang="fr-FR" smtClean="0"/>
              <a:t>19/10/2023</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1707048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7A4AC55-204E-4333-9287-B8742C2E751B}" type="datetimeFigureOut">
              <a:rPr lang="fr-FR" smtClean="0"/>
              <a:t>19/10/2023</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6DBA07A-0AAC-4DC2-9964-1B201E76F3D3}" type="slidenum">
              <a:rPr lang="fr-FR" smtClean="0"/>
              <a:t>‹N°›</a:t>
            </a:fld>
            <a:endParaRPr lang="fr-FR"/>
          </a:p>
        </p:txBody>
      </p:sp>
    </p:spTree>
    <p:extLst>
      <p:ext uri="{BB962C8B-B14F-4D97-AF65-F5344CB8AC3E}">
        <p14:creationId xmlns:p14="http://schemas.microsoft.com/office/powerpoint/2010/main" val="2817363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7A4AC55-204E-4333-9287-B8742C2E751B}" type="datetimeFigureOut">
              <a:rPr lang="fr-FR" smtClean="0"/>
              <a:t>19/10/2023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6DBA07A-0AAC-4DC2-9964-1B201E76F3D3}" type="slidenum">
              <a:rPr lang="fr-FR" smtClean="0"/>
              <a:t>‹N°›</a:t>
            </a:fld>
            <a:endParaRPr lang="fr-FR"/>
          </a:p>
        </p:txBody>
      </p:sp>
    </p:spTree>
    <p:extLst>
      <p:ext uri="{BB962C8B-B14F-4D97-AF65-F5344CB8AC3E}">
        <p14:creationId xmlns:p14="http://schemas.microsoft.com/office/powerpoint/2010/main" val="1594606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7A4AC55-204E-4333-9287-B8742C2E751B}" type="datetimeFigureOut">
              <a:rPr lang="fr-FR" smtClean="0"/>
              <a:t>19/10/2023</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6DBA07A-0AAC-4DC2-9964-1B201E76F3D3}" type="slidenum">
              <a:rPr lang="fr-FR" smtClean="0"/>
              <a:t>‹N°›</a:t>
            </a:fld>
            <a:endParaRPr lang="fr-F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2304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16/11/2015</a:t>
            </a: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Wan et MPLS / Jp Gregoire</a:t>
            </a: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F4A3A9-D8CA-4A01-984B-441DF6BE7F4F}" type="slidenum">
              <a:rPr lang="fr-FR" smtClean="0"/>
              <a:pPr/>
              <a:t>‹N°›</a:t>
            </a:fld>
            <a:endParaRPr lang="fr-FR"/>
          </a:p>
        </p:txBody>
      </p:sp>
    </p:spTree>
    <p:extLst>
      <p:ext uri="{BB962C8B-B14F-4D97-AF65-F5344CB8AC3E}">
        <p14:creationId xmlns:p14="http://schemas.microsoft.com/office/powerpoint/2010/main" val="107438331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5D76370-7CF2-3267-97CB-E5BDC46350B1}"/>
              </a:ext>
            </a:extLst>
          </p:cNvPr>
          <p:cNvSpPr>
            <a:spLocks noGrp="1" noChangeArrowheads="1"/>
          </p:cNvSpPr>
          <p:nvPr>
            <p:ph type="title"/>
          </p:nvPr>
        </p:nvSpPr>
        <p:spPr bwMode="auto">
          <a:xfrm>
            <a:off x="914400" y="228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8" name="Rectangle 4">
            <a:extLst>
              <a:ext uri="{FF2B5EF4-FFF2-40B4-BE49-F238E27FC236}">
                <a16:creationId xmlns:a16="http://schemas.microsoft.com/office/drawing/2014/main" id="{7EDAF4CD-D67D-AD68-45A2-D0A53F4FABEF}"/>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atin typeface="+mn-lt"/>
              </a:defRPr>
            </a:lvl1pPr>
          </a:lstStyle>
          <a:p>
            <a:endParaRPr lang="en-US" altLang="fr-FR"/>
          </a:p>
        </p:txBody>
      </p:sp>
      <p:sp>
        <p:nvSpPr>
          <p:cNvPr id="1029" name="Rectangle 5">
            <a:extLst>
              <a:ext uri="{FF2B5EF4-FFF2-40B4-BE49-F238E27FC236}">
                <a16:creationId xmlns:a16="http://schemas.microsoft.com/office/drawing/2014/main" id="{903B7371-261D-12F4-56A5-523BEC8987B7}"/>
              </a:ext>
            </a:extLst>
          </p:cNvPr>
          <p:cNvSpPr>
            <a:spLocks noGrp="1" noChangeArrowheads="1"/>
          </p:cNvSpPr>
          <p:nvPr>
            <p:ph type="ftr" sz="quarter" idx="3"/>
          </p:nvPr>
        </p:nvSpPr>
        <p:spPr bwMode="auto">
          <a:xfrm>
            <a:off x="4165600" y="5943600"/>
            <a:ext cx="3860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atin typeface="+mn-lt"/>
              </a:defRPr>
            </a:lvl1pPr>
          </a:lstStyle>
          <a:p>
            <a:endParaRPr lang="en-US" altLang="fr-FR"/>
          </a:p>
        </p:txBody>
      </p:sp>
      <p:sp>
        <p:nvSpPr>
          <p:cNvPr id="1027" name="Rectangle 3">
            <a:extLst>
              <a:ext uri="{FF2B5EF4-FFF2-40B4-BE49-F238E27FC236}">
                <a16:creationId xmlns:a16="http://schemas.microsoft.com/office/drawing/2014/main" id="{19040E01-C4AF-9A5A-DC8D-43CA3293F3EE}"/>
              </a:ext>
            </a:extLst>
          </p:cNvPr>
          <p:cNvSpPr>
            <a:spLocks noGrp="1" noChangeArrowheads="1"/>
          </p:cNvSpPr>
          <p:nvPr>
            <p:ph type="body" idx="1"/>
          </p:nvPr>
        </p:nvSpPr>
        <p:spPr bwMode="auto">
          <a:xfrm>
            <a:off x="914400" y="1600200"/>
            <a:ext cx="10566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33" name="Text Box 9">
            <a:extLst>
              <a:ext uri="{FF2B5EF4-FFF2-40B4-BE49-F238E27FC236}">
                <a16:creationId xmlns:a16="http://schemas.microsoft.com/office/drawing/2014/main" id="{217EC2A2-8AC1-5F5D-A094-59950A9863B5}"/>
              </a:ext>
            </a:extLst>
          </p:cNvPr>
          <p:cNvSpPr txBox="1">
            <a:spLocks noChangeArrowheads="1"/>
          </p:cNvSpPr>
          <p:nvPr userDrawn="1"/>
        </p:nvSpPr>
        <p:spPr bwMode="auto">
          <a:xfrm>
            <a:off x="9550400" y="6461126"/>
            <a:ext cx="193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fld id="{BE413DCF-C008-48A5-B5AA-1D4A3BE213FB}" type="slidenum">
              <a:rPr lang="fr-FR" altLang="fr-FR" sz="1000" b="0">
                <a:latin typeface="Arial" panose="020B0604020202020204" pitchFamily="34" charset="0"/>
              </a:rPr>
              <a:pPr algn="r">
                <a:spcBef>
                  <a:spcPct val="50000"/>
                </a:spcBef>
              </a:pPr>
              <a:t>‹N°›</a:t>
            </a:fld>
            <a:endParaRPr lang="fr-FR" altLang="fr-FR" sz="1000" b="0">
              <a:latin typeface="Arial" panose="020B0604020202020204" pitchFamily="34" charset="0"/>
            </a:endParaRPr>
          </a:p>
        </p:txBody>
      </p:sp>
    </p:spTree>
    <p:extLst>
      <p:ext uri="{BB962C8B-B14F-4D97-AF65-F5344CB8AC3E}">
        <p14:creationId xmlns:p14="http://schemas.microsoft.com/office/powerpoint/2010/main" val="212412592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ctr" rtl="0" eaLnBrk="0" fontAlgn="base" hangingPunct="0">
        <a:spcBef>
          <a:spcPct val="0"/>
        </a:spcBef>
        <a:spcAft>
          <a:spcPct val="0"/>
        </a:spcAft>
        <a:defRPr sz="4400" kern="1200">
          <a:solidFill>
            <a:schemeClr val="accent2"/>
          </a:solidFill>
          <a:latin typeface="+mj-lt"/>
          <a:ea typeface="+mj-ea"/>
          <a:cs typeface="+mj-cs"/>
        </a:defRPr>
      </a:lvl1pPr>
      <a:lvl2pPr algn="ctr" rtl="0" eaLnBrk="0" fontAlgn="base" hangingPunct="0">
        <a:spcBef>
          <a:spcPct val="0"/>
        </a:spcBef>
        <a:spcAft>
          <a:spcPct val="0"/>
        </a:spcAft>
        <a:defRPr sz="4400">
          <a:solidFill>
            <a:schemeClr val="accent2"/>
          </a:solidFill>
          <a:latin typeface="Times New Roman" panose="02020603050405020304" pitchFamily="18" charset="0"/>
        </a:defRPr>
      </a:lvl2pPr>
      <a:lvl3pPr algn="ctr" rtl="0" eaLnBrk="0" fontAlgn="base" hangingPunct="0">
        <a:spcBef>
          <a:spcPct val="0"/>
        </a:spcBef>
        <a:spcAft>
          <a:spcPct val="0"/>
        </a:spcAft>
        <a:defRPr sz="4400">
          <a:solidFill>
            <a:schemeClr val="accent2"/>
          </a:solidFill>
          <a:latin typeface="Times New Roman" panose="02020603050405020304" pitchFamily="18" charset="0"/>
        </a:defRPr>
      </a:lvl3pPr>
      <a:lvl4pPr algn="ctr" rtl="0" eaLnBrk="0" fontAlgn="base" hangingPunct="0">
        <a:spcBef>
          <a:spcPct val="0"/>
        </a:spcBef>
        <a:spcAft>
          <a:spcPct val="0"/>
        </a:spcAft>
        <a:defRPr sz="4400">
          <a:solidFill>
            <a:schemeClr val="accent2"/>
          </a:solidFill>
          <a:latin typeface="Times New Roman" panose="02020603050405020304" pitchFamily="18" charset="0"/>
        </a:defRPr>
      </a:lvl4pPr>
      <a:lvl5pPr algn="ctr" rtl="0" eaLnBrk="0" fontAlgn="base" hangingPunct="0">
        <a:spcBef>
          <a:spcPct val="0"/>
        </a:spcBef>
        <a:spcAft>
          <a:spcPct val="0"/>
        </a:spcAft>
        <a:defRPr sz="4400">
          <a:solidFill>
            <a:schemeClr val="accent2"/>
          </a:solidFill>
          <a:latin typeface="Times New Roman" panose="02020603050405020304" pitchFamily="18" charset="0"/>
        </a:defRPr>
      </a:lvl5pPr>
      <a:lvl6pPr marL="457200" algn="ctr" rtl="0" eaLnBrk="0" fontAlgn="base" hangingPunct="0">
        <a:spcBef>
          <a:spcPct val="0"/>
        </a:spcBef>
        <a:spcAft>
          <a:spcPct val="0"/>
        </a:spcAft>
        <a:defRPr sz="4400">
          <a:solidFill>
            <a:schemeClr val="accent2"/>
          </a:solidFill>
          <a:latin typeface="Times New Roman" panose="02020603050405020304" pitchFamily="18" charset="0"/>
        </a:defRPr>
      </a:lvl6pPr>
      <a:lvl7pPr marL="914400" algn="ctr" rtl="0" eaLnBrk="0" fontAlgn="base" hangingPunct="0">
        <a:spcBef>
          <a:spcPct val="0"/>
        </a:spcBef>
        <a:spcAft>
          <a:spcPct val="0"/>
        </a:spcAft>
        <a:defRPr sz="4400">
          <a:solidFill>
            <a:schemeClr val="accent2"/>
          </a:solidFill>
          <a:latin typeface="Times New Roman" panose="02020603050405020304" pitchFamily="18" charset="0"/>
        </a:defRPr>
      </a:lvl7pPr>
      <a:lvl8pPr marL="1371600" algn="ctr" rtl="0" eaLnBrk="0" fontAlgn="base" hangingPunct="0">
        <a:spcBef>
          <a:spcPct val="0"/>
        </a:spcBef>
        <a:spcAft>
          <a:spcPct val="0"/>
        </a:spcAft>
        <a:defRPr sz="4400">
          <a:solidFill>
            <a:schemeClr val="accent2"/>
          </a:solidFill>
          <a:latin typeface="Times New Roman" panose="02020603050405020304" pitchFamily="18" charset="0"/>
        </a:defRPr>
      </a:lvl8pPr>
      <a:lvl9pPr marL="1828800" algn="ctr" rtl="0" eaLnBrk="0" fontAlgn="base" hangingPunct="0">
        <a:spcBef>
          <a:spcPct val="0"/>
        </a:spcBef>
        <a:spcAft>
          <a:spcPct val="0"/>
        </a:spcAft>
        <a:defRPr sz="4400">
          <a:solidFill>
            <a:schemeClr val="accent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7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7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0.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61.wmf"/></Relationships>
</file>

<file path=ppt/slides/_rels/slide8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2.xml"/><Relationship Id="rId1" Type="http://schemas.openxmlformats.org/officeDocument/2006/relationships/slideLayout" Target="../slideLayouts/slideLayout29.xml"/><Relationship Id="rId4" Type="http://schemas.openxmlformats.org/officeDocument/2006/relationships/image" Target="../media/image61.wmf"/></Relationships>
</file>

<file path=ppt/slides/_rels/slide8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3.xml"/><Relationship Id="rId1" Type="http://schemas.openxmlformats.org/officeDocument/2006/relationships/slideLayout" Target="../slideLayouts/slideLayout29.xml"/><Relationship Id="rId4" Type="http://schemas.openxmlformats.org/officeDocument/2006/relationships/image" Target="../media/image61.wmf"/></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8.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8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9.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0.xml"/><Relationship Id="rId1" Type="http://schemas.openxmlformats.org/officeDocument/2006/relationships/slideLayout" Target="../slideLayouts/slideLayout29.xml"/><Relationship Id="rId4" Type="http://schemas.openxmlformats.org/officeDocument/2006/relationships/image" Target="../media/image59.w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63.xml"/><Relationship Id="rId1" Type="http://schemas.openxmlformats.org/officeDocument/2006/relationships/slideLayout" Target="../slideLayouts/slideLayout29.xml"/><Relationship Id="rId4" Type="http://schemas.openxmlformats.org/officeDocument/2006/relationships/image" Target="../media/image64.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84B60FF0-E299-EA71-D49C-5BBBD4D6C5A6}"/>
              </a:ext>
            </a:extLst>
          </p:cNvPr>
          <p:cNvSpPr>
            <a:spLocks noGrp="1"/>
          </p:cNvSpPr>
          <p:nvPr>
            <p:ph type="title"/>
          </p:nvPr>
        </p:nvSpPr>
        <p:spPr>
          <a:xfrm>
            <a:off x="3571653" y="15115"/>
            <a:ext cx="8365881" cy="3566160"/>
          </a:xfrm>
        </p:spPr>
        <p:txBody>
          <a:bodyPr vert="horz" lIns="91440" tIns="45720" rIns="91440" bIns="45720" rtlCol="0" anchor="b">
            <a:normAutofit/>
          </a:bodyPr>
          <a:lstStyle/>
          <a:p>
            <a:pPr marL="12700" algn="ctr"/>
            <a:r>
              <a:rPr lang="fr-FR" sz="4400" dirty="0">
                <a:solidFill>
                  <a:schemeClr val="tx1">
                    <a:lumMod val="85000"/>
                    <a:lumOff val="15000"/>
                  </a:schemeClr>
                </a:solidFill>
              </a:rPr>
              <a:t>Chapitre3 : </a:t>
            </a:r>
            <a:r>
              <a:rPr lang="fr-FR" sz="4400" dirty="0">
                <a:solidFill>
                  <a:schemeClr val="tx1">
                    <a:lumMod val="85000"/>
                    <a:lumOff val="15000"/>
                  </a:schemeClr>
                </a:solidFill>
                <a:latin typeface="Arial" panose="020B0604020202020204" pitchFamily="34" charset="0"/>
                <a:cs typeface="Arial" panose="020B0604020202020204" pitchFamily="34" charset="0"/>
              </a:rPr>
              <a:t>Routage - MPLS</a:t>
            </a:r>
          </a:p>
        </p:txBody>
      </p:sp>
      <p:pic>
        <p:nvPicPr>
          <p:cNvPr id="21" name="Graphic 20" descr="Nuage">
            <a:extLst>
              <a:ext uri="{FF2B5EF4-FFF2-40B4-BE49-F238E27FC236}">
                <a16:creationId xmlns:a16="http://schemas.microsoft.com/office/drawing/2014/main" id="{6CB5B0AB-A1AA-268C-AE42-A23D481CC8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34" name="Rectangle 3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8832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548639" y="1442337"/>
            <a:ext cx="11540359" cy="155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spcBef>
                <a:spcPct val="48000"/>
              </a:spcBef>
            </a:pPr>
            <a:r>
              <a:rPr lang="fr-FR" altLang="fr-FR" sz="2400" dirty="0">
                <a:latin typeface="Times New Roman" panose="02020603050405020304" pitchFamily="18" charset="0"/>
                <a:cs typeface="Times New Roman" panose="02020603050405020304" pitchFamily="18" charset="0"/>
              </a:rPr>
              <a:t>A chaque interface physique (carte réseau) correspond une adresse IP.</a:t>
            </a:r>
          </a:p>
          <a:p>
            <a:pPr marL="342900" indent="-342900" algn="just">
              <a:spcBef>
                <a:spcPct val="48000"/>
              </a:spcBef>
            </a:pPr>
            <a:r>
              <a:rPr lang="fr-FR" altLang="fr-FR" sz="2400" dirty="0">
                <a:latin typeface="Times New Roman" panose="02020603050405020304" pitchFamily="18" charset="0"/>
                <a:cs typeface="Times New Roman" panose="02020603050405020304" pitchFamily="18" charset="0"/>
              </a:rPr>
              <a:t>Les routeurs possèdent (par définition) plusieurs interfaces. Une pour chaque connexion.</a:t>
            </a:r>
          </a:p>
          <a:p>
            <a:pPr marL="342900" indent="-342900" algn="just">
              <a:spcBef>
                <a:spcPct val="48000"/>
              </a:spcBef>
            </a:pPr>
            <a:r>
              <a:rPr lang="fr-FR" altLang="fr-FR" sz="2400" dirty="0">
                <a:latin typeface="Times New Roman" panose="02020603050405020304" pitchFamily="18" charset="0"/>
                <a:cs typeface="Times New Roman" panose="02020603050405020304" pitchFamily="18" charset="0"/>
              </a:rPr>
              <a:t>Donc à une même machine (un routeur), est associé plusieurs adresses IP.</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10</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434438" y="359455"/>
            <a:ext cx="4686539" cy="646331"/>
          </a:xfrm>
          <a:prstGeom prst="rect">
            <a:avLst/>
          </a:prstGeom>
          <a:noFill/>
          <a:ln w="9525">
            <a:noFill/>
            <a:miter lim="800000"/>
            <a:headEnd/>
            <a:tailEnd/>
          </a:ln>
        </p:spPr>
        <p:txBody>
          <a:bodyPr wrap="none">
            <a:spAutoFit/>
          </a:bodyPr>
          <a:lstStyle/>
          <a:p>
            <a:pPr algn="ctr">
              <a:defRPr/>
            </a:pPr>
            <a:r>
              <a:rPr lang="fr-FR" altLang="fr-FR" sz="3600" b="1" dirty="0">
                <a:latin typeface="Times New Roman" panose="02020603050405020304" pitchFamily="18" charset="0"/>
                <a:cs typeface="Times New Roman" panose="02020603050405020304" pitchFamily="18" charset="0"/>
              </a:rPr>
              <a:t>Adresses d’un routeur </a:t>
            </a:r>
            <a:endParaRPr lang="fr-FR" sz="3600" b="1" dirty="0">
              <a:latin typeface="Times New Roman" pitchFamily="18" charset="0"/>
              <a:ea typeface="+mj-ea"/>
              <a:cs typeface="Times New Roman" pitchFamily="18" charset="0"/>
            </a:endParaRPr>
          </a:p>
        </p:txBody>
      </p:sp>
      <p:sp>
        <p:nvSpPr>
          <p:cNvPr id="3" name="Line 26">
            <a:extLst>
              <a:ext uri="{FF2B5EF4-FFF2-40B4-BE49-F238E27FC236}">
                <a16:creationId xmlns:a16="http://schemas.microsoft.com/office/drawing/2014/main" id="{591987C4-6C9B-8EEB-5D50-E0BCA96CA1FD}"/>
              </a:ext>
            </a:extLst>
          </p:cNvPr>
          <p:cNvSpPr>
            <a:spLocks noChangeShapeType="1"/>
          </p:cNvSpPr>
          <p:nvPr/>
        </p:nvSpPr>
        <p:spPr bwMode="auto">
          <a:xfrm>
            <a:off x="4203028" y="4293542"/>
            <a:ext cx="1928813" cy="142875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5" name="Text Box 36">
            <a:extLst>
              <a:ext uri="{FF2B5EF4-FFF2-40B4-BE49-F238E27FC236}">
                <a16:creationId xmlns:a16="http://schemas.microsoft.com/office/drawing/2014/main" id="{7CA8A1F4-8316-1989-76C0-9D1ED1341546}"/>
              </a:ext>
            </a:extLst>
          </p:cNvPr>
          <p:cNvSpPr txBox="1">
            <a:spLocks noChangeArrowheads="1"/>
          </p:cNvSpPr>
          <p:nvPr/>
        </p:nvSpPr>
        <p:spPr bwMode="auto">
          <a:xfrm>
            <a:off x="1282026" y="3343770"/>
            <a:ext cx="1831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400" dirty="0">
                <a:latin typeface="Times New Roman" panose="02020603050405020304" pitchFamily="18" charset="0"/>
                <a:cs typeface="Times New Roman" panose="02020603050405020304" pitchFamily="18" charset="0"/>
              </a:rPr>
              <a:t>Réseau 192.168.2.0/24</a:t>
            </a:r>
          </a:p>
        </p:txBody>
      </p:sp>
      <p:grpSp>
        <p:nvGrpSpPr>
          <p:cNvPr id="6" name="Groupe 59">
            <a:extLst>
              <a:ext uri="{FF2B5EF4-FFF2-40B4-BE49-F238E27FC236}">
                <a16:creationId xmlns:a16="http://schemas.microsoft.com/office/drawing/2014/main" id="{731D6EA3-B049-0D1A-EF9B-1E908E94A7AF}"/>
              </a:ext>
            </a:extLst>
          </p:cNvPr>
          <p:cNvGrpSpPr>
            <a:grpSpLocks/>
          </p:cNvGrpSpPr>
          <p:nvPr/>
        </p:nvGrpSpPr>
        <p:grpSpPr bwMode="auto">
          <a:xfrm>
            <a:off x="1631277" y="3722042"/>
            <a:ext cx="2965450" cy="1319212"/>
            <a:chOff x="1239417" y="2391992"/>
            <a:chExt cx="2965847" cy="1319624"/>
          </a:xfrm>
        </p:grpSpPr>
        <p:sp>
          <p:nvSpPr>
            <p:cNvPr id="7" name="Rectangle 4">
              <a:extLst>
                <a:ext uri="{FF2B5EF4-FFF2-40B4-BE49-F238E27FC236}">
                  <a16:creationId xmlns:a16="http://schemas.microsoft.com/office/drawing/2014/main" id="{1FF67C9F-74C7-5C5A-2039-C17AF6D5AE75}"/>
                </a:ext>
              </a:extLst>
            </p:cNvPr>
            <p:cNvSpPr>
              <a:spLocks noChangeArrowheads="1"/>
            </p:cNvSpPr>
            <p:nvPr/>
          </p:nvSpPr>
          <p:spPr bwMode="auto">
            <a:xfrm>
              <a:off x="2114247" y="2391992"/>
              <a:ext cx="335007" cy="344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8" name="Rectangle 5">
              <a:extLst>
                <a:ext uri="{FF2B5EF4-FFF2-40B4-BE49-F238E27FC236}">
                  <a16:creationId xmlns:a16="http://schemas.microsoft.com/office/drawing/2014/main" id="{16A9BC54-09A4-B06D-D5BA-48FF3074882B}"/>
                </a:ext>
              </a:extLst>
            </p:cNvPr>
            <p:cNvSpPr>
              <a:spLocks noChangeArrowheads="1"/>
            </p:cNvSpPr>
            <p:nvPr/>
          </p:nvSpPr>
          <p:spPr bwMode="auto">
            <a:xfrm>
              <a:off x="3066875" y="2391992"/>
              <a:ext cx="333420" cy="344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9" name="Rectangle 6">
              <a:extLst>
                <a:ext uri="{FF2B5EF4-FFF2-40B4-BE49-F238E27FC236}">
                  <a16:creationId xmlns:a16="http://schemas.microsoft.com/office/drawing/2014/main" id="{CD3A1F9E-5ECF-714F-EA70-2B2B3B4E777F}"/>
                </a:ext>
              </a:extLst>
            </p:cNvPr>
            <p:cNvSpPr>
              <a:spLocks noChangeArrowheads="1"/>
            </p:cNvSpPr>
            <p:nvPr/>
          </p:nvSpPr>
          <p:spPr bwMode="auto">
            <a:xfrm>
              <a:off x="2449254" y="3367021"/>
              <a:ext cx="333420" cy="344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10" name="Line 18">
              <a:extLst>
                <a:ext uri="{FF2B5EF4-FFF2-40B4-BE49-F238E27FC236}">
                  <a16:creationId xmlns:a16="http://schemas.microsoft.com/office/drawing/2014/main" id="{B8B9587C-0F14-44CB-A6B6-BB19FA72B620}"/>
                </a:ext>
              </a:extLst>
            </p:cNvPr>
            <p:cNvSpPr>
              <a:spLocks noChangeShapeType="1"/>
            </p:cNvSpPr>
            <p:nvPr/>
          </p:nvSpPr>
          <p:spPr bwMode="auto">
            <a:xfrm>
              <a:off x="2257141" y="2736587"/>
              <a:ext cx="0" cy="285839"/>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11" name="Line 19">
              <a:extLst>
                <a:ext uri="{FF2B5EF4-FFF2-40B4-BE49-F238E27FC236}">
                  <a16:creationId xmlns:a16="http://schemas.microsoft.com/office/drawing/2014/main" id="{DBE2EB4F-F368-B5FF-CBFF-72033AF2FA90}"/>
                </a:ext>
              </a:extLst>
            </p:cNvPr>
            <p:cNvSpPr>
              <a:spLocks noChangeShapeType="1"/>
            </p:cNvSpPr>
            <p:nvPr/>
          </p:nvSpPr>
          <p:spPr bwMode="auto">
            <a:xfrm flipV="1">
              <a:off x="2638192" y="3022426"/>
              <a:ext cx="0" cy="344596"/>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12" name="Line 20">
              <a:extLst>
                <a:ext uri="{FF2B5EF4-FFF2-40B4-BE49-F238E27FC236}">
                  <a16:creationId xmlns:a16="http://schemas.microsoft.com/office/drawing/2014/main" id="{4554E514-CC97-BFD4-8AA6-40A1175B9FF4}"/>
                </a:ext>
              </a:extLst>
            </p:cNvPr>
            <p:cNvSpPr>
              <a:spLocks noChangeShapeType="1"/>
            </p:cNvSpPr>
            <p:nvPr/>
          </p:nvSpPr>
          <p:spPr bwMode="auto">
            <a:xfrm>
              <a:off x="3209769" y="2736587"/>
              <a:ext cx="0" cy="285839"/>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cxnSp>
          <p:nvCxnSpPr>
            <p:cNvPr id="13" name="Connecteur droit 50">
              <a:extLst>
                <a:ext uri="{FF2B5EF4-FFF2-40B4-BE49-F238E27FC236}">
                  <a16:creationId xmlns:a16="http://schemas.microsoft.com/office/drawing/2014/main" id="{61D5389B-1D00-057F-9E63-7B05906205C2}"/>
                </a:ext>
              </a:extLst>
            </p:cNvPr>
            <p:cNvCxnSpPr>
              <a:cxnSpLocks noChangeShapeType="1"/>
            </p:cNvCxnSpPr>
            <p:nvPr/>
          </p:nvCxnSpPr>
          <p:spPr bwMode="auto">
            <a:xfrm rot="10800000">
              <a:off x="1239417" y="2976374"/>
              <a:ext cx="2965847" cy="3176"/>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Line 3">
            <a:extLst>
              <a:ext uri="{FF2B5EF4-FFF2-40B4-BE49-F238E27FC236}">
                <a16:creationId xmlns:a16="http://schemas.microsoft.com/office/drawing/2014/main" id="{449B0FC1-0E0A-4A0D-AF3A-113636E35161}"/>
              </a:ext>
            </a:extLst>
          </p:cNvPr>
          <p:cNvSpPr>
            <a:spLocks noChangeShapeType="1"/>
          </p:cNvSpPr>
          <p:nvPr/>
        </p:nvSpPr>
        <p:spPr bwMode="auto">
          <a:xfrm>
            <a:off x="7703466" y="4318942"/>
            <a:ext cx="2357437"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15" name="Rectangle 4">
            <a:extLst>
              <a:ext uri="{FF2B5EF4-FFF2-40B4-BE49-F238E27FC236}">
                <a16:creationId xmlns:a16="http://schemas.microsoft.com/office/drawing/2014/main" id="{A841287E-799F-7EA3-705C-B24870F6ED99}"/>
              </a:ext>
            </a:extLst>
          </p:cNvPr>
          <p:cNvSpPr>
            <a:spLocks noChangeArrowheads="1"/>
          </p:cNvSpPr>
          <p:nvPr/>
        </p:nvSpPr>
        <p:spPr bwMode="auto">
          <a:xfrm>
            <a:off x="8103515" y="3688704"/>
            <a:ext cx="360362" cy="344488"/>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6" name="Rectangle 5">
            <a:extLst>
              <a:ext uri="{FF2B5EF4-FFF2-40B4-BE49-F238E27FC236}">
                <a16:creationId xmlns:a16="http://schemas.microsoft.com/office/drawing/2014/main" id="{3C81A652-FC8B-B519-E83E-471FC03C4C51}"/>
              </a:ext>
            </a:extLst>
          </p:cNvPr>
          <p:cNvSpPr>
            <a:spLocks noChangeArrowheads="1"/>
          </p:cNvSpPr>
          <p:nvPr/>
        </p:nvSpPr>
        <p:spPr bwMode="auto">
          <a:xfrm>
            <a:off x="9130628" y="3688704"/>
            <a:ext cx="358775" cy="344488"/>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7" name="Rectangle 6">
            <a:extLst>
              <a:ext uri="{FF2B5EF4-FFF2-40B4-BE49-F238E27FC236}">
                <a16:creationId xmlns:a16="http://schemas.microsoft.com/office/drawing/2014/main" id="{E3D4F64F-A4ED-23A5-5AF5-EFA0F9A32FE8}"/>
              </a:ext>
            </a:extLst>
          </p:cNvPr>
          <p:cNvSpPr>
            <a:spLocks noChangeArrowheads="1"/>
          </p:cNvSpPr>
          <p:nvPr/>
        </p:nvSpPr>
        <p:spPr bwMode="auto">
          <a:xfrm>
            <a:off x="8463878" y="4663429"/>
            <a:ext cx="358775" cy="344488"/>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8" name="Line 18">
            <a:extLst>
              <a:ext uri="{FF2B5EF4-FFF2-40B4-BE49-F238E27FC236}">
                <a16:creationId xmlns:a16="http://schemas.microsoft.com/office/drawing/2014/main" id="{946C3F53-666A-B936-C86C-C08499A14E8F}"/>
              </a:ext>
            </a:extLst>
          </p:cNvPr>
          <p:cNvSpPr>
            <a:spLocks noChangeShapeType="1"/>
          </p:cNvSpPr>
          <p:nvPr/>
        </p:nvSpPr>
        <p:spPr bwMode="auto">
          <a:xfrm>
            <a:off x="8259090" y="4033192"/>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19" name="Line 19">
            <a:extLst>
              <a:ext uri="{FF2B5EF4-FFF2-40B4-BE49-F238E27FC236}">
                <a16:creationId xmlns:a16="http://schemas.microsoft.com/office/drawing/2014/main" id="{22003BE9-D427-13DF-0724-0BC9AEBD8E60}"/>
              </a:ext>
            </a:extLst>
          </p:cNvPr>
          <p:cNvSpPr>
            <a:spLocks noChangeShapeType="1"/>
          </p:cNvSpPr>
          <p:nvPr/>
        </p:nvSpPr>
        <p:spPr bwMode="auto">
          <a:xfrm flipV="1">
            <a:off x="8668665" y="4318943"/>
            <a:ext cx="0" cy="3444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20" name="Line 20">
            <a:extLst>
              <a:ext uri="{FF2B5EF4-FFF2-40B4-BE49-F238E27FC236}">
                <a16:creationId xmlns:a16="http://schemas.microsoft.com/office/drawing/2014/main" id="{5DFF5F70-712C-1545-D37B-6F0739E07BD4}"/>
              </a:ext>
            </a:extLst>
          </p:cNvPr>
          <p:cNvSpPr>
            <a:spLocks noChangeShapeType="1"/>
          </p:cNvSpPr>
          <p:nvPr/>
        </p:nvSpPr>
        <p:spPr bwMode="auto">
          <a:xfrm>
            <a:off x="9284615" y="4033192"/>
            <a:ext cx="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fr-FR"/>
          </a:p>
        </p:txBody>
      </p:sp>
      <p:sp>
        <p:nvSpPr>
          <p:cNvPr id="21" name="Line 26">
            <a:extLst>
              <a:ext uri="{FF2B5EF4-FFF2-40B4-BE49-F238E27FC236}">
                <a16:creationId xmlns:a16="http://schemas.microsoft.com/office/drawing/2014/main" id="{C4562137-3C75-D7B9-9871-A1EFDA82E10F}"/>
              </a:ext>
            </a:extLst>
          </p:cNvPr>
          <p:cNvSpPr>
            <a:spLocks noChangeShapeType="1"/>
          </p:cNvSpPr>
          <p:nvPr/>
        </p:nvSpPr>
        <p:spPr bwMode="auto">
          <a:xfrm flipV="1">
            <a:off x="6846215" y="4306242"/>
            <a:ext cx="1143000" cy="142875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sp>
        <p:nvSpPr>
          <p:cNvPr id="22" name="Ellipse 21">
            <a:extLst>
              <a:ext uri="{FF2B5EF4-FFF2-40B4-BE49-F238E27FC236}">
                <a16:creationId xmlns:a16="http://schemas.microsoft.com/office/drawing/2014/main" id="{9EB10E30-99E5-F220-7063-53BBD6C96CF3}"/>
              </a:ext>
            </a:extLst>
          </p:cNvPr>
          <p:cNvSpPr/>
          <p:nvPr/>
        </p:nvSpPr>
        <p:spPr bwMode="auto">
          <a:xfrm>
            <a:off x="6131841" y="5538142"/>
            <a:ext cx="771525" cy="584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dirty="0">
                <a:solidFill>
                  <a:schemeClr val="tx1"/>
                </a:solidFill>
              </a:rPr>
              <a:t>R1</a:t>
            </a:r>
          </a:p>
        </p:txBody>
      </p:sp>
      <p:sp>
        <p:nvSpPr>
          <p:cNvPr id="23" name="Text Box 36">
            <a:extLst>
              <a:ext uri="{FF2B5EF4-FFF2-40B4-BE49-F238E27FC236}">
                <a16:creationId xmlns:a16="http://schemas.microsoft.com/office/drawing/2014/main" id="{20CD37D4-8D35-FC3C-93C3-1927AC434495}"/>
              </a:ext>
            </a:extLst>
          </p:cNvPr>
          <p:cNvSpPr txBox="1">
            <a:spLocks noChangeArrowheads="1"/>
          </p:cNvSpPr>
          <p:nvPr/>
        </p:nvSpPr>
        <p:spPr bwMode="auto">
          <a:xfrm>
            <a:off x="6722544" y="3311717"/>
            <a:ext cx="1833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400" dirty="0">
                <a:latin typeface="Times New Roman" panose="02020603050405020304" pitchFamily="18" charset="0"/>
                <a:cs typeface="Times New Roman" panose="02020603050405020304" pitchFamily="18" charset="0"/>
              </a:rPr>
              <a:t>Réseau 192.168.1.0/24</a:t>
            </a:r>
          </a:p>
        </p:txBody>
      </p:sp>
      <p:sp>
        <p:nvSpPr>
          <p:cNvPr id="24" name="Rectangle 42">
            <a:extLst>
              <a:ext uri="{FF2B5EF4-FFF2-40B4-BE49-F238E27FC236}">
                <a16:creationId xmlns:a16="http://schemas.microsoft.com/office/drawing/2014/main" id="{28693C7D-2396-28B0-7DE1-FE5FB11CE7F6}"/>
              </a:ext>
            </a:extLst>
          </p:cNvPr>
          <p:cNvSpPr>
            <a:spLocks noChangeArrowheads="1"/>
          </p:cNvSpPr>
          <p:nvPr/>
        </p:nvSpPr>
        <p:spPr bwMode="auto">
          <a:xfrm>
            <a:off x="4355307" y="5454185"/>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600" b="1" dirty="0">
                <a:latin typeface="Times New Roman" panose="02020603050405020304" pitchFamily="18" charset="0"/>
                <a:cs typeface="Times New Roman" panose="02020603050405020304" pitchFamily="18" charset="0"/>
              </a:rPr>
              <a:t>Interface P2 :</a:t>
            </a:r>
          </a:p>
          <a:p>
            <a:pPr eaLnBrk="1" hangingPunct="1">
              <a:spcBef>
                <a:spcPct val="0"/>
              </a:spcBef>
              <a:buFontTx/>
              <a:buNone/>
            </a:pPr>
            <a:r>
              <a:rPr lang="fr-FR" altLang="fr-FR" sz="1600" b="1" dirty="0">
                <a:latin typeface="Times New Roman" panose="02020603050405020304" pitchFamily="18" charset="0"/>
                <a:cs typeface="Times New Roman" panose="02020603050405020304" pitchFamily="18" charset="0"/>
              </a:rPr>
              <a:t>192.168.2.1/24</a:t>
            </a:r>
          </a:p>
        </p:txBody>
      </p:sp>
      <p:sp>
        <p:nvSpPr>
          <p:cNvPr id="25" name="Rectangle 43">
            <a:extLst>
              <a:ext uri="{FF2B5EF4-FFF2-40B4-BE49-F238E27FC236}">
                <a16:creationId xmlns:a16="http://schemas.microsoft.com/office/drawing/2014/main" id="{37A2C92C-E72D-CD6D-5E2E-09A1ABE2AB3D}"/>
              </a:ext>
            </a:extLst>
          </p:cNvPr>
          <p:cNvSpPr>
            <a:spLocks noChangeArrowheads="1"/>
          </p:cNvSpPr>
          <p:nvPr/>
        </p:nvSpPr>
        <p:spPr bwMode="auto">
          <a:xfrm>
            <a:off x="7214515" y="5430192"/>
            <a:ext cx="142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600" b="1" dirty="0">
                <a:latin typeface="Times New Roman" panose="02020603050405020304" pitchFamily="18" charset="0"/>
                <a:cs typeface="Times New Roman" panose="02020603050405020304" pitchFamily="18" charset="0"/>
              </a:rPr>
              <a:t>Interface P1 :</a:t>
            </a:r>
          </a:p>
          <a:p>
            <a:pPr eaLnBrk="1" hangingPunct="1">
              <a:spcBef>
                <a:spcPct val="0"/>
              </a:spcBef>
              <a:buFontTx/>
              <a:buNone/>
            </a:pPr>
            <a:r>
              <a:rPr lang="fr-FR" altLang="fr-FR" sz="1600" b="1" dirty="0">
                <a:latin typeface="Times New Roman" panose="02020603050405020304" pitchFamily="18" charset="0"/>
                <a:cs typeface="Times New Roman" panose="02020603050405020304" pitchFamily="18" charset="0"/>
              </a:rPr>
              <a:t>192.168.1.1/24</a:t>
            </a:r>
          </a:p>
        </p:txBody>
      </p:sp>
    </p:spTree>
    <p:extLst>
      <p:ext uri="{BB962C8B-B14F-4D97-AF65-F5344CB8AC3E}">
        <p14:creationId xmlns:p14="http://schemas.microsoft.com/office/powerpoint/2010/main" val="17775069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243F4D9-EED8-2026-EBA2-D4B9F49D84DF}"/>
              </a:ext>
            </a:extLst>
          </p:cNvPr>
          <p:cNvSpPr>
            <a:spLocks noGrp="1" noChangeArrowheads="1"/>
          </p:cNvSpPr>
          <p:nvPr>
            <p:ph type="title"/>
          </p:nvPr>
        </p:nvSpPr>
        <p:spPr>
          <a:xfrm>
            <a:off x="1524000" y="152401"/>
            <a:ext cx="4343400" cy="1141413"/>
          </a:xfrm>
        </p:spPr>
        <p:txBody>
          <a:bodyPr vert="horz" wrap="square" lIns="102833" tIns="51417" rIns="102833" bIns="51417" numCol="1" anchor="t" anchorCtr="0" compatLnSpc="1">
            <a:prstTxWarp prst="textNoShape">
              <a:avLst/>
            </a:prstTxWarp>
          </a:bodyPr>
          <a:lstStyle/>
          <a:p>
            <a:r>
              <a:rPr lang="en-US" altLang="fr-FR"/>
              <a:t>Un exemple…</a:t>
            </a:r>
            <a:br>
              <a:rPr lang="en-US" altLang="fr-FR"/>
            </a:br>
            <a:endParaRPr lang="en-US" altLang="fr-FR"/>
          </a:p>
        </p:txBody>
      </p:sp>
      <p:pic>
        <p:nvPicPr>
          <p:cNvPr id="68611" name="Picture 3">
            <a:extLst>
              <a:ext uri="{FF2B5EF4-FFF2-40B4-BE49-F238E27FC236}">
                <a16:creationId xmlns:a16="http://schemas.microsoft.com/office/drawing/2014/main" id="{3C89A18E-7894-4A49-3E7B-3C47E0501EC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6" y="4456113"/>
            <a:ext cx="2486025" cy="1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12" name="Picture 4">
            <a:extLst>
              <a:ext uri="{FF2B5EF4-FFF2-40B4-BE49-F238E27FC236}">
                <a16:creationId xmlns:a16="http://schemas.microsoft.com/office/drawing/2014/main" id="{E239985B-6416-27F6-8A27-4EA515D73F4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438401"/>
            <a:ext cx="257175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13" name="Picture 5">
            <a:extLst>
              <a:ext uri="{FF2B5EF4-FFF2-40B4-BE49-F238E27FC236}">
                <a16:creationId xmlns:a16="http://schemas.microsoft.com/office/drawing/2014/main" id="{FEE78CFF-C992-45A8-CCC2-2B981B72E4F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6" y="1457326"/>
            <a:ext cx="2486025"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14" name="Picture 6">
            <a:extLst>
              <a:ext uri="{FF2B5EF4-FFF2-40B4-BE49-F238E27FC236}">
                <a16:creationId xmlns:a16="http://schemas.microsoft.com/office/drawing/2014/main" id="{C4B24035-56FE-0CDF-8366-659391071D6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52400"/>
            <a:ext cx="2743200" cy="145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19" name="Picture 11">
            <a:extLst>
              <a:ext uri="{FF2B5EF4-FFF2-40B4-BE49-F238E27FC236}">
                <a16:creationId xmlns:a16="http://schemas.microsoft.com/office/drawing/2014/main" id="{5BD5B80D-6545-6E8B-64DE-4BE0A7AC5EA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725" y="4113214"/>
            <a:ext cx="2655888"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1" name="Picture 13">
            <a:extLst>
              <a:ext uri="{FF2B5EF4-FFF2-40B4-BE49-F238E27FC236}">
                <a16:creationId xmlns:a16="http://schemas.microsoft.com/office/drawing/2014/main" id="{54145978-2944-0A21-4946-E43DB9CEF2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576" y="1884363"/>
            <a:ext cx="600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2" name="Picture 14">
            <a:extLst>
              <a:ext uri="{FF2B5EF4-FFF2-40B4-BE49-F238E27FC236}">
                <a16:creationId xmlns:a16="http://schemas.microsoft.com/office/drawing/2014/main" id="{B3310835-B0A1-0999-C06D-07E64AFEBA6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189" y="942975"/>
            <a:ext cx="600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3" name="Picture 15">
            <a:extLst>
              <a:ext uri="{FF2B5EF4-FFF2-40B4-BE49-F238E27FC236}">
                <a16:creationId xmlns:a16="http://schemas.microsoft.com/office/drawing/2014/main" id="{89A6EA94-7351-69B2-B614-DD60595B327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4541838"/>
            <a:ext cx="59848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4" name="Picture 16">
            <a:extLst>
              <a:ext uri="{FF2B5EF4-FFF2-40B4-BE49-F238E27FC236}">
                <a16:creationId xmlns:a16="http://schemas.microsoft.com/office/drawing/2014/main" id="{8ED434E6-412C-F854-EA26-D1808AA7679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339" y="2484438"/>
            <a:ext cx="600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5" name="Picture 17">
            <a:extLst>
              <a:ext uri="{FF2B5EF4-FFF2-40B4-BE49-F238E27FC236}">
                <a16:creationId xmlns:a16="http://schemas.microsoft.com/office/drawing/2014/main" id="{606085F6-9194-600F-5B6F-35F12E1A5A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797425"/>
            <a:ext cx="600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626" name="Picture 18">
            <a:extLst>
              <a:ext uri="{FF2B5EF4-FFF2-40B4-BE49-F238E27FC236}">
                <a16:creationId xmlns:a16="http://schemas.microsoft.com/office/drawing/2014/main" id="{D46F2650-0500-7BC8-BD2E-18E6BE5AE9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989" y="3084513"/>
            <a:ext cx="6000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627" name="Line 19">
            <a:extLst>
              <a:ext uri="{FF2B5EF4-FFF2-40B4-BE49-F238E27FC236}">
                <a16:creationId xmlns:a16="http://schemas.microsoft.com/office/drawing/2014/main" id="{7000C8E0-03AD-2AEE-D2D2-5633D05F0A3B}"/>
              </a:ext>
            </a:extLst>
          </p:cNvPr>
          <p:cNvSpPr>
            <a:spLocks noChangeShapeType="1"/>
          </p:cNvSpPr>
          <p:nvPr/>
        </p:nvSpPr>
        <p:spPr bwMode="auto">
          <a:xfrm flipV="1">
            <a:off x="4438650" y="1200150"/>
            <a:ext cx="2141538" cy="769938"/>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28" name="Line 20">
            <a:extLst>
              <a:ext uri="{FF2B5EF4-FFF2-40B4-BE49-F238E27FC236}">
                <a16:creationId xmlns:a16="http://schemas.microsoft.com/office/drawing/2014/main" id="{DA4A62F6-4915-D9A3-CF9F-AB1F92F6EA8B}"/>
              </a:ext>
            </a:extLst>
          </p:cNvPr>
          <p:cNvSpPr>
            <a:spLocks noChangeShapeType="1"/>
          </p:cNvSpPr>
          <p:nvPr/>
        </p:nvSpPr>
        <p:spPr bwMode="auto">
          <a:xfrm flipH="1" flipV="1">
            <a:off x="7008813" y="1200150"/>
            <a:ext cx="1028700" cy="1284288"/>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29" name="Line 21">
            <a:extLst>
              <a:ext uri="{FF2B5EF4-FFF2-40B4-BE49-F238E27FC236}">
                <a16:creationId xmlns:a16="http://schemas.microsoft.com/office/drawing/2014/main" id="{4A952936-769F-6EC6-998F-3A8042CCD2D8}"/>
              </a:ext>
            </a:extLst>
          </p:cNvPr>
          <p:cNvSpPr>
            <a:spLocks noChangeShapeType="1"/>
          </p:cNvSpPr>
          <p:nvPr/>
        </p:nvSpPr>
        <p:spPr bwMode="auto">
          <a:xfrm flipV="1">
            <a:off x="7694614" y="2827339"/>
            <a:ext cx="257175" cy="257175"/>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30" name="Line 22">
            <a:extLst>
              <a:ext uri="{FF2B5EF4-FFF2-40B4-BE49-F238E27FC236}">
                <a16:creationId xmlns:a16="http://schemas.microsoft.com/office/drawing/2014/main" id="{63AB9027-46D2-2615-295F-BE15F37E6908}"/>
              </a:ext>
            </a:extLst>
          </p:cNvPr>
          <p:cNvSpPr>
            <a:spLocks noChangeShapeType="1"/>
          </p:cNvSpPr>
          <p:nvPr/>
        </p:nvSpPr>
        <p:spPr bwMode="auto">
          <a:xfrm flipV="1">
            <a:off x="3924300" y="2209801"/>
            <a:ext cx="190500" cy="2587625"/>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31" name="Line 23">
            <a:extLst>
              <a:ext uri="{FF2B5EF4-FFF2-40B4-BE49-F238E27FC236}">
                <a16:creationId xmlns:a16="http://schemas.microsoft.com/office/drawing/2014/main" id="{9CDD33C4-E53B-36D3-7508-2095F231BD1A}"/>
              </a:ext>
            </a:extLst>
          </p:cNvPr>
          <p:cNvSpPr>
            <a:spLocks noChangeShapeType="1"/>
          </p:cNvSpPr>
          <p:nvPr/>
        </p:nvSpPr>
        <p:spPr bwMode="auto">
          <a:xfrm flipV="1">
            <a:off x="4181475" y="4797425"/>
            <a:ext cx="1455738" cy="171450"/>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32" name="Line 24">
            <a:extLst>
              <a:ext uri="{FF2B5EF4-FFF2-40B4-BE49-F238E27FC236}">
                <a16:creationId xmlns:a16="http://schemas.microsoft.com/office/drawing/2014/main" id="{85145B69-50E6-7E60-1B73-9878D76711DC}"/>
              </a:ext>
            </a:extLst>
          </p:cNvPr>
          <p:cNvSpPr>
            <a:spLocks noChangeShapeType="1"/>
          </p:cNvSpPr>
          <p:nvPr/>
        </p:nvSpPr>
        <p:spPr bwMode="auto">
          <a:xfrm flipV="1">
            <a:off x="5980114" y="3427414"/>
            <a:ext cx="1457325" cy="1114425"/>
          </a:xfrm>
          <a:prstGeom prst="line">
            <a:avLst/>
          </a:prstGeom>
          <a:noFill/>
          <a:ln w="25400">
            <a:solidFill>
              <a:srgbClr val="FF8086"/>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33" name="Line 25">
            <a:extLst>
              <a:ext uri="{FF2B5EF4-FFF2-40B4-BE49-F238E27FC236}">
                <a16:creationId xmlns:a16="http://schemas.microsoft.com/office/drawing/2014/main" id="{60B8B4E5-1B9B-CCF6-7950-51574DBA6A82}"/>
              </a:ext>
            </a:extLst>
          </p:cNvPr>
          <p:cNvSpPr>
            <a:spLocks noChangeShapeType="1"/>
          </p:cNvSpPr>
          <p:nvPr/>
        </p:nvSpPr>
        <p:spPr bwMode="auto">
          <a:xfrm>
            <a:off x="4181476" y="5140326"/>
            <a:ext cx="1285875" cy="1114425"/>
          </a:xfrm>
          <a:prstGeom prst="line">
            <a:avLst/>
          </a:prstGeom>
          <a:noFill/>
          <a:ln w="28575">
            <a:solidFill>
              <a:schemeClr val="tx1"/>
            </a:solidFill>
            <a:round/>
            <a:headEnd type="arrow" w="med" len="me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41" name="Text Box 33">
            <a:extLst>
              <a:ext uri="{FF2B5EF4-FFF2-40B4-BE49-F238E27FC236}">
                <a16:creationId xmlns:a16="http://schemas.microsoft.com/office/drawing/2014/main" id="{C73D4E91-FFCB-3FFA-2538-EEC49A9042C3}"/>
              </a:ext>
            </a:extLst>
          </p:cNvPr>
          <p:cNvSpPr txBox="1">
            <a:spLocks noChangeArrowheads="1"/>
          </p:cNvSpPr>
          <p:nvPr/>
        </p:nvSpPr>
        <p:spPr bwMode="auto">
          <a:xfrm>
            <a:off x="5470525" y="6057901"/>
            <a:ext cx="2673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Reçoit 35.0.0.0/8 de F &amp; D</a:t>
            </a:r>
            <a:endParaRPr lang="en-US" altLang="fr-FR" sz="2400">
              <a:solidFill>
                <a:srgbClr val="000000"/>
              </a:solidFill>
              <a:latin typeface="Times New Roman" panose="02020603050405020304" pitchFamily="18" charset="0"/>
            </a:endParaRPr>
          </a:p>
        </p:txBody>
      </p:sp>
      <p:sp>
        <p:nvSpPr>
          <p:cNvPr id="68642" name="Text Box 34">
            <a:extLst>
              <a:ext uri="{FF2B5EF4-FFF2-40B4-BE49-F238E27FC236}">
                <a16:creationId xmlns:a16="http://schemas.microsoft.com/office/drawing/2014/main" id="{F5E80316-124C-2B9C-6C40-48A32A027F61}"/>
              </a:ext>
            </a:extLst>
          </p:cNvPr>
          <p:cNvSpPr txBox="1">
            <a:spLocks noChangeArrowheads="1"/>
          </p:cNvSpPr>
          <p:nvPr/>
        </p:nvSpPr>
        <p:spPr bwMode="auto">
          <a:xfrm>
            <a:off x="7727950" y="896939"/>
            <a:ext cx="1017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2000">
                <a:solidFill>
                  <a:srgbClr val="000000"/>
                </a:solidFill>
                <a:latin typeface="Times New Roman" panose="02020603050405020304" pitchFamily="18" charset="0"/>
              </a:rPr>
              <a:t>AS3561</a:t>
            </a:r>
            <a:endParaRPr lang="en-US" altLang="fr-FR" sz="2400">
              <a:solidFill>
                <a:srgbClr val="000000"/>
              </a:solidFill>
              <a:latin typeface="Times New Roman" panose="02020603050405020304" pitchFamily="18" charset="0"/>
            </a:endParaRPr>
          </a:p>
        </p:txBody>
      </p:sp>
      <p:sp>
        <p:nvSpPr>
          <p:cNvPr id="68643" name="Text Box 35">
            <a:extLst>
              <a:ext uri="{FF2B5EF4-FFF2-40B4-BE49-F238E27FC236}">
                <a16:creationId xmlns:a16="http://schemas.microsoft.com/office/drawing/2014/main" id="{00B64C3E-2CBB-DC64-74F3-EDC1B4109CEA}"/>
              </a:ext>
            </a:extLst>
          </p:cNvPr>
          <p:cNvSpPr txBox="1">
            <a:spLocks noChangeArrowheads="1"/>
          </p:cNvSpPr>
          <p:nvPr/>
        </p:nvSpPr>
        <p:spPr bwMode="auto">
          <a:xfrm>
            <a:off x="7391400" y="25908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B</a:t>
            </a:r>
            <a:endParaRPr lang="en-US" altLang="fr-FR" sz="2400">
              <a:solidFill>
                <a:srgbClr val="000000"/>
              </a:solidFill>
              <a:latin typeface="Times New Roman" panose="02020603050405020304" pitchFamily="18" charset="0"/>
            </a:endParaRPr>
          </a:p>
        </p:txBody>
      </p:sp>
      <p:sp>
        <p:nvSpPr>
          <p:cNvPr id="68644" name="Text Box 36">
            <a:extLst>
              <a:ext uri="{FF2B5EF4-FFF2-40B4-BE49-F238E27FC236}">
                <a16:creationId xmlns:a16="http://schemas.microsoft.com/office/drawing/2014/main" id="{6A7A67CB-758F-1CF5-61E8-F2059FD0A847}"/>
              </a:ext>
            </a:extLst>
          </p:cNvPr>
          <p:cNvSpPr txBox="1">
            <a:spLocks noChangeArrowheads="1"/>
          </p:cNvSpPr>
          <p:nvPr/>
        </p:nvSpPr>
        <p:spPr bwMode="auto">
          <a:xfrm>
            <a:off x="3505200" y="5105401"/>
            <a:ext cx="32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E</a:t>
            </a:r>
            <a:endParaRPr lang="en-US" altLang="fr-FR" sz="2400">
              <a:solidFill>
                <a:srgbClr val="000000"/>
              </a:solidFill>
              <a:latin typeface="Times New Roman" panose="02020603050405020304" pitchFamily="18" charset="0"/>
            </a:endParaRPr>
          </a:p>
        </p:txBody>
      </p:sp>
      <p:sp>
        <p:nvSpPr>
          <p:cNvPr id="68645" name="Text Box 37">
            <a:extLst>
              <a:ext uri="{FF2B5EF4-FFF2-40B4-BE49-F238E27FC236}">
                <a16:creationId xmlns:a16="http://schemas.microsoft.com/office/drawing/2014/main" id="{8F6323B3-4D78-89DB-4531-FE6FB795FF85}"/>
              </a:ext>
            </a:extLst>
          </p:cNvPr>
          <p:cNvSpPr txBox="1">
            <a:spLocks noChangeArrowheads="1"/>
          </p:cNvSpPr>
          <p:nvPr/>
        </p:nvSpPr>
        <p:spPr bwMode="auto">
          <a:xfrm>
            <a:off x="6858000" y="30480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C</a:t>
            </a:r>
            <a:endParaRPr lang="en-US" altLang="fr-FR" sz="2400">
              <a:solidFill>
                <a:srgbClr val="000000"/>
              </a:solidFill>
              <a:latin typeface="Times New Roman" panose="02020603050405020304" pitchFamily="18" charset="0"/>
            </a:endParaRPr>
          </a:p>
        </p:txBody>
      </p:sp>
      <p:sp>
        <p:nvSpPr>
          <p:cNvPr id="68646" name="Text Box 38">
            <a:extLst>
              <a:ext uri="{FF2B5EF4-FFF2-40B4-BE49-F238E27FC236}">
                <a16:creationId xmlns:a16="http://schemas.microsoft.com/office/drawing/2014/main" id="{F26469A6-4A66-4B2E-697E-4F5E27B50108}"/>
              </a:ext>
            </a:extLst>
          </p:cNvPr>
          <p:cNvSpPr txBox="1">
            <a:spLocks noChangeArrowheads="1"/>
          </p:cNvSpPr>
          <p:nvPr/>
        </p:nvSpPr>
        <p:spPr bwMode="auto">
          <a:xfrm>
            <a:off x="6248400" y="4572001"/>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D</a:t>
            </a:r>
            <a:endParaRPr lang="en-US" altLang="fr-FR" sz="2400">
              <a:solidFill>
                <a:srgbClr val="000000"/>
              </a:solidFill>
              <a:latin typeface="Times New Roman" panose="02020603050405020304" pitchFamily="18" charset="0"/>
            </a:endParaRPr>
          </a:p>
        </p:txBody>
      </p:sp>
      <p:sp>
        <p:nvSpPr>
          <p:cNvPr id="68647" name="Text Box 39">
            <a:extLst>
              <a:ext uri="{FF2B5EF4-FFF2-40B4-BE49-F238E27FC236}">
                <a16:creationId xmlns:a16="http://schemas.microsoft.com/office/drawing/2014/main" id="{F87DC9F0-BD84-54DC-75E6-BC43D4E8D727}"/>
              </a:ext>
            </a:extLst>
          </p:cNvPr>
          <p:cNvSpPr txBox="1">
            <a:spLocks noChangeArrowheads="1"/>
          </p:cNvSpPr>
          <p:nvPr/>
        </p:nvSpPr>
        <p:spPr bwMode="auto">
          <a:xfrm>
            <a:off x="3581400" y="20574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F</a:t>
            </a:r>
            <a:endParaRPr lang="en-US" altLang="fr-FR" sz="2400">
              <a:solidFill>
                <a:srgbClr val="000000"/>
              </a:solidFill>
              <a:latin typeface="Times New Roman" panose="02020603050405020304" pitchFamily="18" charset="0"/>
            </a:endParaRPr>
          </a:p>
        </p:txBody>
      </p:sp>
      <p:sp>
        <p:nvSpPr>
          <p:cNvPr id="68648" name="Text Box 40">
            <a:extLst>
              <a:ext uri="{FF2B5EF4-FFF2-40B4-BE49-F238E27FC236}">
                <a16:creationId xmlns:a16="http://schemas.microsoft.com/office/drawing/2014/main" id="{315A349D-FF90-42AB-325E-709ED3F42D7F}"/>
              </a:ext>
            </a:extLst>
          </p:cNvPr>
          <p:cNvSpPr txBox="1">
            <a:spLocks noChangeArrowheads="1"/>
          </p:cNvSpPr>
          <p:nvPr/>
        </p:nvSpPr>
        <p:spPr bwMode="auto">
          <a:xfrm>
            <a:off x="7180263" y="91916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A</a:t>
            </a:r>
            <a:endParaRPr lang="en-US" altLang="fr-FR" sz="2400">
              <a:solidFill>
                <a:srgbClr val="000000"/>
              </a:solidFill>
              <a:latin typeface="Times New Roman" panose="02020603050405020304" pitchFamily="18" charset="0"/>
            </a:endParaRPr>
          </a:p>
        </p:txBody>
      </p:sp>
      <p:sp>
        <p:nvSpPr>
          <p:cNvPr id="68649" name="Text Box 41">
            <a:extLst>
              <a:ext uri="{FF2B5EF4-FFF2-40B4-BE49-F238E27FC236}">
                <a16:creationId xmlns:a16="http://schemas.microsoft.com/office/drawing/2014/main" id="{A71CE378-6CD9-EF53-974E-273A504E9585}"/>
              </a:ext>
            </a:extLst>
          </p:cNvPr>
          <p:cNvSpPr txBox="1">
            <a:spLocks noChangeArrowheads="1"/>
          </p:cNvSpPr>
          <p:nvPr/>
        </p:nvSpPr>
        <p:spPr bwMode="auto">
          <a:xfrm>
            <a:off x="2667000" y="1905001"/>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AS200</a:t>
            </a:r>
            <a:endParaRPr lang="en-US" altLang="fr-FR" sz="2400">
              <a:solidFill>
                <a:srgbClr val="000000"/>
              </a:solidFill>
              <a:latin typeface="Times New Roman" panose="02020603050405020304" pitchFamily="18" charset="0"/>
            </a:endParaRPr>
          </a:p>
        </p:txBody>
      </p:sp>
      <p:sp>
        <p:nvSpPr>
          <p:cNvPr id="68650" name="Text Box 42">
            <a:extLst>
              <a:ext uri="{FF2B5EF4-FFF2-40B4-BE49-F238E27FC236}">
                <a16:creationId xmlns:a16="http://schemas.microsoft.com/office/drawing/2014/main" id="{B93127BA-1B9B-37F5-37A9-7CB4191F69C6}"/>
              </a:ext>
            </a:extLst>
          </p:cNvPr>
          <p:cNvSpPr txBox="1">
            <a:spLocks noChangeArrowheads="1"/>
          </p:cNvSpPr>
          <p:nvPr/>
        </p:nvSpPr>
        <p:spPr bwMode="auto">
          <a:xfrm>
            <a:off x="2590800" y="4953001"/>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AS101</a:t>
            </a:r>
            <a:endParaRPr lang="en-US" altLang="fr-FR" sz="2400">
              <a:solidFill>
                <a:srgbClr val="000000"/>
              </a:solidFill>
              <a:latin typeface="Times New Roman" panose="02020603050405020304" pitchFamily="18" charset="0"/>
            </a:endParaRPr>
          </a:p>
        </p:txBody>
      </p:sp>
      <p:sp>
        <p:nvSpPr>
          <p:cNvPr id="68651" name="Text Box 43">
            <a:extLst>
              <a:ext uri="{FF2B5EF4-FFF2-40B4-BE49-F238E27FC236}">
                <a16:creationId xmlns:a16="http://schemas.microsoft.com/office/drawing/2014/main" id="{E738FF4E-1F7B-3263-D797-A8EF10F8060C}"/>
              </a:ext>
            </a:extLst>
          </p:cNvPr>
          <p:cNvSpPr txBox="1">
            <a:spLocks noChangeArrowheads="1"/>
          </p:cNvSpPr>
          <p:nvPr/>
        </p:nvSpPr>
        <p:spPr bwMode="auto">
          <a:xfrm>
            <a:off x="8534400" y="2667001"/>
            <a:ext cx="704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AS21</a:t>
            </a:r>
            <a:endParaRPr lang="en-US" altLang="fr-FR" sz="2400">
              <a:solidFill>
                <a:srgbClr val="000000"/>
              </a:solidFill>
              <a:latin typeface="Times New Roman" panose="02020603050405020304" pitchFamily="18" charset="0"/>
            </a:endParaRPr>
          </a:p>
        </p:txBody>
      </p:sp>
      <p:sp>
        <p:nvSpPr>
          <p:cNvPr id="68652" name="Text Box 44">
            <a:extLst>
              <a:ext uri="{FF2B5EF4-FFF2-40B4-BE49-F238E27FC236}">
                <a16:creationId xmlns:a16="http://schemas.microsoft.com/office/drawing/2014/main" id="{DC94B05D-2A3F-D12B-1F6D-EFD02DB9AE19}"/>
              </a:ext>
            </a:extLst>
          </p:cNvPr>
          <p:cNvSpPr txBox="1">
            <a:spLocks noChangeArrowheads="1"/>
          </p:cNvSpPr>
          <p:nvPr/>
        </p:nvSpPr>
        <p:spPr bwMode="auto">
          <a:xfrm>
            <a:off x="6629400" y="4953001"/>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a:solidFill>
                  <a:srgbClr val="000000"/>
                </a:solidFill>
                <a:latin typeface="Times New Roman" panose="02020603050405020304" pitchFamily="18" charset="0"/>
              </a:rPr>
              <a:t>AS675</a:t>
            </a:r>
            <a:endParaRPr lang="en-US" altLang="fr-FR" sz="2400">
              <a:solidFill>
                <a:srgbClr val="000000"/>
              </a:solidFill>
              <a:latin typeface="Times New Roman" panose="02020603050405020304" pitchFamily="18" charset="0"/>
            </a:endParaRPr>
          </a:p>
        </p:txBody>
      </p:sp>
      <p:sp>
        <p:nvSpPr>
          <p:cNvPr id="68653" name="Line 45">
            <a:extLst>
              <a:ext uri="{FF2B5EF4-FFF2-40B4-BE49-F238E27FC236}">
                <a16:creationId xmlns:a16="http://schemas.microsoft.com/office/drawing/2014/main" id="{1703DDED-F770-2A74-D630-7B33E17E840A}"/>
              </a:ext>
            </a:extLst>
          </p:cNvPr>
          <p:cNvSpPr>
            <a:spLocks noChangeShapeType="1"/>
          </p:cNvSpPr>
          <p:nvPr/>
        </p:nvSpPr>
        <p:spPr bwMode="auto">
          <a:xfrm>
            <a:off x="6858000" y="547688"/>
            <a:ext cx="92233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54" name="Line 46">
            <a:extLst>
              <a:ext uri="{FF2B5EF4-FFF2-40B4-BE49-F238E27FC236}">
                <a16:creationId xmlns:a16="http://schemas.microsoft.com/office/drawing/2014/main" id="{5D40CBFE-C097-F4DA-BFA7-2468D7CFE79B}"/>
              </a:ext>
            </a:extLst>
          </p:cNvPr>
          <p:cNvSpPr>
            <a:spLocks noChangeShapeType="1"/>
          </p:cNvSpPr>
          <p:nvPr/>
        </p:nvSpPr>
        <p:spPr bwMode="auto">
          <a:xfrm flipH="1">
            <a:off x="7008814" y="547689"/>
            <a:ext cx="257175" cy="395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8655" name="Text Box 47">
            <a:extLst>
              <a:ext uri="{FF2B5EF4-FFF2-40B4-BE49-F238E27FC236}">
                <a16:creationId xmlns:a16="http://schemas.microsoft.com/office/drawing/2014/main" id="{3C7C39F3-53AC-526A-CE8F-EC0E22DEF5D1}"/>
              </a:ext>
            </a:extLst>
          </p:cNvPr>
          <p:cNvSpPr txBox="1">
            <a:spLocks noChangeArrowheads="1"/>
          </p:cNvSpPr>
          <p:nvPr/>
        </p:nvSpPr>
        <p:spPr bwMode="auto">
          <a:xfrm>
            <a:off x="7861300" y="152401"/>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2000" b="1">
                <a:solidFill>
                  <a:srgbClr val="000000"/>
                </a:solidFill>
                <a:latin typeface="Times New Roman" panose="02020603050405020304" pitchFamily="18" charset="0"/>
              </a:rPr>
              <a:t>35.0.0.0/8</a:t>
            </a:r>
            <a:endParaRPr lang="en-US" altLang="fr-FR" sz="2400" b="1">
              <a:solidFill>
                <a:srgbClr val="000000"/>
              </a:solidFill>
              <a:latin typeface="Times New Roman" panose="02020603050405020304" pitchFamily="18"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AE51E23-593B-2F79-5EC3-DBE02A64F220}"/>
              </a:ext>
            </a:extLst>
          </p:cNvPr>
          <p:cNvSpPr>
            <a:spLocks noChangeArrowheads="1"/>
          </p:cNvSpPr>
          <p:nvPr/>
        </p:nvSpPr>
        <p:spPr bwMode="auto">
          <a:xfrm>
            <a:off x="2238375" y="6256338"/>
            <a:ext cx="18859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6563" name="Rectangle 3">
            <a:extLst>
              <a:ext uri="{FF2B5EF4-FFF2-40B4-BE49-F238E27FC236}">
                <a16:creationId xmlns:a16="http://schemas.microsoft.com/office/drawing/2014/main" id="{F47D6951-CBCD-EB3E-1BD3-725CDD1E39AF}"/>
              </a:ext>
            </a:extLst>
          </p:cNvPr>
          <p:cNvSpPr>
            <a:spLocks noChangeArrowheads="1"/>
          </p:cNvSpPr>
          <p:nvPr/>
        </p:nvSpPr>
        <p:spPr bwMode="auto">
          <a:xfrm>
            <a:off x="4638676" y="6256338"/>
            <a:ext cx="29130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66564" name="Rectangle 4">
            <a:extLst>
              <a:ext uri="{FF2B5EF4-FFF2-40B4-BE49-F238E27FC236}">
                <a16:creationId xmlns:a16="http://schemas.microsoft.com/office/drawing/2014/main" id="{F6BA300D-9D5E-2220-6104-3B77B664C4D5}"/>
              </a:ext>
            </a:extLst>
          </p:cNvPr>
          <p:cNvSpPr>
            <a:spLocks noGrp="1" noChangeArrowheads="1"/>
          </p:cNvSpPr>
          <p:nvPr>
            <p:ph type="title"/>
          </p:nvPr>
        </p:nvSpPr>
        <p:spPr>
          <a:xfrm>
            <a:off x="2209800" y="230188"/>
            <a:ext cx="7772400" cy="114141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2124" tIns="41061" rIns="82124" bIns="41061" numCol="1" anchor="ctr" anchorCtr="0" compatLnSpc="1">
            <a:prstTxWarp prst="textNoShape">
              <a:avLst/>
            </a:prstTxWarp>
          </a:bodyPr>
          <a:lstStyle/>
          <a:p>
            <a:pPr>
              <a:lnSpc>
                <a:spcPct val="90000"/>
              </a:lnSpc>
            </a:pPr>
            <a:r>
              <a:rPr lang="en-US" altLang="fr-FR"/>
              <a:t>Commandes BGP de base</a:t>
            </a:r>
          </a:p>
        </p:txBody>
      </p:sp>
      <p:sp>
        <p:nvSpPr>
          <p:cNvPr id="66565" name="Rectangle 5">
            <a:extLst>
              <a:ext uri="{FF2B5EF4-FFF2-40B4-BE49-F238E27FC236}">
                <a16:creationId xmlns:a16="http://schemas.microsoft.com/office/drawing/2014/main" id="{1BB75CC0-71D6-02EA-9F53-98493AE994E1}"/>
              </a:ext>
            </a:extLst>
          </p:cNvPr>
          <p:cNvSpPr>
            <a:spLocks noGrp="1" noChangeArrowheads="1"/>
          </p:cNvSpPr>
          <p:nvPr>
            <p:ph type="body" idx="1"/>
          </p:nvPr>
        </p:nvSpPr>
        <p:spPr>
          <a:xfrm>
            <a:off x="2286000" y="1447800"/>
            <a:ext cx="7772400"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2124" tIns="41061" rIns="82124" bIns="41061" numCol="1" anchor="ctr" anchorCtr="1" compatLnSpc="1">
            <a:prstTxWarp prst="textNoShape">
              <a:avLst/>
            </a:prstTxWarp>
          </a:bodyPr>
          <a:lstStyle/>
          <a:p>
            <a:pPr>
              <a:lnSpc>
                <a:spcPct val="95000"/>
              </a:lnSpc>
              <a:buFontTx/>
              <a:buNone/>
            </a:pPr>
            <a:r>
              <a:rPr lang="en-US" altLang="fr-FR" sz="2800" b="1"/>
              <a:t>Configuration</a:t>
            </a:r>
          </a:p>
          <a:p>
            <a:pPr lvl="1">
              <a:lnSpc>
                <a:spcPct val="95000"/>
              </a:lnSpc>
              <a:buFontTx/>
              <a:buNone/>
            </a:pPr>
            <a:r>
              <a:rPr lang="en-US" altLang="fr-FR" sz="2400" b="1">
                <a:latin typeface="Courier New" panose="02070309020205020404" pitchFamily="49" charset="0"/>
              </a:rPr>
              <a:t>router bgp</a:t>
            </a:r>
            <a:r>
              <a:rPr lang="en-US" altLang="fr-FR" sz="2400"/>
              <a:t> </a:t>
            </a:r>
            <a:r>
              <a:rPr lang="en-US" altLang="fr-FR" sz="2400" i="1" u="sng"/>
              <a:t>&lt;AS-number&gt;</a:t>
            </a:r>
            <a:endParaRPr lang="en-US" altLang="fr-FR" sz="2400"/>
          </a:p>
          <a:p>
            <a:pPr lvl="1">
              <a:lnSpc>
                <a:spcPct val="95000"/>
              </a:lnSpc>
              <a:buFontTx/>
              <a:buNone/>
            </a:pPr>
            <a:r>
              <a:rPr lang="en-US" altLang="fr-FR" sz="2400" b="1">
                <a:latin typeface="Courier New" panose="02070309020205020404" pitchFamily="49" charset="0"/>
              </a:rPr>
              <a:t>neighbor</a:t>
            </a:r>
            <a:r>
              <a:rPr lang="en-US" altLang="fr-FR" sz="2400">
                <a:latin typeface="Courier New" panose="02070309020205020404" pitchFamily="49" charset="0"/>
              </a:rPr>
              <a:t> </a:t>
            </a:r>
            <a:r>
              <a:rPr lang="en-US" altLang="fr-FR" sz="2400" i="1" u="sng"/>
              <a:t>&lt;ip address&gt;</a:t>
            </a:r>
            <a:r>
              <a:rPr lang="en-US" altLang="fr-FR" sz="2400"/>
              <a:t> </a:t>
            </a:r>
            <a:r>
              <a:rPr lang="en-US" altLang="fr-FR" sz="2400" b="1">
                <a:latin typeface="Courier New" panose="02070309020205020404" pitchFamily="49" charset="0"/>
              </a:rPr>
              <a:t>remote-as</a:t>
            </a:r>
            <a:r>
              <a:rPr lang="en-US" altLang="fr-FR" sz="2400"/>
              <a:t>  </a:t>
            </a:r>
            <a:r>
              <a:rPr lang="en-US" altLang="fr-FR" sz="2400" i="1" u="sng"/>
              <a:t>&lt;as-number&gt;</a:t>
            </a:r>
          </a:p>
          <a:p>
            <a:pPr lvl="1">
              <a:lnSpc>
                <a:spcPct val="95000"/>
              </a:lnSpc>
              <a:buFontTx/>
              <a:buNone/>
            </a:pPr>
            <a:r>
              <a:rPr lang="en-US" altLang="fr-FR" sz="2400" b="1">
                <a:latin typeface="Courier New" panose="02070309020205020404" pitchFamily="49" charset="0"/>
              </a:rPr>
              <a:t>no auto-summary</a:t>
            </a:r>
          </a:p>
          <a:p>
            <a:pPr>
              <a:buFontTx/>
              <a:buNone/>
            </a:pPr>
            <a:r>
              <a:rPr lang="en-US" altLang="fr-FR" sz="2800" b="1"/>
              <a:t>Consultation d’informations</a:t>
            </a:r>
            <a:endParaRPr lang="en-US" altLang="fr-FR" sz="2800"/>
          </a:p>
          <a:p>
            <a:pPr lvl="1">
              <a:buFontTx/>
              <a:buNone/>
            </a:pPr>
            <a:r>
              <a:rPr lang="en-US" altLang="fr-FR" sz="2400" b="1">
                <a:latin typeface="Courier New" panose="02070309020205020404" pitchFamily="49" charset="0"/>
              </a:rPr>
              <a:t>show ip bgp summary</a:t>
            </a:r>
          </a:p>
          <a:p>
            <a:pPr lvl="1">
              <a:buFontTx/>
              <a:buNone/>
            </a:pPr>
            <a:r>
              <a:rPr lang="en-US" altLang="fr-FR" sz="2400" b="1">
                <a:latin typeface="Courier New" panose="02070309020205020404" pitchFamily="49" charset="0"/>
              </a:rPr>
              <a:t>show ip bgp neighbors</a:t>
            </a:r>
            <a:endParaRPr lang="en-US" altLang="fr-FR"/>
          </a:p>
        </p:txBody>
      </p:sp>
    </p:spTree>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Police, document&#10;&#10;Description générée automatiquement">
            <a:extLst>
              <a:ext uri="{FF2B5EF4-FFF2-40B4-BE49-F238E27FC236}">
                <a16:creationId xmlns:a16="http://schemas.microsoft.com/office/drawing/2014/main" id="{B9A30ECC-ADF5-0381-F9F0-782A4A0A926E}"/>
              </a:ext>
            </a:extLst>
          </p:cNvPr>
          <p:cNvPicPr>
            <a:picLocks noChangeAspect="1"/>
          </p:cNvPicPr>
          <p:nvPr/>
        </p:nvPicPr>
        <p:blipFill>
          <a:blip r:embed="rId2"/>
          <a:stretch>
            <a:fillRect/>
          </a:stretch>
        </p:blipFill>
        <p:spPr>
          <a:xfrm>
            <a:off x="2695175" y="643467"/>
            <a:ext cx="6801649" cy="5050225"/>
          </a:xfrm>
          <a:prstGeom prst="rect">
            <a:avLst/>
          </a:prstGeom>
        </p:spPr>
      </p:pic>
    </p:spTree>
    <p:extLst>
      <p:ext uri="{BB962C8B-B14F-4D97-AF65-F5344CB8AC3E}">
        <p14:creationId xmlns:p14="http://schemas.microsoft.com/office/powerpoint/2010/main" val="13063465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146709D-624B-EF80-20BD-A5D0A8759057}"/>
              </a:ext>
            </a:extLst>
          </p:cNvPr>
          <p:cNvPicPr>
            <a:picLocks noChangeAspect="1"/>
          </p:cNvPicPr>
          <p:nvPr/>
        </p:nvPicPr>
        <p:blipFill>
          <a:blip r:embed="rId2"/>
          <a:stretch>
            <a:fillRect/>
          </a:stretch>
        </p:blipFill>
        <p:spPr>
          <a:xfrm>
            <a:off x="2514280" y="643467"/>
            <a:ext cx="7163439" cy="5050225"/>
          </a:xfrm>
          <a:prstGeom prst="rect">
            <a:avLst/>
          </a:prstGeom>
        </p:spPr>
      </p:pic>
    </p:spTree>
    <p:extLst>
      <p:ext uri="{BB962C8B-B14F-4D97-AF65-F5344CB8AC3E}">
        <p14:creationId xmlns:p14="http://schemas.microsoft.com/office/powerpoint/2010/main" val="23823343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DFC842E-FE69-14DE-4013-22BF9BB76BFE}"/>
              </a:ext>
            </a:extLst>
          </p:cNvPr>
          <p:cNvSpPr>
            <a:spLocks noGrp="1" noChangeArrowheads="1"/>
          </p:cNvSpPr>
          <p:nvPr>
            <p:ph type="title"/>
          </p:nvPr>
        </p:nvSpPr>
        <p:spPr>
          <a:xfrm>
            <a:off x="1828800" y="533401"/>
            <a:ext cx="7772400" cy="1141413"/>
          </a:xfrm>
        </p:spPr>
        <p:txBody>
          <a:bodyPr vert="horz" wrap="square" lIns="102833" tIns="51417" rIns="102833" bIns="51417" numCol="1" anchor="t" anchorCtr="0" compatLnSpc="1">
            <a:prstTxWarp prst="textNoShape">
              <a:avLst/>
            </a:prstTxWarp>
          </a:bodyPr>
          <a:lstStyle/>
          <a:p>
            <a:r>
              <a:rPr lang="en-US" altLang="fr-FR"/>
              <a:t>Pour insérer une route...</a:t>
            </a:r>
          </a:p>
        </p:txBody>
      </p:sp>
      <p:sp>
        <p:nvSpPr>
          <p:cNvPr id="65539" name="Rectangle 3">
            <a:extLst>
              <a:ext uri="{FF2B5EF4-FFF2-40B4-BE49-F238E27FC236}">
                <a16:creationId xmlns:a16="http://schemas.microsoft.com/office/drawing/2014/main" id="{4CB95509-0B66-9771-8E00-4C2A8A638089}"/>
              </a:ext>
            </a:extLst>
          </p:cNvPr>
          <p:cNvSpPr>
            <a:spLocks noGrp="1" noChangeArrowheads="1"/>
          </p:cNvSpPr>
          <p:nvPr>
            <p:ph type="body" idx="1"/>
          </p:nvPr>
        </p:nvSpPr>
        <p:spPr>
          <a:xfrm>
            <a:off x="1981200" y="1981200"/>
            <a:ext cx="7772400" cy="4114800"/>
          </a:xfrm>
        </p:spPr>
        <p:txBody>
          <a:bodyPr vert="horz" wrap="square" lIns="102833" tIns="51417" rIns="102833" bIns="51417" numCol="1" anchor="t" anchorCtr="0" compatLnSpc="1">
            <a:prstTxWarp prst="textNoShape">
              <a:avLst/>
            </a:prstTxWarp>
          </a:bodyPr>
          <a:lstStyle/>
          <a:p>
            <a:r>
              <a:rPr lang="en-US" altLang="fr-FR"/>
              <a:t>Commande </a:t>
            </a:r>
            <a:r>
              <a:rPr lang="en-US" altLang="fr-FR" b="1" i="1"/>
              <a:t>network</a:t>
            </a:r>
            <a:r>
              <a:rPr lang="en-US" altLang="fr-FR" i="1"/>
              <a:t> </a:t>
            </a:r>
            <a:r>
              <a:rPr lang="en-US" altLang="fr-FR"/>
              <a:t>ou redistribution</a:t>
            </a:r>
          </a:p>
          <a:p>
            <a:pPr lvl="1">
              <a:buFontTx/>
              <a:buNone/>
            </a:pPr>
            <a:r>
              <a:rPr lang="en-US" altLang="fr-FR" b="1">
                <a:latin typeface="Courier New" panose="02070309020205020404" pitchFamily="49" charset="0"/>
              </a:rPr>
              <a:t>network</a:t>
            </a:r>
            <a:r>
              <a:rPr lang="en-US" altLang="fr-FR"/>
              <a:t> </a:t>
            </a:r>
            <a:r>
              <a:rPr lang="en-US" altLang="fr-FR" i="1"/>
              <a:t>&lt;ipaddress&gt; </a:t>
            </a:r>
            <a:r>
              <a:rPr lang="en-US" altLang="fr-FR" b="1">
                <a:latin typeface="Courier New" panose="02070309020205020404" pitchFamily="49" charset="0"/>
              </a:rPr>
              <a:t>mask</a:t>
            </a:r>
            <a:r>
              <a:rPr lang="en-US" altLang="fr-FR"/>
              <a:t> </a:t>
            </a:r>
            <a:r>
              <a:rPr lang="en-US" altLang="fr-FR" i="1"/>
              <a:t>&lt;netmask&gt;</a:t>
            </a:r>
            <a:endParaRPr lang="en-US" altLang="fr-FR"/>
          </a:p>
          <a:p>
            <a:pPr lvl="1">
              <a:buFontTx/>
              <a:buNone/>
            </a:pPr>
            <a:r>
              <a:rPr lang="en-US" altLang="fr-FR" b="1">
                <a:latin typeface="Courier New" panose="02070309020205020404" pitchFamily="49" charset="0"/>
              </a:rPr>
              <a:t>redistribute</a:t>
            </a:r>
            <a:r>
              <a:rPr lang="en-US" altLang="fr-FR"/>
              <a:t> </a:t>
            </a:r>
            <a:r>
              <a:rPr lang="en-US" altLang="fr-FR" i="1"/>
              <a:t>&lt;protocol name&gt;</a:t>
            </a:r>
            <a:endParaRPr lang="en-US" altLang="fr-FR"/>
          </a:p>
          <a:p>
            <a:r>
              <a:rPr lang="en-US" altLang="fr-FR"/>
              <a:t>Il faut que la route soit présente dans la table de routage du routeur pour qu’elle soit insérée dans la table BGP</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a:extLst>
              <a:ext uri="{FF2B5EF4-FFF2-40B4-BE49-F238E27FC236}">
                <a16:creationId xmlns:a16="http://schemas.microsoft.com/office/drawing/2014/main" id="{7E2BC057-CEB9-13F3-275E-8AF88858926F}"/>
              </a:ext>
            </a:extLst>
          </p:cNvPr>
          <p:cNvSpPr>
            <a:spLocks noGrp="1" noChangeArrowheads="1"/>
          </p:cNvSpPr>
          <p:nvPr>
            <p:ph type="title"/>
          </p:nvPr>
        </p:nvSpPr>
        <p:spPr>
          <a:xfrm>
            <a:off x="2133600" y="304800"/>
            <a:ext cx="7772400" cy="1143000"/>
          </a:xfrm>
        </p:spPr>
        <p:txBody>
          <a:bodyPr/>
          <a:lstStyle/>
          <a:p>
            <a:r>
              <a:rPr lang="en-US" altLang="fr-FR"/>
              <a:t>Utilisation de “redistribute static”</a:t>
            </a:r>
          </a:p>
        </p:txBody>
      </p:sp>
      <p:sp>
        <p:nvSpPr>
          <p:cNvPr id="437251" name="Rectangle 3">
            <a:extLst>
              <a:ext uri="{FF2B5EF4-FFF2-40B4-BE49-F238E27FC236}">
                <a16:creationId xmlns:a16="http://schemas.microsoft.com/office/drawing/2014/main" id="{FD0EBFCA-BC02-9521-9941-BCF90396C597}"/>
              </a:ext>
            </a:extLst>
          </p:cNvPr>
          <p:cNvSpPr>
            <a:spLocks noGrp="1" noChangeArrowheads="1"/>
          </p:cNvSpPr>
          <p:nvPr>
            <p:ph type="body" idx="1"/>
          </p:nvPr>
        </p:nvSpPr>
        <p:spPr>
          <a:xfrm>
            <a:off x="2133600" y="2286000"/>
            <a:ext cx="7772400" cy="4114800"/>
          </a:xfrm>
        </p:spPr>
        <p:txBody>
          <a:bodyPr/>
          <a:lstStyle/>
          <a:p>
            <a:r>
              <a:rPr lang="en-US" altLang="fr-FR" sz="2800"/>
              <a:t>Exemple de configuration</a:t>
            </a:r>
          </a:p>
          <a:p>
            <a:pPr lvl="1">
              <a:buFontTx/>
              <a:buChar char=" "/>
            </a:pPr>
            <a:r>
              <a:rPr lang="en-US" altLang="fr-FR" sz="1600">
                <a:latin typeface="Courier New" panose="02070309020205020404" pitchFamily="49" charset="0"/>
              </a:rPr>
              <a:t>router bgp 109</a:t>
            </a:r>
          </a:p>
          <a:p>
            <a:pPr lvl="2">
              <a:buFontTx/>
              <a:buChar char=" "/>
            </a:pPr>
            <a:r>
              <a:rPr lang="en-US" altLang="fr-FR" sz="1600">
                <a:latin typeface="Courier New" panose="02070309020205020404" pitchFamily="49" charset="0"/>
              </a:rPr>
              <a:t>redistribute static</a:t>
            </a:r>
          </a:p>
          <a:p>
            <a:pPr lvl="1">
              <a:buFontTx/>
              <a:buChar char=" "/>
            </a:pPr>
            <a:r>
              <a:rPr lang="en-US" altLang="fr-FR" sz="1600">
                <a:latin typeface="Courier New" panose="02070309020205020404" pitchFamily="49" charset="0"/>
              </a:rPr>
              <a:t>ip route 198.10.4.0 255.255.254.0 serial0</a:t>
            </a:r>
          </a:p>
          <a:p>
            <a:r>
              <a:rPr lang="en-US" altLang="fr-FR" sz="2800"/>
              <a:t>La route statique doit exister avant que la redistribution ne fonctionne</a:t>
            </a:r>
          </a:p>
          <a:p>
            <a:r>
              <a:rPr lang="en-US" altLang="fr-FR" sz="2800"/>
              <a:t>L’origine de la route sera “</a:t>
            </a:r>
            <a:r>
              <a:rPr lang="en-US" altLang="fr-FR" sz="2800" i="1"/>
              <a:t>incomplete</a:t>
            </a:r>
            <a:r>
              <a:rPr lang="en-US" altLang="fr-FR" sz="2800"/>
              <a:t>”, mais il est possible de le changer avec une “route-map”</a:t>
            </a:r>
          </a:p>
          <a:p>
            <a:r>
              <a:rPr lang="en-US" altLang="fr-FR" sz="2800"/>
              <a:t>A utiliser avec prudence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a:extLst>
              <a:ext uri="{FF2B5EF4-FFF2-40B4-BE49-F238E27FC236}">
                <a16:creationId xmlns:a16="http://schemas.microsoft.com/office/drawing/2014/main" id="{FD817C88-E6C5-233E-1F7A-A8F5BBAC200F}"/>
              </a:ext>
            </a:extLst>
          </p:cNvPr>
          <p:cNvSpPr>
            <a:spLocks noGrp="1" noChangeArrowheads="1"/>
          </p:cNvSpPr>
          <p:nvPr>
            <p:ph type="title"/>
          </p:nvPr>
        </p:nvSpPr>
        <p:spPr/>
        <p:txBody>
          <a:bodyPr/>
          <a:lstStyle/>
          <a:p>
            <a:r>
              <a:rPr lang="en-US" altLang="fr-FR"/>
              <a:t>Utilisation de “redistribute”</a:t>
            </a:r>
          </a:p>
        </p:txBody>
      </p:sp>
      <p:sp>
        <p:nvSpPr>
          <p:cNvPr id="438275" name="Rectangle 3">
            <a:extLst>
              <a:ext uri="{FF2B5EF4-FFF2-40B4-BE49-F238E27FC236}">
                <a16:creationId xmlns:a16="http://schemas.microsoft.com/office/drawing/2014/main" id="{D18D7AC1-EC41-C0A5-DBDB-D2B819051E7C}"/>
              </a:ext>
            </a:extLst>
          </p:cNvPr>
          <p:cNvSpPr>
            <a:spLocks noGrp="1" noChangeArrowheads="1"/>
          </p:cNvSpPr>
          <p:nvPr>
            <p:ph type="body" idx="1"/>
          </p:nvPr>
        </p:nvSpPr>
        <p:spPr/>
        <p:txBody>
          <a:bodyPr/>
          <a:lstStyle/>
          <a:p>
            <a:r>
              <a:rPr lang="en-US" altLang="fr-FR"/>
              <a:t>Attention avec les redistributions</a:t>
            </a:r>
          </a:p>
          <a:p>
            <a:pPr lvl="1"/>
            <a:r>
              <a:rPr lang="en-US" altLang="fr-FR"/>
              <a:t>redistribute &lt;protocole&gt; signifie que toutes les routes du &lt;protocole&gt; seront transférées dans le protocole courant</a:t>
            </a:r>
          </a:p>
          <a:p>
            <a:pPr lvl="1"/>
            <a:r>
              <a:rPr lang="en-US" altLang="fr-FR"/>
              <a:t>cette solution doit être controllée (volumétrie)</a:t>
            </a:r>
          </a:p>
          <a:p>
            <a:pPr lvl="1"/>
            <a:r>
              <a:rPr lang="en-US" altLang="fr-FR"/>
              <a:t>à éviter dans la mesure du possible</a:t>
            </a:r>
          </a:p>
          <a:p>
            <a:pPr lvl="1"/>
            <a:r>
              <a:rPr lang="en-US" altLang="fr-FR"/>
              <a:t>préférer l’utilisation de “route-maps” et avec un contrôle administratif très strict</a:t>
            </a:r>
          </a:p>
          <a:p>
            <a:endParaRPr lang="en-US" alt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a:extLst>
              <a:ext uri="{FF2B5EF4-FFF2-40B4-BE49-F238E27FC236}">
                <a16:creationId xmlns:a16="http://schemas.microsoft.com/office/drawing/2014/main" id="{96E90ED6-CA64-C19C-BA7A-BD280F306FD5}"/>
              </a:ext>
            </a:extLst>
          </p:cNvPr>
          <p:cNvSpPr>
            <a:spLocks noGrp="1" noChangeArrowheads="1"/>
          </p:cNvSpPr>
          <p:nvPr>
            <p:ph type="title"/>
          </p:nvPr>
        </p:nvSpPr>
        <p:spPr>
          <a:xfrm>
            <a:off x="1524000" y="304800"/>
            <a:ext cx="9144000" cy="838200"/>
          </a:xfrm>
        </p:spPr>
        <p:txBody>
          <a:bodyPr/>
          <a:lstStyle/>
          <a:p>
            <a:r>
              <a:rPr lang="en-US" altLang="fr-FR"/>
              <a:t>Utilisation de la commande “network”</a:t>
            </a:r>
          </a:p>
        </p:txBody>
      </p:sp>
      <p:sp>
        <p:nvSpPr>
          <p:cNvPr id="395267" name="Rectangle 3">
            <a:extLst>
              <a:ext uri="{FF2B5EF4-FFF2-40B4-BE49-F238E27FC236}">
                <a16:creationId xmlns:a16="http://schemas.microsoft.com/office/drawing/2014/main" id="{28BA9F33-8B44-1AAF-B5A1-B781FE90E395}"/>
              </a:ext>
            </a:extLst>
          </p:cNvPr>
          <p:cNvSpPr>
            <a:spLocks noGrp="1" noChangeArrowheads="1"/>
          </p:cNvSpPr>
          <p:nvPr>
            <p:ph type="body" idx="1"/>
          </p:nvPr>
        </p:nvSpPr>
        <p:spPr>
          <a:xfrm>
            <a:off x="1828800" y="1676400"/>
            <a:ext cx="7772400" cy="4876800"/>
          </a:xfrm>
        </p:spPr>
        <p:txBody>
          <a:bodyPr/>
          <a:lstStyle/>
          <a:p>
            <a:r>
              <a:rPr lang="en-US" altLang="fr-FR"/>
              <a:t>Exemple de configuration</a:t>
            </a:r>
            <a:endParaRPr lang="en-US" altLang="fr-FR" sz="2800">
              <a:latin typeface="Courier New" panose="02070309020205020404" pitchFamily="49" charset="0"/>
            </a:endParaRPr>
          </a:p>
          <a:p>
            <a:pPr>
              <a:buFontTx/>
              <a:buChar char=" "/>
            </a:pPr>
            <a:r>
              <a:rPr lang="en-US" altLang="fr-FR" sz="2000">
                <a:latin typeface="Courier New" panose="02070309020205020404" pitchFamily="49" charset="0"/>
              </a:rPr>
              <a:t>network 198.10.4.0 mask 255.255.254.0</a:t>
            </a:r>
          </a:p>
          <a:p>
            <a:pPr>
              <a:buFontTx/>
              <a:buChar char=" "/>
            </a:pPr>
            <a:r>
              <a:rPr lang="en-US" altLang="fr-FR" sz="2000">
                <a:latin typeface="Courier New" panose="02070309020205020404" pitchFamily="49" charset="0"/>
              </a:rPr>
              <a:t>ip route 198.10.0.0 255.255.254.0 serial 0</a:t>
            </a:r>
            <a:endParaRPr lang="en-US" altLang="fr-FR" sz="2800">
              <a:latin typeface="Courier New" panose="02070309020205020404" pitchFamily="49" charset="0"/>
            </a:endParaRPr>
          </a:p>
          <a:p>
            <a:r>
              <a:rPr lang="en-US" altLang="fr-FR"/>
              <a:t>La route doit être présente dans la table de routage pour qu’il y ait une annonce BGP</a:t>
            </a:r>
          </a:p>
          <a:p>
            <a:r>
              <a:rPr lang="en-US" altLang="fr-FR"/>
              <a:t>Origine de la route : IGP</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1026">
            <a:extLst>
              <a:ext uri="{FF2B5EF4-FFF2-40B4-BE49-F238E27FC236}">
                <a16:creationId xmlns:a16="http://schemas.microsoft.com/office/drawing/2014/main" id="{2FA7B640-46DA-D78D-0C49-E28AD3095E89}"/>
              </a:ext>
            </a:extLst>
          </p:cNvPr>
          <p:cNvSpPr>
            <a:spLocks noChangeArrowheads="1"/>
          </p:cNvSpPr>
          <p:nvPr/>
        </p:nvSpPr>
        <p:spPr bwMode="auto">
          <a:xfrm>
            <a:off x="22098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accent2"/>
                </a:solidFill>
                <a:latin typeface="Times New Roman" panose="02020603050405020304" pitchFamily="18" charset="0"/>
              </a:defRPr>
            </a:lvl1pPr>
            <a:lvl2pPr algn="ctr">
              <a:defRPr sz="4400">
                <a:solidFill>
                  <a:schemeClr val="accent2"/>
                </a:solidFill>
                <a:latin typeface="Times New Roman" panose="02020603050405020304" pitchFamily="18" charset="0"/>
              </a:defRPr>
            </a:lvl2pPr>
            <a:lvl3pPr algn="ctr">
              <a:defRPr sz="4400">
                <a:solidFill>
                  <a:schemeClr val="accent2"/>
                </a:solidFill>
                <a:latin typeface="Times New Roman" panose="02020603050405020304" pitchFamily="18" charset="0"/>
              </a:defRPr>
            </a:lvl3pPr>
            <a:lvl4pPr algn="ctr">
              <a:defRPr sz="4400">
                <a:solidFill>
                  <a:schemeClr val="accent2"/>
                </a:solidFill>
                <a:latin typeface="Times New Roman" panose="02020603050405020304" pitchFamily="18" charset="0"/>
              </a:defRPr>
            </a:lvl4pPr>
            <a:lvl5pPr algn="ctr">
              <a:defRPr sz="4400">
                <a:solidFill>
                  <a:schemeClr val="accent2"/>
                </a:solidFill>
                <a:latin typeface="Times New Roman" panose="02020603050405020304" pitchFamily="18" charset="0"/>
              </a:defRPr>
            </a:lvl5pPr>
            <a:lvl6pPr marL="457200" algn="ctr" eaLnBrk="0" fontAlgn="base" hangingPunct="0">
              <a:spcBef>
                <a:spcPct val="0"/>
              </a:spcBef>
              <a:spcAft>
                <a:spcPct val="0"/>
              </a:spcAft>
              <a:defRPr sz="4400">
                <a:solidFill>
                  <a:schemeClr val="accent2"/>
                </a:solidFill>
                <a:latin typeface="Times New Roman" panose="02020603050405020304" pitchFamily="18" charset="0"/>
              </a:defRPr>
            </a:lvl6pPr>
            <a:lvl7pPr marL="914400" algn="ctr" eaLnBrk="0" fontAlgn="base" hangingPunct="0">
              <a:spcBef>
                <a:spcPct val="0"/>
              </a:spcBef>
              <a:spcAft>
                <a:spcPct val="0"/>
              </a:spcAft>
              <a:defRPr sz="4400">
                <a:solidFill>
                  <a:schemeClr val="accent2"/>
                </a:solidFill>
                <a:latin typeface="Times New Roman" panose="02020603050405020304" pitchFamily="18" charset="0"/>
              </a:defRPr>
            </a:lvl7pPr>
            <a:lvl8pPr marL="1371600" algn="ctr" eaLnBrk="0" fontAlgn="base" hangingPunct="0">
              <a:spcBef>
                <a:spcPct val="0"/>
              </a:spcBef>
              <a:spcAft>
                <a:spcPct val="0"/>
              </a:spcAft>
              <a:defRPr sz="4400">
                <a:solidFill>
                  <a:schemeClr val="accent2"/>
                </a:solidFill>
                <a:latin typeface="Times New Roman" panose="02020603050405020304" pitchFamily="18" charset="0"/>
              </a:defRPr>
            </a:lvl8pPr>
            <a:lvl9pPr marL="1828800" algn="ctr" eaLnBrk="0" fontAlgn="base" hangingPunct="0">
              <a:spcBef>
                <a:spcPct val="0"/>
              </a:spcBef>
              <a:spcAft>
                <a:spcPct val="0"/>
              </a:spcAft>
              <a:defRPr sz="4400">
                <a:solidFill>
                  <a:schemeClr val="accent2"/>
                </a:solidFill>
                <a:latin typeface="Times New Roman" panose="02020603050405020304" pitchFamily="18" charset="0"/>
              </a:defRPr>
            </a:lvl9pPr>
          </a:lstStyle>
          <a:p>
            <a:pPr defTabSz="914400" eaLnBrk="0" fontAlgn="base" hangingPunct="0">
              <a:spcBef>
                <a:spcPct val="0"/>
              </a:spcBef>
              <a:spcAft>
                <a:spcPct val="0"/>
              </a:spcAft>
            </a:pPr>
            <a:r>
              <a:rPr lang="en-US" altLang="fr-FR">
                <a:solidFill>
                  <a:srgbClr val="3333CC"/>
                </a:solidFill>
              </a:rPr>
              <a:t>Choix pour les sessions iBGP</a:t>
            </a:r>
          </a:p>
        </p:txBody>
      </p:sp>
      <p:sp>
        <p:nvSpPr>
          <p:cNvPr id="338947" name="Rectangle 1027">
            <a:extLst>
              <a:ext uri="{FF2B5EF4-FFF2-40B4-BE49-F238E27FC236}">
                <a16:creationId xmlns:a16="http://schemas.microsoft.com/office/drawing/2014/main" id="{441DD061-8944-9E0C-CCCD-813063CEC48C}"/>
              </a:ext>
            </a:extLst>
          </p:cNvPr>
          <p:cNvSpPr>
            <a:spLocks noChangeArrowheads="1"/>
          </p:cNvSpPr>
          <p:nvPr/>
        </p:nvSpPr>
        <p:spPr bwMode="auto">
          <a:xfrm>
            <a:off x="2209800" y="1143000"/>
            <a:ext cx="8077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914400" eaLnBrk="0" fontAlgn="base" hangingPunct="0">
              <a:spcAft>
                <a:spcPct val="0"/>
              </a:spcAft>
            </a:pPr>
            <a:r>
              <a:rPr lang="en-US" altLang="fr-FR">
                <a:solidFill>
                  <a:srgbClr val="000000"/>
                </a:solidFill>
              </a:rPr>
              <a:t>Les sessions iBGP ne doivent pas être liées à la topologie du réseau</a:t>
            </a:r>
          </a:p>
          <a:p>
            <a:pPr defTabSz="914400" eaLnBrk="0" fontAlgn="base" hangingPunct="0">
              <a:spcAft>
                <a:spcPct val="0"/>
              </a:spcAft>
            </a:pPr>
            <a:r>
              <a:rPr lang="en-US" altLang="fr-FR">
                <a:solidFill>
                  <a:srgbClr val="000000"/>
                </a:solidFill>
              </a:rPr>
              <a:t>L’IGP transporte les adresses de Loopback</a:t>
            </a:r>
          </a:p>
          <a:p>
            <a:pPr lvl="2" defTabSz="914400" eaLnBrk="0" fontAlgn="base" hangingPunct="0">
              <a:spcAft>
                <a:spcPct val="0"/>
              </a:spcAft>
              <a:buNone/>
            </a:pPr>
            <a:r>
              <a:rPr lang="en-US" altLang="fr-FR" b="1">
                <a:solidFill>
                  <a:srgbClr val="000000"/>
                </a:solidFill>
                <a:latin typeface="Courier New" panose="02070309020205020404" pitchFamily="49" charset="0"/>
              </a:rPr>
              <a:t>router  ospf</a:t>
            </a:r>
            <a:r>
              <a:rPr lang="en-US" altLang="fr-FR">
                <a:solidFill>
                  <a:srgbClr val="000000"/>
                </a:solidFill>
              </a:rPr>
              <a:t>  </a:t>
            </a:r>
            <a:r>
              <a:rPr lang="en-US" altLang="fr-FR" i="1" u="sng">
                <a:solidFill>
                  <a:srgbClr val="000000"/>
                </a:solidFill>
              </a:rPr>
              <a:t>&lt;ID&gt;</a:t>
            </a:r>
            <a:endParaRPr lang="en-US" altLang="fr-FR">
              <a:solidFill>
                <a:srgbClr val="000000"/>
              </a:solidFill>
            </a:endParaRPr>
          </a:p>
          <a:p>
            <a:pPr lvl="2" defTabSz="914400" eaLnBrk="0" fontAlgn="base" hangingPunct="0">
              <a:spcAft>
                <a:spcPct val="0"/>
              </a:spcAft>
              <a:buNone/>
            </a:pPr>
            <a:r>
              <a:rPr lang="en-US" altLang="fr-FR" b="1">
                <a:solidFill>
                  <a:srgbClr val="000000"/>
                </a:solidFill>
                <a:latin typeface="Courier New" panose="02070309020205020404" pitchFamily="49" charset="0"/>
              </a:rPr>
              <a:t>network </a:t>
            </a:r>
            <a:r>
              <a:rPr lang="en-US" altLang="fr-FR" i="1" u="sng">
                <a:solidFill>
                  <a:srgbClr val="000000"/>
                </a:solidFill>
                <a:latin typeface="Courier New" panose="02070309020205020404" pitchFamily="49" charset="0"/>
              </a:rPr>
              <a:t>&lt;loopback-address&gt;</a:t>
            </a:r>
            <a:r>
              <a:rPr lang="en-US" altLang="fr-FR" b="1">
                <a:solidFill>
                  <a:srgbClr val="000000"/>
                </a:solidFill>
                <a:latin typeface="Courier New" panose="02070309020205020404" pitchFamily="49" charset="0"/>
              </a:rPr>
              <a:t> 0.0.0.0</a:t>
            </a:r>
          </a:p>
          <a:p>
            <a:pPr defTabSz="914400" eaLnBrk="0" fontAlgn="base" hangingPunct="0">
              <a:spcAft>
                <a:spcPct val="0"/>
              </a:spcAft>
            </a:pPr>
            <a:r>
              <a:rPr lang="en-US" altLang="fr-FR">
                <a:solidFill>
                  <a:srgbClr val="000000"/>
                </a:solidFill>
              </a:rPr>
              <a:t>Utiliser les adresses Loopback pour les sessions iBGP</a:t>
            </a:r>
          </a:p>
          <a:p>
            <a:pPr lvl="2" defTabSz="914400" eaLnBrk="0" fontAlgn="base" hangingPunct="0">
              <a:spcAft>
                <a:spcPct val="0"/>
              </a:spcAft>
              <a:buNone/>
            </a:pPr>
            <a:r>
              <a:rPr lang="en-US" altLang="fr-FR" b="1">
                <a:solidFill>
                  <a:srgbClr val="000000"/>
                </a:solidFill>
                <a:latin typeface="Courier New" panose="02070309020205020404" pitchFamily="49" charset="0"/>
              </a:rPr>
              <a:t>router  bgp</a:t>
            </a:r>
            <a:r>
              <a:rPr lang="en-US" altLang="fr-FR">
                <a:solidFill>
                  <a:srgbClr val="000000"/>
                </a:solidFill>
              </a:rPr>
              <a:t>  </a:t>
            </a:r>
            <a:r>
              <a:rPr lang="en-US" altLang="fr-FR" i="1" u="sng">
                <a:solidFill>
                  <a:srgbClr val="000000"/>
                </a:solidFill>
              </a:rPr>
              <a:t>&lt;AS1&gt;</a:t>
            </a:r>
            <a:endParaRPr lang="en-US" altLang="fr-FR" i="1">
              <a:solidFill>
                <a:srgbClr val="000000"/>
              </a:solidFill>
            </a:endParaRPr>
          </a:p>
          <a:p>
            <a:pPr lvl="2" defTabSz="914400" eaLnBrk="0" fontAlgn="base" hangingPunct="0">
              <a:spcAft>
                <a:spcPct val="0"/>
              </a:spcAft>
              <a:buNone/>
            </a:pPr>
            <a:r>
              <a:rPr lang="en-US" altLang="fr-FR" b="1">
                <a:solidFill>
                  <a:srgbClr val="000000"/>
                </a:solidFill>
                <a:latin typeface="Courier New" panose="02070309020205020404" pitchFamily="49" charset="0"/>
              </a:rPr>
              <a:t>neighbor</a:t>
            </a:r>
            <a:r>
              <a:rPr lang="en-US" altLang="fr-FR">
                <a:solidFill>
                  <a:srgbClr val="000000"/>
                </a:solidFill>
              </a:rPr>
              <a:t>  </a:t>
            </a:r>
            <a:r>
              <a:rPr lang="en-US" altLang="fr-FR" i="1" u="sng">
                <a:solidFill>
                  <a:srgbClr val="000000"/>
                </a:solidFill>
              </a:rPr>
              <a:t>&lt;x.x.x.x&gt;</a:t>
            </a:r>
            <a:r>
              <a:rPr lang="en-US" altLang="fr-FR">
                <a:solidFill>
                  <a:srgbClr val="000000"/>
                </a:solidFill>
              </a:rPr>
              <a:t>  </a:t>
            </a:r>
            <a:r>
              <a:rPr lang="en-US" altLang="fr-FR" b="1">
                <a:solidFill>
                  <a:srgbClr val="000000"/>
                </a:solidFill>
                <a:latin typeface="Courier New" panose="02070309020205020404" pitchFamily="49" charset="0"/>
              </a:rPr>
              <a:t>remote-as</a:t>
            </a:r>
            <a:r>
              <a:rPr lang="en-US" altLang="fr-FR">
                <a:solidFill>
                  <a:srgbClr val="000000"/>
                </a:solidFill>
              </a:rPr>
              <a:t>  </a:t>
            </a:r>
            <a:r>
              <a:rPr lang="en-US" altLang="fr-FR" i="1" u="sng">
                <a:solidFill>
                  <a:srgbClr val="000000"/>
                </a:solidFill>
              </a:rPr>
              <a:t>&lt;AS1&gt;</a:t>
            </a:r>
            <a:endParaRPr lang="en-US" altLang="fr-FR" i="1">
              <a:solidFill>
                <a:srgbClr val="000000"/>
              </a:solidFill>
            </a:endParaRPr>
          </a:p>
          <a:p>
            <a:pPr lvl="2" defTabSz="914400" eaLnBrk="0" fontAlgn="base" hangingPunct="0">
              <a:spcAft>
                <a:spcPct val="0"/>
              </a:spcAft>
              <a:buNone/>
            </a:pPr>
            <a:r>
              <a:rPr lang="en-US" altLang="fr-FR" b="1">
                <a:solidFill>
                  <a:srgbClr val="000000"/>
                </a:solidFill>
                <a:latin typeface="Courier New" panose="02070309020205020404" pitchFamily="49" charset="0"/>
              </a:rPr>
              <a:t>neighbor</a:t>
            </a:r>
            <a:r>
              <a:rPr lang="en-US" altLang="fr-FR" b="1">
                <a:solidFill>
                  <a:srgbClr val="000000"/>
                </a:solidFill>
              </a:rPr>
              <a:t>  </a:t>
            </a:r>
            <a:r>
              <a:rPr lang="en-US" altLang="fr-FR" i="1" u="sng">
                <a:solidFill>
                  <a:srgbClr val="000000"/>
                </a:solidFill>
              </a:rPr>
              <a:t>&lt;x.x.x.x&gt;</a:t>
            </a:r>
            <a:r>
              <a:rPr lang="en-US" altLang="fr-FR">
                <a:solidFill>
                  <a:srgbClr val="000000"/>
                </a:solidFill>
              </a:rPr>
              <a:t>  </a:t>
            </a:r>
            <a:r>
              <a:rPr lang="en-US" altLang="fr-FR" b="1">
                <a:solidFill>
                  <a:srgbClr val="000000"/>
                </a:solidFill>
                <a:latin typeface="Courier New" panose="02070309020205020404" pitchFamily="49" charset="0"/>
              </a:rPr>
              <a:t>update-source</a:t>
            </a:r>
            <a:r>
              <a:rPr lang="en-US" altLang="fr-FR">
                <a:solidFill>
                  <a:srgbClr val="000000"/>
                </a:solidFill>
              </a:rPr>
              <a:t>  </a:t>
            </a:r>
            <a:r>
              <a:rPr lang="en-US" altLang="fr-FR" i="1" u="sng">
                <a:solidFill>
                  <a:srgbClr val="000000"/>
                </a:solidFill>
              </a:rPr>
              <a:t>loopback0</a:t>
            </a:r>
            <a:endParaRPr lang="en-US" altLang="fr-FR" i="1">
              <a:solidFill>
                <a:srgbClr val="00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1557339"/>
            <a:ext cx="8229600" cy="2879725"/>
          </a:xfrm>
        </p:spPr>
        <p:txBody>
          <a:bodyPr/>
          <a:lstStyle/>
          <a:p>
            <a:pPr eaLnBrk="1" hangingPunct="1"/>
            <a:r>
              <a:rPr lang="fr-FR" altLang="fr-FR" dirty="0">
                <a:latin typeface="Tahoma" pitchFamily="34" charset="0"/>
              </a:rPr>
              <a:t>La technologie MPLS </a:t>
            </a:r>
            <a:br>
              <a:rPr lang="fr-FR" altLang="fr-FR" dirty="0">
                <a:latin typeface="Tahoma" pitchFamily="34" charset="0"/>
              </a:rPr>
            </a:br>
            <a:r>
              <a:rPr lang="fr-FR" altLang="fr-FR" dirty="0">
                <a:latin typeface="Tahoma" pitchFamily="34" charset="0"/>
              </a:rPr>
              <a:t>et son implantation</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109</a:t>
            </a:fld>
            <a:endParaRPr lang="fr-FR">
              <a:solidFill>
                <a:prstClr val="black">
                  <a:tint val="75000"/>
                </a:prstClr>
              </a:solidFill>
              <a:latin typeface="Calibri"/>
            </a:endParaRPr>
          </a:p>
        </p:txBody>
      </p:sp>
    </p:spTree>
    <p:extLst>
      <p:ext uri="{BB962C8B-B14F-4D97-AF65-F5344CB8AC3E}">
        <p14:creationId xmlns:p14="http://schemas.microsoft.com/office/powerpoint/2010/main" val="1033960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908140" y="849553"/>
            <a:ext cx="10165607" cy="32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defRPr/>
            </a:pPr>
            <a:endParaRPr lang="fr-FR" sz="2400" dirty="0">
              <a:latin typeface="Times New Roman" pitchFamily="18" charset="0"/>
              <a:cs typeface="Times New Roman" pitchFamily="18" charset="0"/>
            </a:endParaRPr>
          </a:p>
          <a:p>
            <a:pPr marL="342900" indent="-342900" algn="just">
              <a:defRPr/>
            </a:pPr>
            <a:r>
              <a:rPr lang="fr-FR" sz="2400" dirty="0">
                <a:latin typeface="Times New Roman" pitchFamily="18" charset="0"/>
                <a:cs typeface="Times New Roman" pitchFamily="18" charset="0"/>
              </a:rPr>
              <a:t>Le routage  (routage des paquets) est le processus permettant à  un paquet  d’être acheminé vers le destinataire lorsque celui-ci n’est pas sur le même réseau physique que l’émetteur. </a:t>
            </a:r>
          </a:p>
          <a:p>
            <a:pPr marL="342900" indent="-342900" algn="just">
              <a:defRPr/>
            </a:pPr>
            <a:endParaRPr lang="fr-FR" sz="2400" dirty="0">
              <a:effectLst>
                <a:outerShdw blurRad="38100" dist="38100" dir="2700000" algn="tl">
                  <a:srgbClr val="C0C0C0"/>
                </a:outerShdw>
              </a:effectLst>
              <a:latin typeface="Times New Roman" pitchFamily="18" charset="0"/>
              <a:cs typeface="Times New Roman" pitchFamily="18" charset="0"/>
            </a:endParaRPr>
          </a:p>
          <a:p>
            <a:pPr marL="342900" indent="-342900" algn="just">
              <a:defRPr/>
            </a:pPr>
            <a:r>
              <a:rPr lang="fr-FR" sz="2400" dirty="0">
                <a:solidFill>
                  <a:srgbClr val="FF0000"/>
                </a:solidFill>
                <a:latin typeface="Times New Roman" pitchFamily="18" charset="0"/>
                <a:cs typeface="Times New Roman" pitchFamily="18" charset="0"/>
              </a:rPr>
              <a:t>La sélection du chemin </a:t>
            </a:r>
            <a:r>
              <a:rPr lang="fr-FR" sz="2400" dirty="0">
                <a:latin typeface="Times New Roman" pitchFamily="18" charset="0"/>
                <a:cs typeface="Times New Roman" pitchFamily="18" charset="0"/>
              </a:rPr>
              <a:t>est le processus que le routeur utilise pour </a:t>
            </a:r>
            <a:r>
              <a:rPr lang="fr-FR" sz="2400" dirty="0">
                <a:solidFill>
                  <a:srgbClr val="FF0000"/>
                </a:solidFill>
                <a:latin typeface="Times New Roman" pitchFamily="18" charset="0"/>
                <a:cs typeface="Times New Roman" pitchFamily="18" charset="0"/>
              </a:rPr>
              <a:t>choisir le prochain saut (prochain routeur) du trajet que le paquet empruntera vers sa destination. </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11</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4503320" y="359455"/>
            <a:ext cx="2548775" cy="646331"/>
          </a:xfrm>
          <a:prstGeom prst="rect">
            <a:avLst/>
          </a:prstGeom>
          <a:noFill/>
          <a:ln w="9525">
            <a:noFill/>
            <a:miter lim="800000"/>
            <a:headEnd/>
            <a:tailEnd/>
          </a:ln>
        </p:spPr>
        <p:txBody>
          <a:bodyPr wrap="none">
            <a:spAutoFit/>
          </a:bodyPr>
          <a:lstStyle/>
          <a:p>
            <a:pPr algn="ctr">
              <a:defRPr/>
            </a:pPr>
            <a:r>
              <a:rPr lang="fr-FR" altLang="fr-FR" sz="3600" dirty="0">
                <a:latin typeface="Times New Roman" panose="02020603050405020304" pitchFamily="18" charset="0"/>
                <a:cs typeface="Times New Roman" panose="02020603050405020304" pitchFamily="18" charset="0"/>
              </a:rPr>
              <a:t> </a:t>
            </a:r>
            <a:r>
              <a:rPr lang="fr-FR" altLang="fr-FR" sz="3600" b="1" dirty="0">
                <a:latin typeface="Times New Roman" panose="02020603050405020304" pitchFamily="18" charset="0"/>
                <a:cs typeface="Times New Roman" panose="02020603050405020304" pitchFamily="18" charset="0"/>
              </a:rPr>
              <a:t>Le routage </a:t>
            </a:r>
            <a:endParaRPr lang="fr-FR" sz="3600" b="1" dirty="0">
              <a:latin typeface="Times New Roman" pitchFamily="18" charset="0"/>
              <a:ea typeface="+mj-ea"/>
              <a:cs typeface="Times New Roman" pitchFamily="18" charset="0"/>
            </a:endParaRPr>
          </a:p>
        </p:txBody>
      </p:sp>
      <p:pic>
        <p:nvPicPr>
          <p:cNvPr id="26" name="Image 25">
            <a:extLst>
              <a:ext uri="{FF2B5EF4-FFF2-40B4-BE49-F238E27FC236}">
                <a16:creationId xmlns:a16="http://schemas.microsoft.com/office/drawing/2014/main" id="{C91F1526-DF7A-DCC3-FAB3-47A34C031F08}"/>
              </a:ext>
            </a:extLst>
          </p:cNvPr>
          <p:cNvPicPr>
            <a:picLocks noChangeAspect="1"/>
          </p:cNvPicPr>
          <p:nvPr/>
        </p:nvPicPr>
        <p:blipFill rotWithShape="1">
          <a:blip r:embed="rId3"/>
          <a:srcRect b="50617"/>
          <a:stretch/>
        </p:blipFill>
        <p:spPr>
          <a:xfrm>
            <a:off x="3216166" y="4382805"/>
            <a:ext cx="6103572" cy="1670207"/>
          </a:xfrm>
          <a:prstGeom prst="rect">
            <a:avLst/>
          </a:prstGeom>
        </p:spPr>
      </p:pic>
    </p:spTree>
    <p:extLst>
      <p:ext uri="{BB962C8B-B14F-4D97-AF65-F5344CB8AC3E}">
        <p14:creationId xmlns:p14="http://schemas.microsoft.com/office/powerpoint/2010/main" val="8883086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208213" y="2852739"/>
            <a:ext cx="7772400" cy="1470025"/>
          </a:xfrm>
        </p:spPr>
        <p:txBody>
          <a:bodyPr>
            <a:normAutofit fontScale="90000"/>
          </a:bodyPr>
          <a:lstStyle/>
          <a:p>
            <a:pPr eaLnBrk="1" hangingPunct="1"/>
            <a:r>
              <a:rPr lang="fr-FR" altLang="fr-FR" sz="4000">
                <a:latin typeface="Tahoma" pitchFamily="34" charset="0"/>
              </a:rPr>
              <a:t>Introduction</a:t>
            </a:r>
            <a:br>
              <a:rPr lang="fr-FR" altLang="fr-FR" sz="4000">
                <a:latin typeface="Tahoma" pitchFamily="34" charset="0"/>
              </a:rPr>
            </a:br>
            <a:r>
              <a:rPr lang="fr-FR" altLang="fr-FR" sz="2800">
                <a:latin typeface="Tahoma" pitchFamily="34" charset="0"/>
              </a:rPr>
              <a:t> </a:t>
            </a:r>
            <a:r>
              <a:rPr lang="fr-FR" altLang="fr-FR" sz="4000">
                <a:latin typeface="Tahoma" pitchFamily="34" charset="0"/>
              </a:rPr>
              <a:t>Principes</a:t>
            </a:r>
            <a:br>
              <a:rPr lang="fr-FR" altLang="fr-FR" sz="4000">
                <a:latin typeface="Tahoma" pitchFamily="34" charset="0"/>
              </a:rPr>
            </a:br>
            <a:r>
              <a:rPr lang="fr-FR" altLang="fr-FR" sz="4000">
                <a:latin typeface="Tahoma" pitchFamily="34" charset="0"/>
              </a:rPr>
              <a:t>Applications</a:t>
            </a:r>
            <a:br>
              <a:rPr lang="fr-FR" altLang="fr-FR" sz="4000">
                <a:latin typeface="Tahoma" pitchFamily="34" charset="0"/>
              </a:rPr>
            </a:br>
            <a:r>
              <a:rPr lang="fr-FR" altLang="fr-FR" sz="4000">
                <a:latin typeface="Tahoma" pitchFamily="34" charset="0"/>
              </a:rPr>
              <a:t>Déploiement</a:t>
            </a:r>
            <a:br>
              <a:rPr lang="fr-FR" altLang="fr-FR" sz="4000">
                <a:latin typeface="Tahoma" pitchFamily="34" charset="0"/>
              </a:rPr>
            </a:br>
            <a:endParaRPr lang="fr-FR" altLang="fr-FR" sz="4000">
              <a:latin typeface="Tahoma" pitchFamily="34" charset="0"/>
            </a:endParaRPr>
          </a:p>
        </p:txBody>
      </p:sp>
      <p:sp>
        <p:nvSpPr>
          <p:cNvPr id="6147" name="Text Box 5"/>
          <p:cNvSpPr txBox="1">
            <a:spLocks noChangeArrowheads="1"/>
          </p:cNvSpPr>
          <p:nvPr/>
        </p:nvSpPr>
        <p:spPr bwMode="auto">
          <a:xfrm>
            <a:off x="3287714" y="765175"/>
            <a:ext cx="56165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4400">
                <a:solidFill>
                  <a:prstClr val="black"/>
                </a:solidFill>
                <a:latin typeface="Tahoma" pitchFamily="34" charset="0"/>
              </a:rPr>
              <a:t>PLAN</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110</a:t>
            </a:fld>
            <a:endParaRPr lang="fr-FR">
              <a:solidFill>
                <a:prstClr val="black">
                  <a:tint val="75000"/>
                </a:prstClr>
              </a:solidFill>
              <a:latin typeface="Calibri"/>
            </a:endParaRPr>
          </a:p>
        </p:txBody>
      </p:sp>
    </p:spTree>
    <p:extLst>
      <p:ext uri="{BB962C8B-B14F-4D97-AF65-F5344CB8AC3E}">
        <p14:creationId xmlns:p14="http://schemas.microsoft.com/office/powerpoint/2010/main" val="226823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2857500"/>
            <a:ext cx="10972800" cy="1143000"/>
          </a:xfrm>
        </p:spPr>
        <p:txBody>
          <a:bodyPr/>
          <a:lstStyle/>
          <a:p>
            <a:pPr eaLnBrk="1" hangingPunct="1"/>
            <a:r>
              <a:rPr lang="fr-FR" altLang="fr-FR" dirty="0">
                <a:latin typeface="Tahoma" pitchFamily="34" charset="0"/>
              </a:rPr>
              <a:t>Introduction</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111</a:t>
            </a:fld>
            <a:endParaRPr lang="fr-FR">
              <a:solidFill>
                <a:prstClr val="black">
                  <a:tint val="75000"/>
                </a:prstClr>
              </a:solidFill>
              <a:latin typeface="Calibri"/>
            </a:endParaRPr>
          </a:p>
        </p:txBody>
      </p:sp>
      <p:sp>
        <p:nvSpPr>
          <p:cNvPr id="5" name="Espace réservé de la date 4"/>
          <p:cNvSpPr>
            <a:spLocks noGrp="1"/>
          </p:cNvSpPr>
          <p:nvPr>
            <p:ph type="dt" sz="half" idx="10"/>
          </p:nvPr>
        </p:nvSpPr>
        <p:spPr/>
        <p:txBody>
          <a:bodyPr/>
          <a:lstStyle/>
          <a:p>
            <a:pPr defTabSz="914400"/>
            <a:r>
              <a:rPr lang="fr-FR">
                <a:solidFill>
                  <a:prstClr val="black">
                    <a:tint val="75000"/>
                  </a:prstClr>
                </a:solidFill>
                <a:latin typeface="Calibri"/>
              </a:rPr>
              <a:t>16/11/2015</a:t>
            </a:r>
          </a:p>
        </p:txBody>
      </p:sp>
    </p:spTree>
    <p:extLst>
      <p:ext uri="{BB962C8B-B14F-4D97-AF65-F5344CB8AC3E}">
        <p14:creationId xmlns:p14="http://schemas.microsoft.com/office/powerpoint/2010/main" val="28688138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a:xfrm>
            <a:off x="1981200" y="76200"/>
            <a:ext cx="8229600" cy="1143000"/>
          </a:xfrm>
        </p:spPr>
        <p:txBody>
          <a:bodyPr/>
          <a:lstStyle/>
          <a:p>
            <a:pPr eaLnBrk="1" hangingPunct="1"/>
            <a:r>
              <a:rPr lang="fr-FR" altLang="fr-FR" dirty="0"/>
              <a:t>Constat</a:t>
            </a:r>
          </a:p>
        </p:txBody>
      </p:sp>
      <p:sp>
        <p:nvSpPr>
          <p:cNvPr id="4099" name="Content Placeholder 1"/>
          <p:cNvSpPr>
            <a:spLocks noGrp="1"/>
          </p:cNvSpPr>
          <p:nvPr>
            <p:ph idx="1"/>
          </p:nvPr>
        </p:nvSpPr>
        <p:spPr>
          <a:xfrm>
            <a:off x="1981200" y="1371600"/>
            <a:ext cx="8229600" cy="5029200"/>
          </a:xfrm>
        </p:spPr>
        <p:txBody>
          <a:bodyPr/>
          <a:lstStyle/>
          <a:p>
            <a:pPr marL="514350" indent="-514350"/>
            <a:r>
              <a:rPr lang="fr-FR" altLang="fr-FR" sz="2800" dirty="0"/>
              <a:t>Caractéristiques des réseaux IP actuels</a:t>
            </a:r>
            <a:endParaRPr lang="fr-FR" altLang="fr-FR" sz="800" dirty="0"/>
          </a:p>
          <a:p>
            <a:pPr marL="514350" indent="-514350">
              <a:lnSpc>
                <a:spcPct val="150000"/>
              </a:lnSpc>
              <a:buNone/>
            </a:pPr>
            <a:r>
              <a:rPr lang="fr-FR" altLang="fr-FR" sz="2000" dirty="0">
                <a:sym typeface="Wingdings" pitchFamily="2" charset="2"/>
              </a:rPr>
              <a:t>	 Routage hop-by-hop suivant l’adresse destination</a:t>
            </a:r>
          </a:p>
          <a:p>
            <a:pPr marL="514350" indent="-514350">
              <a:lnSpc>
                <a:spcPct val="150000"/>
              </a:lnSpc>
              <a:buNone/>
            </a:pPr>
            <a:r>
              <a:rPr lang="fr-FR" altLang="fr-FR" sz="2000" dirty="0">
                <a:sym typeface="Wingdings" pitchFamily="2" charset="2"/>
              </a:rPr>
              <a:t>	 Pas de Traffic Engineering</a:t>
            </a:r>
          </a:p>
          <a:p>
            <a:pPr marL="514350" indent="-514350">
              <a:lnSpc>
                <a:spcPct val="150000"/>
              </a:lnSpc>
              <a:buNone/>
            </a:pPr>
            <a:r>
              <a:rPr lang="fr-FR" altLang="fr-FR" sz="2000" dirty="0">
                <a:sym typeface="Wingdings" pitchFamily="2" charset="2"/>
              </a:rPr>
              <a:t>	 Pas de </a:t>
            </a:r>
            <a:r>
              <a:rPr lang="fr-FR" altLang="fr-FR" sz="2000" dirty="0" err="1">
                <a:sym typeface="Wingdings" pitchFamily="2" charset="2"/>
              </a:rPr>
              <a:t>QoS</a:t>
            </a:r>
            <a:endParaRPr lang="fr-FR" altLang="fr-FR" sz="2000" dirty="0">
              <a:sym typeface="Wingdings" pitchFamily="2" charset="2"/>
            </a:endParaRPr>
          </a:p>
          <a:p>
            <a:pPr marL="514350" indent="-514350">
              <a:lnSpc>
                <a:spcPct val="150000"/>
              </a:lnSpc>
              <a:buNone/>
            </a:pPr>
            <a:r>
              <a:rPr lang="fr-FR" altLang="fr-FR" sz="2000" dirty="0">
                <a:sym typeface="Wingdings" pitchFamily="2" charset="2"/>
              </a:rPr>
              <a:t>	 Routage lent et consommateur en CPU</a:t>
            </a:r>
            <a:endParaRPr lang="fr-FR" altLang="fr-FR" sz="800" dirty="0"/>
          </a:p>
          <a:p>
            <a:pPr marL="514350" indent="-514350">
              <a:lnSpc>
                <a:spcPct val="150000"/>
              </a:lnSpc>
            </a:pPr>
            <a:r>
              <a:rPr lang="fr-FR" altLang="fr-FR" sz="2800" dirty="0"/>
              <a:t>Le </a:t>
            </a:r>
            <a:r>
              <a:rPr lang="fr-FR" altLang="fr-FR" sz="2800" b="1" dirty="0"/>
              <a:t>M</a:t>
            </a:r>
            <a:r>
              <a:rPr lang="fr-FR" altLang="fr-FR" sz="2800" dirty="0"/>
              <a:t>ulti </a:t>
            </a:r>
            <a:r>
              <a:rPr lang="fr-FR" altLang="fr-FR" sz="2800" b="1" dirty="0"/>
              <a:t>P</a:t>
            </a:r>
            <a:r>
              <a:rPr lang="fr-FR" altLang="fr-FR" sz="2800" dirty="0"/>
              <a:t>rotocol </a:t>
            </a:r>
            <a:r>
              <a:rPr lang="fr-FR" altLang="fr-FR" sz="2800" b="1" dirty="0"/>
              <a:t>L</a:t>
            </a:r>
            <a:r>
              <a:rPr lang="fr-FR" altLang="fr-FR" sz="2800" dirty="0"/>
              <a:t>abel </a:t>
            </a:r>
            <a:r>
              <a:rPr lang="fr-FR" altLang="fr-FR" sz="2800" b="1" dirty="0" err="1"/>
              <a:t>S</a:t>
            </a:r>
            <a:r>
              <a:rPr lang="fr-FR" altLang="fr-FR" sz="2800" dirty="0" err="1"/>
              <a:t>witching</a:t>
            </a:r>
            <a:endParaRPr lang="fr-FR" altLang="fr-FR" sz="2800" dirty="0"/>
          </a:p>
          <a:p>
            <a:pPr marL="514350" indent="-514350">
              <a:lnSpc>
                <a:spcPct val="150000"/>
              </a:lnSpc>
              <a:buNone/>
            </a:pPr>
            <a:r>
              <a:rPr lang="fr-FR" altLang="fr-FR" sz="2000" dirty="0">
                <a:sym typeface="Wingdings" pitchFamily="2" charset="2"/>
              </a:rPr>
              <a:t>	 Création de chemins (LSP: label switch </a:t>
            </a:r>
            <a:r>
              <a:rPr lang="fr-FR" altLang="fr-FR" sz="2000" dirty="0" err="1">
                <a:sym typeface="Wingdings" pitchFamily="2" charset="2"/>
              </a:rPr>
              <a:t>path</a:t>
            </a:r>
            <a:r>
              <a:rPr lang="fr-FR" altLang="fr-FR" sz="2000" dirty="0">
                <a:sym typeface="Wingdings" pitchFamily="2" charset="2"/>
              </a:rPr>
              <a:t>)</a:t>
            </a:r>
          </a:p>
          <a:p>
            <a:pPr marL="514350" indent="-514350">
              <a:lnSpc>
                <a:spcPct val="150000"/>
              </a:lnSpc>
              <a:buNone/>
            </a:pPr>
            <a:r>
              <a:rPr lang="fr-FR" altLang="fr-FR" sz="2000" dirty="0">
                <a:sym typeface="Wingdings" pitchFamily="2" charset="2"/>
              </a:rPr>
              <a:t>	 Commutation de labels insérés entre la couche 2 et 3</a:t>
            </a:r>
          </a:p>
          <a:p>
            <a:pPr marL="514350" indent="-514350">
              <a:lnSpc>
                <a:spcPct val="150000"/>
              </a:lnSpc>
              <a:buNone/>
            </a:pPr>
            <a:r>
              <a:rPr lang="fr-FR" altLang="fr-FR" sz="2000" dirty="0">
                <a:sym typeface="Wingdings" pitchFamily="2" charset="2"/>
              </a:rPr>
              <a:t>	 Traffic Engineering et </a:t>
            </a:r>
            <a:r>
              <a:rPr lang="fr-FR" altLang="fr-FR" sz="2000" dirty="0" err="1">
                <a:sym typeface="Wingdings" pitchFamily="2" charset="2"/>
              </a:rPr>
              <a:t>QoS</a:t>
            </a:r>
            <a:endParaRPr lang="fr-FR" altLang="fr-FR" sz="2000" dirty="0">
              <a:sym typeface="Wingdings" pitchFamily="2" charset="2"/>
            </a:endParaRPr>
          </a:p>
          <a:p>
            <a:pPr marL="514350" indent="-514350">
              <a:lnSpc>
                <a:spcPct val="150000"/>
              </a:lnSpc>
              <a:buNone/>
            </a:pPr>
            <a:endParaRPr lang="fr-FR" altLang="fr-FR" sz="2000" dirty="0"/>
          </a:p>
          <a:p>
            <a:pPr marL="514350" indent="-514350">
              <a:lnSpc>
                <a:spcPct val="150000"/>
              </a:lnSpc>
            </a:pPr>
            <a:endParaRPr lang="fr-FR" altLang="fr-FR" sz="2800" dirty="0"/>
          </a:p>
          <a:p>
            <a:pPr marL="514350" indent="-514350">
              <a:lnSpc>
                <a:spcPct val="150000"/>
              </a:lnSpc>
            </a:pPr>
            <a:endParaRPr lang="fr-FR" altLang="fr-FR" sz="2800" dirty="0"/>
          </a:p>
          <a:p>
            <a:pPr marL="514350" indent="-514350">
              <a:lnSpc>
                <a:spcPct val="150000"/>
              </a:lnSpc>
              <a:buNone/>
            </a:pPr>
            <a:endParaRPr lang="fr-FR" altLang="fr-FR" sz="2000" dirty="0">
              <a:sym typeface="Wingdings" pitchFamily="2" charset="2"/>
            </a:endParaRPr>
          </a:p>
          <a:p>
            <a:pPr marL="514350" indent="-514350">
              <a:lnSpc>
                <a:spcPct val="150000"/>
              </a:lnSpc>
            </a:pPr>
            <a:endParaRPr lang="fr-FR" altLang="fr-FR" sz="20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800" b="1" dirty="0"/>
          </a:p>
          <a:p>
            <a:pPr marL="514350" indent="-514350">
              <a:buNone/>
            </a:pPr>
            <a:endParaRPr lang="fr-FR" altLang="fr-FR" dirty="0"/>
          </a:p>
          <a:p>
            <a:pPr marL="514350" indent="-514350"/>
            <a:endParaRPr lang="fr-FR" altLang="fr-FR" dirty="0"/>
          </a:p>
          <a:p>
            <a:pPr marL="514350" indent="-514350">
              <a:buNone/>
            </a:pPr>
            <a:endParaRPr lang="fr-FR" altLang="fr-FR" dirty="0"/>
          </a:p>
          <a:p>
            <a:pPr marL="514350" indent="-514350">
              <a:buFont typeface="Calibri" pitchFamily="34" charset="0"/>
              <a:buAutoNum type="arabicPeriod"/>
            </a:pPr>
            <a:endParaRPr lang="fr-FR" altLang="fr-FR" dirty="0"/>
          </a:p>
          <a:p>
            <a:pPr marL="514350" indent="-514350">
              <a:buNone/>
            </a:pPr>
            <a:endParaRPr lang="fr-FR" altLang="fr-FR" dirty="0"/>
          </a:p>
        </p:txBody>
      </p:sp>
      <p:sp>
        <p:nvSpPr>
          <p:cNvPr id="8" name="Slide Number Placeholder 7"/>
          <p:cNvSpPr>
            <a:spLocks noGrp="1"/>
          </p:cNvSpPr>
          <p:nvPr>
            <p:ph type="sldNum" sz="quarter" idx="12"/>
          </p:nvPr>
        </p:nvSpPr>
        <p:spPr/>
        <p:txBody>
          <a:bodyPr/>
          <a:lstStyle/>
          <a:p>
            <a:pPr defTabSz="914400">
              <a:defRPr/>
            </a:pPr>
            <a:fld id="{76FB5508-607E-4BA6-9B15-398E298548D9}" type="slidenum">
              <a:rPr lang="en-US">
                <a:solidFill>
                  <a:prstClr val="black">
                    <a:tint val="75000"/>
                  </a:prstClr>
                </a:solidFill>
                <a:latin typeface="Calibri"/>
              </a:rPr>
              <a:pPr defTabSz="914400">
                <a:defRPr/>
              </a:pPr>
              <a:t>112</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9312775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body" idx="4294967295"/>
          </p:nvPr>
        </p:nvSpPr>
        <p:spPr/>
        <p:txBody>
          <a:bodyPr/>
          <a:lstStyle/>
          <a:p>
            <a:pPr eaLnBrk="1" hangingPunct="1"/>
            <a:endParaRPr lang="fr-FR" altLang="fr-FR" dirty="0"/>
          </a:p>
          <a:p>
            <a:pPr eaLnBrk="1" hangingPunct="1"/>
            <a:r>
              <a:rPr lang="fr-FR" altLang="fr-FR" dirty="0"/>
              <a:t>Avantages</a:t>
            </a:r>
          </a:p>
          <a:p>
            <a:pPr lvl="1" eaLnBrk="1" hangingPunct="1"/>
            <a:r>
              <a:rPr lang="fr-FR" altLang="fr-FR" dirty="0"/>
              <a:t>Routage à l’entrée du réseau</a:t>
            </a:r>
          </a:p>
          <a:p>
            <a:pPr lvl="1" eaLnBrk="1" hangingPunct="1"/>
            <a:r>
              <a:rPr lang="fr-FR" altLang="fr-FR" dirty="0"/>
              <a:t>Rapidité dans le cœur de réseau</a:t>
            </a:r>
          </a:p>
          <a:p>
            <a:pPr lvl="1" eaLnBrk="1" hangingPunct="1"/>
            <a:endParaRPr lang="fr-FR" altLang="fr-FR" dirty="0"/>
          </a:p>
          <a:p>
            <a:pPr eaLnBrk="1" hangingPunct="1"/>
            <a:r>
              <a:rPr lang="fr-FR" altLang="fr-FR" dirty="0"/>
              <a:t>L’intelligence se trouve aux extrémités du réseau</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113</a:t>
            </a:fld>
            <a:endParaRPr lang="fr-FR">
              <a:solidFill>
                <a:prstClr val="black">
                  <a:tint val="75000"/>
                </a:prstClr>
              </a:solidFill>
              <a:latin typeface="Calibri"/>
            </a:endParaRPr>
          </a:p>
        </p:txBody>
      </p:sp>
    </p:spTree>
    <p:extLst>
      <p:ext uri="{BB962C8B-B14F-4D97-AF65-F5344CB8AC3E}">
        <p14:creationId xmlns:p14="http://schemas.microsoft.com/office/powerpoint/2010/main" val="1026375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21D978E-C653-D2AE-7FE0-B80D56FA39BB}"/>
              </a:ext>
            </a:extLst>
          </p:cNvPr>
          <p:cNvSpPr>
            <a:spLocks noGrp="1"/>
          </p:cNvSpPr>
          <p:nvPr>
            <p:ph type="sldNum" sz="quarter" idx="12"/>
          </p:nvPr>
        </p:nvSpPr>
        <p:spPr/>
        <p:txBody>
          <a:bodyPr/>
          <a:lstStyle/>
          <a:p>
            <a:fld id="{9FF4A3A9-D8CA-4A01-984B-441DF6BE7F4F}" type="slidenum">
              <a:rPr lang="fr-FR" smtClean="0"/>
              <a:pPr/>
              <a:t>114</a:t>
            </a:fld>
            <a:endParaRPr lang="fr-FR"/>
          </a:p>
        </p:txBody>
      </p:sp>
      <p:pic>
        <p:nvPicPr>
          <p:cNvPr id="5" name="Image 4">
            <a:extLst>
              <a:ext uri="{FF2B5EF4-FFF2-40B4-BE49-F238E27FC236}">
                <a16:creationId xmlns:a16="http://schemas.microsoft.com/office/drawing/2014/main" id="{2B09BE3E-F3CD-EE33-2A28-64EDB9370C84}"/>
              </a:ext>
            </a:extLst>
          </p:cNvPr>
          <p:cNvPicPr>
            <a:picLocks noChangeAspect="1"/>
          </p:cNvPicPr>
          <p:nvPr/>
        </p:nvPicPr>
        <p:blipFill>
          <a:blip r:embed="rId2"/>
          <a:stretch>
            <a:fillRect/>
          </a:stretch>
        </p:blipFill>
        <p:spPr>
          <a:xfrm>
            <a:off x="1613297" y="1287461"/>
            <a:ext cx="8961484" cy="5434015"/>
          </a:xfrm>
          <a:prstGeom prst="rect">
            <a:avLst/>
          </a:prstGeom>
        </p:spPr>
      </p:pic>
      <p:sp>
        <p:nvSpPr>
          <p:cNvPr id="6" name="object 2">
            <a:extLst>
              <a:ext uri="{FF2B5EF4-FFF2-40B4-BE49-F238E27FC236}">
                <a16:creationId xmlns:a16="http://schemas.microsoft.com/office/drawing/2014/main" id="{249A1DF5-A967-40B6-248F-BF6F13371EF5}"/>
              </a:ext>
            </a:extLst>
          </p:cNvPr>
          <p:cNvSpPr txBox="1">
            <a:spLocks/>
          </p:cNvSpPr>
          <p:nvPr/>
        </p:nvSpPr>
        <p:spPr>
          <a:xfrm>
            <a:off x="2682689" y="322282"/>
            <a:ext cx="6822701" cy="526159"/>
          </a:xfrm>
          <a:prstGeom prst="rect">
            <a:avLst/>
          </a:prstGeom>
        </p:spPr>
        <p:txBody>
          <a:bodyPr vert="horz" wrap="square" lIns="0" tIns="1008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1206">
              <a:spcBef>
                <a:spcPts val="79"/>
              </a:spcBef>
            </a:pPr>
            <a:r>
              <a:rPr lang="fr-FR" sz="3353" spc="-9" dirty="0"/>
              <a:t>Les</a:t>
            </a:r>
            <a:r>
              <a:rPr lang="fr-FR" sz="3353" spc="-22" dirty="0"/>
              <a:t> </a:t>
            </a:r>
            <a:r>
              <a:rPr lang="fr-FR" sz="3353" spc="-13" dirty="0"/>
              <a:t>approches</a:t>
            </a:r>
            <a:r>
              <a:rPr lang="fr-FR" sz="3353" spc="49" dirty="0"/>
              <a:t> </a:t>
            </a:r>
            <a:r>
              <a:rPr lang="fr-FR" sz="3353" spc="-9" dirty="0"/>
              <a:t>possibles</a:t>
            </a:r>
            <a:r>
              <a:rPr lang="fr-FR" sz="3353" spc="26" dirty="0"/>
              <a:t> </a:t>
            </a:r>
            <a:r>
              <a:rPr lang="fr-FR" sz="3353" spc="-4" dirty="0"/>
              <a:t>des</a:t>
            </a:r>
            <a:r>
              <a:rPr lang="fr-FR" sz="3353" spc="4" dirty="0"/>
              <a:t> </a:t>
            </a:r>
            <a:r>
              <a:rPr lang="fr-FR" sz="3353" spc="-26" dirty="0"/>
              <a:t>opérateurs</a:t>
            </a:r>
            <a:endParaRPr lang="fr-FR" sz="3353" dirty="0"/>
          </a:p>
        </p:txBody>
      </p:sp>
    </p:spTree>
    <p:extLst>
      <p:ext uri="{BB962C8B-B14F-4D97-AF65-F5344CB8AC3E}">
        <p14:creationId xmlns:p14="http://schemas.microsoft.com/office/powerpoint/2010/main" val="15679925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115</a:t>
            </a:fld>
            <a:endParaRPr lang="fr-FR">
              <a:solidFill>
                <a:prstClr val="black">
                  <a:tint val="75000"/>
                </a:prstClr>
              </a:solidFill>
              <a:latin typeface="Calibri"/>
            </a:endParaRPr>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00" y="1747839"/>
            <a:ext cx="64770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Tahoma" pitchFamily="34" charset="0"/>
              </a:rPr>
              <a:t>Objectifs</a:t>
            </a:r>
          </a:p>
        </p:txBody>
      </p:sp>
    </p:spTree>
    <p:extLst>
      <p:ext uri="{BB962C8B-B14F-4D97-AF65-F5344CB8AC3E}">
        <p14:creationId xmlns:p14="http://schemas.microsoft.com/office/powerpoint/2010/main" val="594917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F95AB1CD-BDC0-527D-EA35-85A9F1116EA5}"/>
              </a:ext>
            </a:extLst>
          </p:cNvPr>
          <p:cNvSpPr>
            <a:spLocks noGrp="1"/>
          </p:cNvSpPr>
          <p:nvPr>
            <p:ph type="sldNum" sz="quarter" idx="12"/>
          </p:nvPr>
        </p:nvSpPr>
        <p:spPr/>
        <p:txBody>
          <a:bodyPr/>
          <a:lstStyle/>
          <a:p>
            <a:fld id="{9FF4A3A9-D8CA-4A01-984B-441DF6BE7F4F}" type="slidenum">
              <a:rPr lang="fr-FR" smtClean="0"/>
              <a:pPr/>
              <a:t>116</a:t>
            </a:fld>
            <a:endParaRPr lang="fr-FR"/>
          </a:p>
        </p:txBody>
      </p:sp>
      <p:sp>
        <p:nvSpPr>
          <p:cNvPr id="5" name="object 2">
            <a:extLst>
              <a:ext uri="{FF2B5EF4-FFF2-40B4-BE49-F238E27FC236}">
                <a16:creationId xmlns:a16="http://schemas.microsoft.com/office/drawing/2014/main" id="{405F05AC-9476-1541-7740-A46E1CD2E9CA}"/>
              </a:ext>
            </a:extLst>
          </p:cNvPr>
          <p:cNvSpPr txBox="1">
            <a:spLocks/>
          </p:cNvSpPr>
          <p:nvPr/>
        </p:nvSpPr>
        <p:spPr>
          <a:xfrm>
            <a:off x="4280201" y="507851"/>
            <a:ext cx="3629025" cy="607719"/>
          </a:xfrm>
          <a:prstGeom prst="rect">
            <a:avLst/>
          </a:prstGeom>
        </p:spPr>
        <p:txBody>
          <a:bodyPr vert="horz" wrap="square" lIns="0" tIns="1008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1206">
              <a:spcBef>
                <a:spcPts val="79"/>
              </a:spcBef>
            </a:pPr>
            <a:r>
              <a:rPr lang="fr-FR" sz="3883" spc="-18"/>
              <a:t>Objectifs</a:t>
            </a:r>
            <a:r>
              <a:rPr lang="fr-FR" sz="3883" spc="18"/>
              <a:t> </a:t>
            </a:r>
            <a:r>
              <a:rPr lang="fr-FR" sz="3883" spc="-9"/>
              <a:t>de MPLS</a:t>
            </a:r>
            <a:endParaRPr lang="fr-FR" sz="3883" dirty="0"/>
          </a:p>
        </p:txBody>
      </p:sp>
      <p:pic>
        <p:nvPicPr>
          <p:cNvPr id="6" name="object 3">
            <a:extLst>
              <a:ext uri="{FF2B5EF4-FFF2-40B4-BE49-F238E27FC236}">
                <a16:creationId xmlns:a16="http://schemas.microsoft.com/office/drawing/2014/main" id="{D69A3E6F-F44B-7AED-8FD4-DBD459C8ABC7}"/>
              </a:ext>
            </a:extLst>
          </p:cNvPr>
          <p:cNvPicPr/>
          <p:nvPr/>
        </p:nvPicPr>
        <p:blipFill>
          <a:blip r:embed="rId2" cstate="print"/>
          <a:stretch>
            <a:fillRect/>
          </a:stretch>
        </p:blipFill>
        <p:spPr>
          <a:xfrm>
            <a:off x="2188284" y="1411941"/>
            <a:ext cx="8479716" cy="4764270"/>
          </a:xfrm>
          <a:prstGeom prst="rect">
            <a:avLst/>
          </a:prstGeom>
        </p:spPr>
      </p:pic>
    </p:spTree>
    <p:extLst>
      <p:ext uri="{BB962C8B-B14F-4D97-AF65-F5344CB8AC3E}">
        <p14:creationId xmlns:p14="http://schemas.microsoft.com/office/powerpoint/2010/main" val="886919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Grp="1" noChangeArrowheads="1"/>
          </p:cNvSpPr>
          <p:nvPr>
            <p:ph type="title" idx="4294967295"/>
          </p:nvPr>
        </p:nvSpPr>
        <p:spPr>
          <a:xfrm>
            <a:off x="1992313" y="2781300"/>
            <a:ext cx="8229600" cy="1143000"/>
          </a:xfrm>
        </p:spPr>
        <p:txBody>
          <a:bodyPr/>
          <a:lstStyle/>
          <a:p>
            <a:pPr eaLnBrk="1" hangingPunct="1"/>
            <a:r>
              <a:rPr lang="fr-FR" altLang="fr-FR">
                <a:latin typeface="Tahoma" pitchFamily="34" charset="0"/>
              </a:rPr>
              <a:t>Principes</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117</a:t>
            </a:fld>
            <a:endParaRPr lang="fr-FR">
              <a:solidFill>
                <a:prstClr val="black">
                  <a:tint val="75000"/>
                </a:prstClr>
              </a:solidFill>
              <a:latin typeface="Calibri"/>
            </a:endParaRPr>
          </a:p>
        </p:txBody>
      </p:sp>
    </p:spTree>
    <p:extLst>
      <p:ext uri="{BB962C8B-B14F-4D97-AF65-F5344CB8AC3E}">
        <p14:creationId xmlns:p14="http://schemas.microsoft.com/office/powerpoint/2010/main" val="30417094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AAB89F9-7D02-259E-3849-A6B19D07CB1A}"/>
              </a:ext>
            </a:extLst>
          </p:cNvPr>
          <p:cNvSpPr>
            <a:spLocks noGrp="1"/>
          </p:cNvSpPr>
          <p:nvPr>
            <p:ph type="sldNum" sz="quarter" idx="12"/>
          </p:nvPr>
        </p:nvSpPr>
        <p:spPr/>
        <p:txBody>
          <a:bodyPr/>
          <a:lstStyle/>
          <a:p>
            <a:fld id="{9FF4A3A9-D8CA-4A01-984B-441DF6BE7F4F}" type="slidenum">
              <a:rPr lang="fr-FR" smtClean="0"/>
              <a:pPr/>
              <a:t>118</a:t>
            </a:fld>
            <a:endParaRPr lang="fr-FR"/>
          </a:p>
        </p:txBody>
      </p:sp>
      <p:pic>
        <p:nvPicPr>
          <p:cNvPr id="5" name="Image 4">
            <a:extLst>
              <a:ext uri="{FF2B5EF4-FFF2-40B4-BE49-F238E27FC236}">
                <a16:creationId xmlns:a16="http://schemas.microsoft.com/office/drawing/2014/main" id="{25A091C9-9196-7BF8-159C-751E3118D299}"/>
              </a:ext>
            </a:extLst>
          </p:cNvPr>
          <p:cNvPicPr>
            <a:picLocks noChangeAspect="1"/>
          </p:cNvPicPr>
          <p:nvPr/>
        </p:nvPicPr>
        <p:blipFill>
          <a:blip r:embed="rId2"/>
          <a:stretch>
            <a:fillRect/>
          </a:stretch>
        </p:blipFill>
        <p:spPr>
          <a:xfrm>
            <a:off x="1338556" y="1146536"/>
            <a:ext cx="8664361" cy="5456400"/>
          </a:xfrm>
          <a:prstGeom prst="rect">
            <a:avLst/>
          </a:prstGeom>
        </p:spPr>
      </p:pic>
      <p:sp>
        <p:nvSpPr>
          <p:cNvPr id="6" name="object 2">
            <a:extLst>
              <a:ext uri="{FF2B5EF4-FFF2-40B4-BE49-F238E27FC236}">
                <a16:creationId xmlns:a16="http://schemas.microsoft.com/office/drawing/2014/main" id="{4B7864DB-833B-802C-5C55-EEEDA6182FFB}"/>
              </a:ext>
            </a:extLst>
          </p:cNvPr>
          <p:cNvSpPr txBox="1">
            <a:spLocks/>
          </p:cNvSpPr>
          <p:nvPr/>
        </p:nvSpPr>
        <p:spPr>
          <a:xfrm>
            <a:off x="4025934" y="248135"/>
            <a:ext cx="3674969" cy="607719"/>
          </a:xfrm>
          <a:prstGeom prst="rect">
            <a:avLst/>
          </a:prstGeom>
        </p:spPr>
        <p:txBody>
          <a:bodyPr vert="horz" wrap="square" lIns="0" tIns="10085"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1206">
              <a:spcBef>
                <a:spcPts val="79"/>
              </a:spcBef>
            </a:pPr>
            <a:r>
              <a:rPr lang="fr-FR" sz="3883" spc="-9"/>
              <a:t>Principes</a:t>
            </a:r>
            <a:r>
              <a:rPr lang="fr-FR" sz="3883" spc="-4"/>
              <a:t> </a:t>
            </a:r>
            <a:r>
              <a:rPr lang="fr-FR" sz="3883" spc="-9"/>
              <a:t>de</a:t>
            </a:r>
            <a:r>
              <a:rPr lang="fr-FR" sz="3883" spc="-13"/>
              <a:t> </a:t>
            </a:r>
            <a:r>
              <a:rPr lang="fr-FR" sz="3883" spc="-9"/>
              <a:t>MPLS</a:t>
            </a:r>
            <a:endParaRPr lang="fr-FR" sz="3883" dirty="0"/>
          </a:p>
        </p:txBody>
      </p:sp>
    </p:spTree>
    <p:extLst>
      <p:ext uri="{BB962C8B-B14F-4D97-AF65-F5344CB8AC3E}">
        <p14:creationId xmlns:p14="http://schemas.microsoft.com/office/powerpoint/2010/main" val="27921114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body" idx="4294967295"/>
          </p:nvPr>
        </p:nvSpPr>
        <p:spPr/>
        <p:txBody>
          <a:bodyPr/>
          <a:lstStyle/>
          <a:p>
            <a:pPr eaLnBrk="1" hangingPunct="1"/>
            <a:endParaRPr lang="fr-FR" altLang="fr-FR"/>
          </a:p>
          <a:p>
            <a:pPr eaLnBrk="1" hangingPunct="1"/>
            <a:r>
              <a:rPr lang="fr-FR" altLang="fr-FR"/>
              <a:t>MPLS</a:t>
            </a:r>
          </a:p>
          <a:p>
            <a:pPr lvl="1" eaLnBrk="1" hangingPunct="1"/>
            <a:r>
              <a:rPr lang="fr-FR" altLang="fr-FR"/>
              <a:t>Multi Protocol Label Switching</a:t>
            </a:r>
          </a:p>
          <a:p>
            <a:pPr lvl="1" eaLnBrk="1" hangingPunct="1"/>
            <a:endParaRPr lang="fr-FR" altLang="fr-FR"/>
          </a:p>
          <a:p>
            <a:pPr eaLnBrk="1" hangingPunct="1"/>
            <a:r>
              <a:rPr lang="fr-FR" altLang="fr-FR"/>
              <a:t>Associer</a:t>
            </a:r>
          </a:p>
          <a:p>
            <a:pPr lvl="1" eaLnBrk="1" hangingPunct="1"/>
            <a:r>
              <a:rPr lang="fr-FR" altLang="fr-FR"/>
              <a:t>La puissance de commutation du niveau 2</a:t>
            </a:r>
          </a:p>
          <a:p>
            <a:pPr lvl="1" eaLnBrk="1" hangingPunct="1"/>
            <a:r>
              <a:rPr lang="fr-FR" altLang="fr-FR"/>
              <a:t>La flexibilité du routage de niveau 3</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119</a:t>
            </a:fld>
            <a:endParaRPr lang="fr-FR">
              <a:solidFill>
                <a:prstClr val="black">
                  <a:tint val="75000"/>
                </a:prstClr>
              </a:solidFill>
              <a:latin typeface="Calibri"/>
            </a:endParaRPr>
          </a:p>
        </p:txBody>
      </p:sp>
    </p:spTree>
    <p:extLst>
      <p:ext uri="{BB962C8B-B14F-4D97-AF65-F5344CB8AC3E}">
        <p14:creationId xmlns:p14="http://schemas.microsoft.com/office/powerpoint/2010/main" val="369394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895527" y="1146782"/>
            <a:ext cx="10165607" cy="20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defRPr/>
            </a:pPr>
            <a:r>
              <a:rPr lang="fr-FR" sz="2400" dirty="0">
                <a:latin typeface="Times New Roman" pitchFamily="18" charset="0"/>
                <a:cs typeface="Times New Roman" pitchFamily="18" charset="0"/>
              </a:rPr>
              <a:t>Les routeurs coopèrent entre eux de telle manière qu’un datagramme passe d’un routeur à un autre jusqu’à ce que l’une d’entre elles le délivre à son destinataire.</a:t>
            </a:r>
          </a:p>
          <a:p>
            <a:pPr marL="342900" indent="-342900" algn="just">
              <a:defRPr/>
            </a:pPr>
            <a:r>
              <a:rPr lang="fr-FR" sz="2400" dirty="0">
                <a:latin typeface="Times New Roman" pitchFamily="18" charset="0"/>
                <a:cs typeface="Times New Roman" pitchFamily="18" charset="0"/>
              </a:rPr>
              <a:t>Le routeur ne connaît pas le chemin complet pour atteindre la destination.</a:t>
            </a:r>
          </a:p>
          <a:p>
            <a:pPr marL="342900" indent="-342900" algn="just">
              <a:defRPr/>
            </a:pPr>
            <a:r>
              <a:rPr lang="fr-FR" sz="2400" dirty="0">
                <a:latin typeface="Times New Roman" pitchFamily="18" charset="0"/>
                <a:cs typeface="Times New Roman" pitchFamily="18" charset="0"/>
              </a:rPr>
              <a:t>Un routeur a juste une vision locale du réseau global . </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12</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4503320" y="359455"/>
            <a:ext cx="2548775" cy="646331"/>
          </a:xfrm>
          <a:prstGeom prst="rect">
            <a:avLst/>
          </a:prstGeom>
          <a:noFill/>
          <a:ln w="9525">
            <a:noFill/>
            <a:miter lim="800000"/>
            <a:headEnd/>
            <a:tailEnd/>
          </a:ln>
        </p:spPr>
        <p:txBody>
          <a:bodyPr wrap="none">
            <a:spAutoFit/>
          </a:bodyPr>
          <a:lstStyle/>
          <a:p>
            <a:pPr algn="ctr">
              <a:defRPr/>
            </a:pPr>
            <a:r>
              <a:rPr lang="fr-FR" altLang="fr-FR" sz="3600" dirty="0">
                <a:latin typeface="Times New Roman" panose="02020603050405020304" pitchFamily="18" charset="0"/>
                <a:cs typeface="Times New Roman" panose="02020603050405020304" pitchFamily="18" charset="0"/>
              </a:rPr>
              <a:t> </a:t>
            </a:r>
            <a:r>
              <a:rPr lang="fr-FR" altLang="fr-FR" sz="3600" b="1" dirty="0">
                <a:latin typeface="Times New Roman" panose="02020603050405020304" pitchFamily="18" charset="0"/>
                <a:cs typeface="Times New Roman" panose="02020603050405020304" pitchFamily="18" charset="0"/>
              </a:rPr>
              <a:t>Le routage </a:t>
            </a:r>
            <a:endParaRPr lang="fr-FR" sz="3600" b="1" dirty="0">
              <a:latin typeface="Times New Roman" pitchFamily="18" charset="0"/>
              <a:ea typeface="+mj-ea"/>
              <a:cs typeface="Times New Roman" pitchFamily="18" charset="0"/>
            </a:endParaRPr>
          </a:p>
        </p:txBody>
      </p:sp>
      <p:pic>
        <p:nvPicPr>
          <p:cNvPr id="3" name="Image 7">
            <a:extLst>
              <a:ext uri="{FF2B5EF4-FFF2-40B4-BE49-F238E27FC236}">
                <a16:creationId xmlns:a16="http://schemas.microsoft.com/office/drawing/2014/main" id="{0EF9831D-F785-03D9-9F6C-207631C814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31"/>
          <a:stretch/>
        </p:blipFill>
        <p:spPr bwMode="auto">
          <a:xfrm>
            <a:off x="3070029" y="3374503"/>
            <a:ext cx="5415355" cy="279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55901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2"/>
          <p:cNvSpPr>
            <a:spLocks noGrp="1"/>
          </p:cNvSpPr>
          <p:nvPr>
            <p:ph type="title"/>
          </p:nvPr>
        </p:nvSpPr>
        <p:spPr>
          <a:xfrm>
            <a:off x="1981200" y="0"/>
            <a:ext cx="8229600" cy="1143000"/>
          </a:xfrm>
        </p:spPr>
        <p:txBody>
          <a:bodyPr/>
          <a:lstStyle/>
          <a:p>
            <a:pPr eaLnBrk="1" hangingPunct="1"/>
            <a:r>
              <a:rPr lang="fr-FR" altLang="fr-FR" dirty="0"/>
              <a:t>Principes du MPLS</a:t>
            </a:r>
          </a:p>
        </p:txBody>
      </p:sp>
      <p:sp>
        <p:nvSpPr>
          <p:cNvPr id="8" name="Slide Number Placeholder 7"/>
          <p:cNvSpPr>
            <a:spLocks noGrp="1"/>
          </p:cNvSpPr>
          <p:nvPr>
            <p:ph type="sldNum" sz="quarter" idx="12"/>
          </p:nvPr>
        </p:nvSpPr>
        <p:spPr/>
        <p:txBody>
          <a:bodyPr/>
          <a:lstStyle/>
          <a:p>
            <a:pPr defTabSz="914400">
              <a:defRPr/>
            </a:pPr>
            <a:fld id="{A1634FB3-8FD2-4087-8C47-9B02995BCEEE}" type="slidenum">
              <a:rPr lang="en-US">
                <a:solidFill>
                  <a:prstClr val="black">
                    <a:tint val="75000"/>
                  </a:prstClr>
                </a:solidFill>
                <a:latin typeface="Calibri"/>
              </a:rPr>
              <a:pPr defTabSz="914400">
                <a:defRPr/>
              </a:pPr>
              <a:t>120</a:t>
            </a:fld>
            <a:endParaRPr lang="en-US">
              <a:solidFill>
                <a:prstClr val="black">
                  <a:tint val="75000"/>
                </a:prstClr>
              </a:solidFill>
              <a:latin typeface="Calibri"/>
            </a:endParaRPr>
          </a:p>
        </p:txBody>
      </p:sp>
      <p:sp>
        <p:nvSpPr>
          <p:cNvPr id="5126" name="Content Placeholder 1"/>
          <p:cNvSpPr>
            <a:spLocks noGrp="1"/>
          </p:cNvSpPr>
          <p:nvPr>
            <p:ph idx="1"/>
          </p:nvPr>
        </p:nvSpPr>
        <p:spPr>
          <a:xfrm>
            <a:off x="2133600" y="1447800"/>
            <a:ext cx="8229600" cy="5029200"/>
          </a:xfrm>
        </p:spPr>
        <p:txBody>
          <a:bodyPr/>
          <a:lstStyle/>
          <a:p>
            <a:pPr marL="514350" indent="-514350">
              <a:lnSpc>
                <a:spcPct val="150000"/>
              </a:lnSpc>
              <a:buFont typeface="Calibri" pitchFamily="34" charset="0"/>
              <a:buAutoNum type="arabicPeriod"/>
            </a:pPr>
            <a:r>
              <a:rPr lang="fr-FR" altLang="fr-FR" sz="2800" dirty="0"/>
              <a:t>La commutation de label</a:t>
            </a:r>
          </a:p>
          <a:p>
            <a:pPr marL="514350" indent="-514350">
              <a:lnSpc>
                <a:spcPct val="150000"/>
              </a:lnSpc>
              <a:buFont typeface="Calibri" pitchFamily="34" charset="0"/>
              <a:buAutoNum type="arabicPeriod"/>
            </a:pPr>
            <a:r>
              <a:rPr lang="fr-FR" altLang="fr-FR" sz="2800" dirty="0"/>
              <a:t>Les </a:t>
            </a:r>
            <a:r>
              <a:rPr lang="fr-FR" altLang="fr-FR" sz="2800" dirty="0" err="1"/>
              <a:t>Forwarding</a:t>
            </a:r>
            <a:r>
              <a:rPr lang="fr-FR" altLang="fr-FR" sz="2800" dirty="0"/>
              <a:t> Equivalent Class (FEC)</a:t>
            </a:r>
          </a:p>
          <a:p>
            <a:pPr marL="514350" indent="-514350">
              <a:lnSpc>
                <a:spcPct val="150000"/>
              </a:lnSpc>
              <a:buFont typeface="Calibri" pitchFamily="34" charset="0"/>
              <a:buAutoNum type="arabicPeriod"/>
            </a:pPr>
            <a:r>
              <a:rPr lang="fr-FR" altLang="fr-FR" sz="2800" dirty="0"/>
              <a:t>Distribution des labels</a:t>
            </a:r>
          </a:p>
          <a:p>
            <a:pPr marL="514350" indent="-514350">
              <a:lnSpc>
                <a:spcPct val="150000"/>
              </a:lnSpc>
              <a:buFont typeface="Calibri" pitchFamily="34" charset="0"/>
              <a:buAutoNum type="arabicPeriod"/>
            </a:pPr>
            <a:r>
              <a:rPr lang="fr-FR" altLang="fr-FR" sz="2800" dirty="0"/>
              <a:t>Rétention des labels</a:t>
            </a:r>
          </a:p>
          <a:p>
            <a:pPr marL="514350" indent="-514350">
              <a:lnSpc>
                <a:spcPct val="150000"/>
              </a:lnSpc>
              <a:buFont typeface="Calibri" pitchFamily="34" charset="0"/>
              <a:buAutoNum type="arabicPeriod"/>
            </a:pPr>
            <a:r>
              <a:rPr lang="fr-FR" altLang="fr-FR" sz="2800" dirty="0"/>
              <a:t>Etablissement d’un LSP</a:t>
            </a:r>
          </a:p>
          <a:p>
            <a:pPr marL="514350" indent="-514350">
              <a:lnSpc>
                <a:spcPct val="150000"/>
              </a:lnSpc>
              <a:buFont typeface="Calibri" pitchFamily="34" charset="0"/>
              <a:buAutoNum type="arabicPeriod"/>
            </a:pPr>
            <a:r>
              <a:rPr lang="fr-FR" altLang="fr-FR" sz="2800" dirty="0"/>
              <a:t>LSP Tunneling</a:t>
            </a:r>
          </a:p>
          <a:p>
            <a:pPr marL="514350" indent="-514350"/>
            <a:endParaRPr lang="fr-FR" altLang="fr-FR" sz="2800" dirty="0"/>
          </a:p>
          <a:p>
            <a:pPr marL="514350" indent="-514350"/>
            <a:endParaRPr lang="fr-FR" altLang="fr-FR" sz="2000" dirty="0">
              <a:sym typeface="Wingdings" pitchFamily="2" charset="2"/>
            </a:endParaRPr>
          </a:p>
          <a:p>
            <a:pPr marL="514350" indent="-514350">
              <a:lnSpc>
                <a:spcPct val="150000"/>
              </a:lnSpc>
              <a:buNone/>
            </a:pPr>
            <a:endParaRPr lang="fr-FR" altLang="fr-FR" sz="2000" dirty="0"/>
          </a:p>
          <a:p>
            <a:pPr marL="514350" indent="-514350">
              <a:lnSpc>
                <a:spcPct val="150000"/>
              </a:lnSpc>
            </a:pPr>
            <a:endParaRPr lang="fr-FR" altLang="fr-FR" sz="2800" dirty="0"/>
          </a:p>
          <a:p>
            <a:pPr marL="514350" indent="-514350">
              <a:lnSpc>
                <a:spcPct val="150000"/>
              </a:lnSpc>
            </a:pPr>
            <a:endParaRPr lang="fr-FR" altLang="fr-FR" sz="2800" dirty="0"/>
          </a:p>
          <a:p>
            <a:pPr marL="514350" indent="-514350">
              <a:lnSpc>
                <a:spcPct val="150000"/>
              </a:lnSpc>
              <a:buNone/>
            </a:pPr>
            <a:endParaRPr lang="fr-FR" altLang="fr-FR" sz="2000" dirty="0">
              <a:sym typeface="Wingdings" pitchFamily="2" charset="2"/>
            </a:endParaRPr>
          </a:p>
          <a:p>
            <a:pPr marL="514350" indent="-514350">
              <a:lnSpc>
                <a:spcPct val="150000"/>
              </a:lnSpc>
            </a:pPr>
            <a:endParaRPr lang="fr-FR" altLang="fr-FR" sz="20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2400" dirty="0">
              <a:sym typeface="Wingdings" pitchFamily="2" charset="2"/>
            </a:endParaRPr>
          </a:p>
          <a:p>
            <a:pPr marL="514350" indent="-514350">
              <a:buNone/>
            </a:pPr>
            <a:endParaRPr lang="fr-FR" altLang="fr-FR" sz="800" b="1" dirty="0"/>
          </a:p>
          <a:p>
            <a:pPr marL="514350" indent="-514350">
              <a:buNone/>
            </a:pPr>
            <a:endParaRPr lang="fr-FR" altLang="fr-FR" dirty="0"/>
          </a:p>
          <a:p>
            <a:pPr marL="514350" indent="-514350"/>
            <a:endParaRPr lang="fr-FR" altLang="fr-FR" dirty="0"/>
          </a:p>
          <a:p>
            <a:pPr marL="514350" indent="-514350">
              <a:buNone/>
            </a:pPr>
            <a:endParaRPr lang="fr-FR" altLang="fr-FR" dirty="0"/>
          </a:p>
          <a:p>
            <a:pPr marL="514350" indent="-514350">
              <a:buFont typeface="Calibri" pitchFamily="34" charset="0"/>
              <a:buAutoNum type="arabicPeriod"/>
            </a:pPr>
            <a:endParaRPr lang="fr-FR" altLang="fr-FR" dirty="0"/>
          </a:p>
          <a:p>
            <a:pPr marL="514350" indent="-514350">
              <a:buNone/>
            </a:pPr>
            <a:endParaRPr lang="fr-FR" altLang="fr-FR" dirty="0"/>
          </a:p>
        </p:txBody>
      </p:sp>
    </p:spTree>
    <p:extLst>
      <p:ext uri="{BB962C8B-B14F-4D97-AF65-F5344CB8AC3E}">
        <p14:creationId xmlns:p14="http://schemas.microsoft.com/office/powerpoint/2010/main" val="5111926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362200" y="1914526"/>
            <a:ext cx="7659688" cy="1362075"/>
          </a:xfrm>
        </p:spPr>
      </p:pic>
      <p:sp>
        <p:nvSpPr>
          <p:cNvPr id="6147" name="Title 2"/>
          <p:cNvSpPr>
            <a:spLocks noGrp="1"/>
          </p:cNvSpPr>
          <p:nvPr>
            <p:ph type="title"/>
          </p:nvPr>
        </p:nvSpPr>
        <p:spPr>
          <a:xfrm>
            <a:off x="1981200" y="76200"/>
            <a:ext cx="8229600" cy="1143000"/>
          </a:xfrm>
        </p:spPr>
        <p:txBody>
          <a:bodyPr/>
          <a:lstStyle/>
          <a:p>
            <a:pPr eaLnBrk="1" hangingPunct="1"/>
            <a:r>
              <a:rPr lang="fr-FR" altLang="fr-FR"/>
              <a:t>Principe du MPLS</a:t>
            </a:r>
          </a:p>
        </p:txBody>
      </p:sp>
      <p:sp>
        <p:nvSpPr>
          <p:cNvPr id="8" name="Slide Number Placeholder 7"/>
          <p:cNvSpPr>
            <a:spLocks noGrp="1"/>
          </p:cNvSpPr>
          <p:nvPr>
            <p:ph type="sldNum" sz="quarter" idx="12"/>
          </p:nvPr>
        </p:nvSpPr>
        <p:spPr/>
        <p:txBody>
          <a:bodyPr/>
          <a:lstStyle/>
          <a:p>
            <a:pPr defTabSz="914400">
              <a:defRPr/>
            </a:pPr>
            <a:fld id="{4ADDBB01-B8DB-4326-95C2-AD8FC7562746}" type="slidenum">
              <a:rPr lang="en-US">
                <a:solidFill>
                  <a:prstClr val="black">
                    <a:tint val="75000"/>
                  </a:prstClr>
                </a:solidFill>
                <a:latin typeface="Calibri"/>
              </a:rPr>
              <a:pPr defTabSz="914400">
                <a:defRPr/>
              </a:pPr>
              <a:t>121</a:t>
            </a:fld>
            <a:endParaRPr lang="en-US" dirty="0">
              <a:solidFill>
                <a:prstClr val="black">
                  <a:tint val="75000"/>
                </a:prstClr>
              </a:solidFill>
              <a:latin typeface="Calibri"/>
            </a:endParaRPr>
          </a:p>
        </p:txBody>
      </p:sp>
      <p:sp>
        <p:nvSpPr>
          <p:cNvPr id="6151" name="Content Placeholder 1"/>
          <p:cNvSpPr txBox="1">
            <a:spLocks/>
          </p:cNvSpPr>
          <p:nvPr/>
        </p:nvSpPr>
        <p:spPr bwMode="auto">
          <a:xfrm>
            <a:off x="1981200" y="10668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914400" eaLnBrk="1" hangingPunct="1"/>
            <a:r>
              <a:rPr lang="fr-FR" altLang="fr-FR" sz="2800">
                <a:solidFill>
                  <a:prstClr val="black"/>
                </a:solidFill>
              </a:rPr>
              <a:t>La commutation de labels</a:t>
            </a:r>
            <a:endParaRPr lang="fr-FR" altLang="fr-FR" sz="800">
              <a:solidFill>
                <a:prstClr val="black"/>
              </a:solidFill>
            </a:endParaRPr>
          </a:p>
          <a:p>
            <a:pPr defTabSz="914400" eaLnBrk="1" hangingPunct="1">
              <a:lnSpc>
                <a:spcPct val="150000"/>
              </a:lnSpc>
              <a:buNone/>
            </a:pPr>
            <a:r>
              <a:rPr lang="fr-FR" altLang="fr-FR" sz="2000">
                <a:solidFill>
                  <a:prstClr val="black"/>
                </a:solidFill>
                <a:sym typeface="Wingdings" pitchFamily="2" charset="2"/>
              </a:rPr>
              <a:t>	</a:t>
            </a:r>
            <a:endParaRPr lang="fr-FR" altLang="fr-FR" sz="2000">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buNone/>
            </a:pPr>
            <a:endParaRPr lang="fr-FR" altLang="fr-FR" sz="800" b="1">
              <a:solidFill>
                <a:prstClr val="black"/>
              </a:solidFill>
            </a:endParaRPr>
          </a:p>
          <a:p>
            <a:pPr defTabSz="914400" eaLnBrk="1" hangingPunct="1"/>
            <a:r>
              <a:rPr lang="fr-FR" altLang="fr-FR" sz="2800">
                <a:solidFill>
                  <a:prstClr val="black"/>
                </a:solidFill>
              </a:rPr>
              <a:t>L’entête MPLS</a:t>
            </a:r>
            <a:endParaRPr lang="fr-FR" altLang="fr-FR">
              <a:solidFill>
                <a:prstClr val="black"/>
              </a:solidFill>
            </a:endParaRPr>
          </a:p>
        </p:txBody>
      </p:sp>
      <p:cxnSp>
        <p:nvCxnSpPr>
          <p:cNvPr id="13" name="Straight Arrow Connector 12"/>
          <p:cNvCxnSpPr/>
          <p:nvPr/>
        </p:nvCxnSpPr>
        <p:spPr>
          <a:xfrm>
            <a:off x="4038600" y="1981200"/>
            <a:ext cx="4038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800600" y="1538288"/>
            <a:ext cx="2895600" cy="366712"/>
          </a:xfrm>
          <a:prstGeom prst="rect">
            <a:avLst/>
          </a:prstGeom>
          <a:noFill/>
        </p:spPr>
        <p:txBody>
          <a:bodyPr>
            <a:spAutoFit/>
          </a:bodyPr>
          <a:lstStyle/>
          <a:p>
            <a:pPr defTabSz="914400">
              <a:defRPr/>
            </a:pPr>
            <a:r>
              <a:rPr lang="fr-FR" b="1" dirty="0">
                <a:solidFill>
                  <a:srgbClr val="4F81BD">
                    <a:lumMod val="75000"/>
                  </a:srgbClr>
                </a:solidFill>
                <a:latin typeface="Calibri"/>
              </a:rPr>
              <a:t>Label </a:t>
            </a:r>
            <a:r>
              <a:rPr lang="fr-FR" b="1" dirty="0" err="1">
                <a:solidFill>
                  <a:srgbClr val="4F81BD">
                    <a:lumMod val="75000"/>
                  </a:srgbClr>
                </a:solidFill>
                <a:latin typeface="Calibri"/>
              </a:rPr>
              <a:t>Switched</a:t>
            </a:r>
            <a:r>
              <a:rPr lang="fr-FR" b="1" dirty="0">
                <a:solidFill>
                  <a:srgbClr val="4F81BD">
                    <a:lumMod val="75000"/>
                  </a:srgbClr>
                </a:solidFill>
                <a:latin typeface="Calibri"/>
              </a:rPr>
              <a:t> </a:t>
            </a:r>
            <a:r>
              <a:rPr lang="fr-FR" b="1" dirty="0" err="1">
                <a:solidFill>
                  <a:srgbClr val="4F81BD">
                    <a:lumMod val="75000"/>
                  </a:srgbClr>
                </a:solidFill>
                <a:latin typeface="Calibri"/>
              </a:rPr>
              <a:t>Path</a:t>
            </a:r>
            <a:endParaRPr lang="fr-FR" b="1" dirty="0">
              <a:solidFill>
                <a:srgbClr val="4F81BD">
                  <a:lumMod val="75000"/>
                </a:srgbClr>
              </a:solidFill>
              <a:latin typeface="Calibri"/>
            </a:endParaRPr>
          </a:p>
        </p:txBody>
      </p:sp>
      <p:graphicFrame>
        <p:nvGraphicFramePr>
          <p:cNvPr id="17" name="Table 16"/>
          <p:cNvGraphicFramePr>
            <a:graphicFrameLocks noGrp="1"/>
          </p:cNvGraphicFramePr>
          <p:nvPr/>
        </p:nvGraphicFramePr>
        <p:xfrm>
          <a:off x="3276600" y="3657600"/>
          <a:ext cx="1219200" cy="1219200"/>
        </p:xfrm>
        <a:graphic>
          <a:graphicData uri="http://schemas.openxmlformats.org/drawingml/2006/table">
            <a:tbl>
              <a:tblPr firstRow="1" bandRow="1">
                <a:tableStyleId>{69CF1AB2-1976-4502-BF36-3FF5EA218861}</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4800">
                <a:tc>
                  <a:txBody>
                    <a:bodyPr/>
                    <a:lstStyle/>
                    <a:p>
                      <a:pPr algn="ctr"/>
                      <a:endParaRPr lang="fr-FR" sz="1400" dirty="0">
                        <a:solidFill>
                          <a:schemeClr val="bg1"/>
                        </a:solidFill>
                      </a:endParaRPr>
                    </a:p>
                  </a:txBody>
                  <a:tcPr/>
                </a:tc>
                <a:tc>
                  <a:txBody>
                    <a:bodyPr/>
                    <a:lstStyle/>
                    <a:p>
                      <a:pPr algn="ctr"/>
                      <a:r>
                        <a:rPr lang="fr-FR" sz="1400" b="0" dirty="0"/>
                        <a:t>IP</a:t>
                      </a:r>
                      <a:endParaRPr lang="fr-FR" sz="1400" b="0" dirty="0">
                        <a:solidFill>
                          <a:schemeClr val="tx1"/>
                        </a:solidFill>
                      </a:endParaRPr>
                    </a:p>
                  </a:txBody>
                  <a:tcPr/>
                </a:tc>
                <a:extLst>
                  <a:ext uri="{0D108BD9-81ED-4DB2-BD59-A6C34878D82A}">
                    <a16:rowId xmlns:a16="http://schemas.microsoft.com/office/drawing/2014/main" val="10000"/>
                  </a:ext>
                </a:extLst>
              </a:tr>
              <a:tr h="304800">
                <a:tc>
                  <a:txBody>
                    <a:bodyPr/>
                    <a:lstStyle/>
                    <a:p>
                      <a:pPr algn="ctr"/>
                      <a:r>
                        <a:rPr lang="fr-FR" sz="1400" dirty="0"/>
                        <a:t>IP</a:t>
                      </a:r>
                    </a:p>
                  </a:txBody>
                  <a:tcPr/>
                </a:tc>
                <a:tc>
                  <a:txBody>
                    <a:bodyPr/>
                    <a:lstStyle/>
                    <a:p>
                      <a:pPr algn="ctr"/>
                      <a:r>
                        <a:rPr lang="fr-FR" sz="1400" b="1" dirty="0"/>
                        <a:t>L  48</a:t>
                      </a:r>
                    </a:p>
                  </a:txBody>
                  <a:tcPr/>
                </a:tc>
                <a:extLst>
                  <a:ext uri="{0D108BD9-81ED-4DB2-BD59-A6C34878D82A}">
                    <a16:rowId xmlns:a16="http://schemas.microsoft.com/office/drawing/2014/main" val="10001"/>
                  </a:ext>
                </a:extLst>
              </a:tr>
              <a:tr h="304800">
                <a:tc>
                  <a:txBody>
                    <a:bodyPr/>
                    <a:lstStyle/>
                    <a:p>
                      <a:pPr algn="ctr"/>
                      <a:r>
                        <a:rPr lang="fr-FR" sz="1400" dirty="0"/>
                        <a:t>ETH</a:t>
                      </a:r>
                    </a:p>
                  </a:txBody>
                  <a:tcPr/>
                </a:tc>
                <a:tc>
                  <a:txBody>
                    <a:bodyPr/>
                    <a:lstStyle/>
                    <a:p>
                      <a:pPr algn="ctr"/>
                      <a:r>
                        <a:rPr lang="fr-FR" sz="1400" dirty="0"/>
                        <a:t>ETH</a:t>
                      </a:r>
                    </a:p>
                  </a:txBody>
                  <a:tcPr/>
                </a:tc>
                <a:extLst>
                  <a:ext uri="{0D108BD9-81ED-4DB2-BD59-A6C34878D82A}">
                    <a16:rowId xmlns:a16="http://schemas.microsoft.com/office/drawing/2014/main" val="10002"/>
                  </a:ext>
                </a:extLst>
              </a:tr>
              <a:tr h="304800">
                <a:tc>
                  <a:txBody>
                    <a:bodyPr/>
                    <a:lstStyle/>
                    <a:p>
                      <a:pPr algn="ctr"/>
                      <a:r>
                        <a:rPr lang="fr-FR" sz="1400" dirty="0"/>
                        <a:t>PHY</a:t>
                      </a:r>
                    </a:p>
                  </a:txBody>
                  <a:tcPr/>
                </a:tc>
                <a:tc>
                  <a:txBody>
                    <a:bodyPr/>
                    <a:lstStyle/>
                    <a:p>
                      <a:pPr algn="ctr"/>
                      <a:r>
                        <a:rPr lang="fr-FR" sz="1400" dirty="0"/>
                        <a:t>PHY</a:t>
                      </a:r>
                    </a:p>
                  </a:txBody>
                  <a:tcPr/>
                </a:tc>
                <a:extLst>
                  <a:ext uri="{0D108BD9-81ED-4DB2-BD59-A6C34878D82A}">
                    <a16:rowId xmlns:a16="http://schemas.microsoft.com/office/drawing/2014/main" val="10003"/>
                  </a:ext>
                </a:extLst>
              </a:tr>
            </a:tbl>
          </a:graphicData>
        </a:graphic>
      </p:graphicFrame>
      <p:cxnSp>
        <p:nvCxnSpPr>
          <p:cNvPr id="50" name="Straight Connector 49"/>
          <p:cNvCxnSpPr/>
          <p:nvPr/>
        </p:nvCxnSpPr>
        <p:spPr>
          <a:xfrm rot="5400000" flipH="1" flipV="1">
            <a:off x="5828507" y="3544095"/>
            <a:ext cx="228600"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942013" y="3429000"/>
            <a:ext cx="4572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6285707" y="3544095"/>
            <a:ext cx="228600" cy="1587"/>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7620000" y="3657600"/>
          <a:ext cx="1219200" cy="1219200"/>
        </p:xfrm>
        <a:graphic>
          <a:graphicData uri="http://schemas.openxmlformats.org/drawingml/2006/table">
            <a:tbl>
              <a:tblPr firstRow="1" bandRow="1">
                <a:tableStyleId>{69CF1AB2-1976-4502-BF36-3FF5EA218861}</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4800">
                <a:tc>
                  <a:txBody>
                    <a:bodyPr/>
                    <a:lstStyle/>
                    <a:p>
                      <a:pPr algn="ctr"/>
                      <a:r>
                        <a:rPr lang="fr-FR" sz="1400" b="0" dirty="0">
                          <a:solidFill>
                            <a:schemeClr val="tx1"/>
                          </a:solidFill>
                        </a:rPr>
                        <a:t>IP</a:t>
                      </a:r>
                    </a:p>
                  </a:txBody>
                  <a:tcPr/>
                </a:tc>
                <a:tc>
                  <a:txBody>
                    <a:bodyPr/>
                    <a:lstStyle/>
                    <a:p>
                      <a:pPr algn="ctr"/>
                      <a:endParaRPr lang="fr-FR" sz="1400" b="0" dirty="0">
                        <a:solidFill>
                          <a:schemeClr val="tx1"/>
                        </a:solidFill>
                      </a:endParaRPr>
                    </a:p>
                  </a:txBody>
                  <a:tcPr/>
                </a:tc>
                <a:extLst>
                  <a:ext uri="{0D108BD9-81ED-4DB2-BD59-A6C34878D82A}">
                    <a16:rowId xmlns:a16="http://schemas.microsoft.com/office/drawing/2014/main" val="10000"/>
                  </a:ext>
                </a:extLst>
              </a:tr>
              <a:tr h="304800">
                <a:tc>
                  <a:txBody>
                    <a:bodyPr/>
                    <a:lstStyle/>
                    <a:p>
                      <a:pPr algn="ctr"/>
                      <a:r>
                        <a:rPr lang="fr-FR" sz="1400" b="1" dirty="0"/>
                        <a:t>L 52</a:t>
                      </a:r>
                    </a:p>
                  </a:txBody>
                  <a:tcPr/>
                </a:tc>
                <a:tc>
                  <a:txBody>
                    <a:bodyPr/>
                    <a:lstStyle/>
                    <a:p>
                      <a:pPr algn="ctr"/>
                      <a:r>
                        <a:rPr lang="fr-FR" sz="1400" b="0" dirty="0"/>
                        <a:t>IP</a:t>
                      </a:r>
                    </a:p>
                  </a:txBody>
                  <a:tcPr/>
                </a:tc>
                <a:extLst>
                  <a:ext uri="{0D108BD9-81ED-4DB2-BD59-A6C34878D82A}">
                    <a16:rowId xmlns:a16="http://schemas.microsoft.com/office/drawing/2014/main" val="10001"/>
                  </a:ext>
                </a:extLst>
              </a:tr>
              <a:tr h="304800">
                <a:tc>
                  <a:txBody>
                    <a:bodyPr/>
                    <a:lstStyle/>
                    <a:p>
                      <a:pPr algn="ctr"/>
                      <a:r>
                        <a:rPr lang="fr-FR" sz="1400" dirty="0"/>
                        <a:t>ETH</a:t>
                      </a:r>
                    </a:p>
                  </a:txBody>
                  <a:tcPr/>
                </a:tc>
                <a:tc>
                  <a:txBody>
                    <a:bodyPr/>
                    <a:lstStyle/>
                    <a:p>
                      <a:pPr algn="ctr"/>
                      <a:r>
                        <a:rPr lang="fr-FR" sz="1400" dirty="0"/>
                        <a:t>ETH</a:t>
                      </a:r>
                    </a:p>
                  </a:txBody>
                  <a:tcPr/>
                </a:tc>
                <a:extLst>
                  <a:ext uri="{0D108BD9-81ED-4DB2-BD59-A6C34878D82A}">
                    <a16:rowId xmlns:a16="http://schemas.microsoft.com/office/drawing/2014/main" val="10002"/>
                  </a:ext>
                </a:extLst>
              </a:tr>
              <a:tr h="304800">
                <a:tc>
                  <a:txBody>
                    <a:bodyPr/>
                    <a:lstStyle/>
                    <a:p>
                      <a:pPr algn="ctr"/>
                      <a:r>
                        <a:rPr lang="fr-FR" sz="1400" dirty="0"/>
                        <a:t>PHY</a:t>
                      </a:r>
                    </a:p>
                  </a:txBody>
                  <a:tcPr/>
                </a:tc>
                <a:tc>
                  <a:txBody>
                    <a:bodyPr/>
                    <a:lstStyle/>
                    <a:p>
                      <a:pPr algn="ctr"/>
                      <a:r>
                        <a:rPr lang="fr-FR" sz="1400" dirty="0"/>
                        <a:t>PHY</a:t>
                      </a:r>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5562600" y="3659188"/>
          <a:ext cx="1219200" cy="914400"/>
        </p:xfrm>
        <a:graphic>
          <a:graphicData uri="http://schemas.openxmlformats.org/drawingml/2006/table">
            <a:tbl>
              <a:tblPr firstRow="1" bandRow="1">
                <a:tableStyleId>{69CF1AB2-1976-4502-BF36-3FF5EA218861}</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4800">
                <a:tc>
                  <a:txBody>
                    <a:bodyPr/>
                    <a:lstStyle/>
                    <a:p>
                      <a:pPr algn="ctr"/>
                      <a:r>
                        <a:rPr lang="fr-FR" sz="1400" b="1" dirty="0"/>
                        <a:t>L 48</a:t>
                      </a:r>
                    </a:p>
                  </a:txBody>
                  <a:tcPr/>
                </a:tc>
                <a:tc>
                  <a:txBody>
                    <a:bodyPr/>
                    <a:lstStyle/>
                    <a:p>
                      <a:pPr algn="ctr"/>
                      <a:r>
                        <a:rPr lang="fr-FR" sz="1400" b="1" dirty="0"/>
                        <a:t>L</a:t>
                      </a:r>
                      <a:r>
                        <a:rPr lang="fr-FR" sz="1400" b="1" baseline="0" dirty="0"/>
                        <a:t> 52</a:t>
                      </a:r>
                      <a:endParaRPr lang="fr-FR" sz="1400" b="1" dirty="0"/>
                    </a:p>
                  </a:txBody>
                  <a:tcPr/>
                </a:tc>
                <a:extLst>
                  <a:ext uri="{0D108BD9-81ED-4DB2-BD59-A6C34878D82A}">
                    <a16:rowId xmlns:a16="http://schemas.microsoft.com/office/drawing/2014/main" val="10000"/>
                  </a:ext>
                </a:extLst>
              </a:tr>
              <a:tr h="304800">
                <a:tc>
                  <a:txBody>
                    <a:bodyPr/>
                    <a:lstStyle/>
                    <a:p>
                      <a:pPr algn="ctr"/>
                      <a:r>
                        <a:rPr lang="fr-FR" sz="1400" dirty="0"/>
                        <a:t>ETH</a:t>
                      </a:r>
                    </a:p>
                  </a:txBody>
                  <a:tcPr/>
                </a:tc>
                <a:tc>
                  <a:txBody>
                    <a:bodyPr/>
                    <a:lstStyle/>
                    <a:p>
                      <a:pPr algn="ctr"/>
                      <a:r>
                        <a:rPr lang="fr-FR" sz="1400" dirty="0"/>
                        <a:t>ETH</a:t>
                      </a:r>
                    </a:p>
                  </a:txBody>
                  <a:tcPr/>
                </a:tc>
                <a:extLst>
                  <a:ext uri="{0D108BD9-81ED-4DB2-BD59-A6C34878D82A}">
                    <a16:rowId xmlns:a16="http://schemas.microsoft.com/office/drawing/2014/main" val="10001"/>
                  </a:ext>
                </a:extLst>
              </a:tr>
              <a:tr h="304800">
                <a:tc>
                  <a:txBody>
                    <a:bodyPr/>
                    <a:lstStyle/>
                    <a:p>
                      <a:pPr algn="ctr"/>
                      <a:r>
                        <a:rPr lang="fr-FR" sz="1400" dirty="0"/>
                        <a:t>PHY</a:t>
                      </a:r>
                    </a:p>
                  </a:txBody>
                  <a:tcPr/>
                </a:tc>
                <a:tc>
                  <a:txBody>
                    <a:bodyPr/>
                    <a:lstStyle/>
                    <a:p>
                      <a:pPr algn="ctr"/>
                      <a:r>
                        <a:rPr lang="fr-FR" sz="1400" dirty="0"/>
                        <a:t>PHY</a:t>
                      </a:r>
                    </a:p>
                  </a:txBody>
                  <a:tcPr/>
                </a:tc>
                <a:extLst>
                  <a:ext uri="{0D108BD9-81ED-4DB2-BD59-A6C34878D82A}">
                    <a16:rowId xmlns:a16="http://schemas.microsoft.com/office/drawing/2014/main" val="10002"/>
                  </a:ext>
                </a:extLst>
              </a:tr>
            </a:tbl>
          </a:graphicData>
        </a:graphic>
      </p:graphicFrame>
      <p:cxnSp>
        <p:nvCxnSpPr>
          <p:cNvPr id="29" name="Straight Connector 28"/>
          <p:cNvCxnSpPr/>
          <p:nvPr/>
        </p:nvCxnSpPr>
        <p:spPr>
          <a:xfrm rot="5400000" flipH="1" flipV="1">
            <a:off x="3544094" y="3544094"/>
            <a:ext cx="2286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59188" y="3429000"/>
            <a:ext cx="455612"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4001294" y="3544094"/>
            <a:ext cx="2286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flipH="1" flipV="1">
            <a:off x="7885907" y="3544095"/>
            <a:ext cx="228600" cy="158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999413" y="3429000"/>
            <a:ext cx="4572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8343107" y="3544095"/>
            <a:ext cx="228600" cy="1587"/>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nvGraphicFramePr>
        <p:xfrm>
          <a:off x="2819400" y="5638801"/>
          <a:ext cx="6400800" cy="371475"/>
        </p:xfrm>
        <a:graphic>
          <a:graphicData uri="http://schemas.openxmlformats.org/drawingml/2006/table">
            <a:tbl>
              <a:tblPr firstRow="1" bandRow="1">
                <a:tableStyleId>{69CF1AB2-1976-4502-BF36-3FF5EA218861}</a:tableStyleId>
              </a:tblPr>
              <a:tblGrid>
                <a:gridCol w="3810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1475">
                <a:tc>
                  <a:txBody>
                    <a:bodyPr/>
                    <a:lstStyle/>
                    <a:p>
                      <a:pPr algn="ctr"/>
                      <a:r>
                        <a:rPr lang="fr-FR" sz="1800" b="0" dirty="0"/>
                        <a:t>Label</a:t>
                      </a:r>
                    </a:p>
                  </a:txBody>
                  <a:tcPr marT="45798" marB="45798"/>
                </a:tc>
                <a:tc>
                  <a:txBody>
                    <a:bodyPr/>
                    <a:lstStyle/>
                    <a:p>
                      <a:pPr algn="ctr"/>
                      <a:r>
                        <a:rPr lang="fr-FR" sz="1800" b="0" dirty="0" err="1"/>
                        <a:t>CoS</a:t>
                      </a:r>
                      <a:endParaRPr lang="fr-FR" sz="1800" b="0" dirty="0"/>
                    </a:p>
                  </a:txBody>
                  <a:tcPr marT="45798" marB="45798"/>
                </a:tc>
                <a:tc>
                  <a:txBody>
                    <a:bodyPr/>
                    <a:lstStyle/>
                    <a:p>
                      <a:pPr algn="ctr"/>
                      <a:r>
                        <a:rPr lang="fr-FR" sz="1800" b="0" dirty="0"/>
                        <a:t>S</a:t>
                      </a:r>
                    </a:p>
                  </a:txBody>
                  <a:tcPr marT="45798" marB="45798"/>
                </a:tc>
                <a:tc>
                  <a:txBody>
                    <a:bodyPr/>
                    <a:lstStyle/>
                    <a:p>
                      <a:pPr algn="ctr"/>
                      <a:r>
                        <a:rPr lang="fr-FR" sz="1800" b="0" dirty="0"/>
                        <a:t>TTL</a:t>
                      </a:r>
                    </a:p>
                  </a:txBody>
                  <a:tcPr marT="45798" marB="45798"/>
                </a:tc>
                <a:extLst>
                  <a:ext uri="{0D108BD9-81ED-4DB2-BD59-A6C34878D82A}">
                    <a16:rowId xmlns:a16="http://schemas.microsoft.com/office/drawing/2014/main" val="10000"/>
                  </a:ext>
                </a:extLst>
              </a:tr>
            </a:tbl>
          </a:graphicData>
        </a:graphic>
      </p:graphicFrame>
      <p:sp>
        <p:nvSpPr>
          <p:cNvPr id="6223" name="TextBox 39"/>
          <p:cNvSpPr txBox="1">
            <a:spLocks noChangeArrowheads="1"/>
          </p:cNvSpPr>
          <p:nvPr/>
        </p:nvSpPr>
        <p:spPr bwMode="auto">
          <a:xfrm>
            <a:off x="3733800" y="6107114"/>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914400" eaLnBrk="1" hangingPunct="1">
              <a:spcBef>
                <a:spcPct val="0"/>
              </a:spcBef>
              <a:buNone/>
            </a:pPr>
            <a:r>
              <a:rPr lang="fr-FR" altLang="fr-FR" sz="1800">
                <a:solidFill>
                  <a:prstClr val="black"/>
                </a:solidFill>
              </a:rPr>
              <a:t>20 bits</a:t>
            </a:r>
          </a:p>
        </p:txBody>
      </p:sp>
      <p:sp>
        <p:nvSpPr>
          <p:cNvPr id="6224" name="TextBox 40"/>
          <p:cNvSpPr txBox="1">
            <a:spLocks noChangeArrowheads="1"/>
          </p:cNvSpPr>
          <p:nvPr/>
        </p:nvSpPr>
        <p:spPr bwMode="auto">
          <a:xfrm>
            <a:off x="6629400" y="60960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914400" eaLnBrk="1" hangingPunct="1">
              <a:spcBef>
                <a:spcPct val="0"/>
              </a:spcBef>
              <a:buNone/>
            </a:pPr>
            <a:r>
              <a:rPr lang="fr-FR" altLang="fr-FR" sz="1800">
                <a:solidFill>
                  <a:prstClr val="black"/>
                </a:solidFill>
              </a:rPr>
              <a:t>3 bits</a:t>
            </a:r>
          </a:p>
        </p:txBody>
      </p:sp>
      <p:sp>
        <p:nvSpPr>
          <p:cNvPr id="6225" name="TextBox 42"/>
          <p:cNvSpPr txBox="1">
            <a:spLocks noChangeArrowheads="1"/>
          </p:cNvSpPr>
          <p:nvPr/>
        </p:nvSpPr>
        <p:spPr bwMode="auto">
          <a:xfrm>
            <a:off x="7315200" y="60960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914400" eaLnBrk="1" hangingPunct="1">
              <a:spcBef>
                <a:spcPct val="0"/>
              </a:spcBef>
              <a:buNone/>
            </a:pPr>
            <a:r>
              <a:rPr lang="fr-FR" altLang="fr-FR" sz="1800">
                <a:solidFill>
                  <a:prstClr val="black"/>
                </a:solidFill>
              </a:rPr>
              <a:t>1 bit</a:t>
            </a:r>
          </a:p>
        </p:txBody>
      </p:sp>
      <p:sp>
        <p:nvSpPr>
          <p:cNvPr id="6226" name="TextBox 43"/>
          <p:cNvSpPr txBox="1">
            <a:spLocks noChangeArrowheads="1"/>
          </p:cNvSpPr>
          <p:nvPr/>
        </p:nvSpPr>
        <p:spPr bwMode="auto">
          <a:xfrm>
            <a:off x="8229600" y="60960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defTabSz="914400" eaLnBrk="1" hangingPunct="1">
              <a:spcBef>
                <a:spcPct val="0"/>
              </a:spcBef>
              <a:buNone/>
            </a:pPr>
            <a:r>
              <a:rPr lang="fr-FR" altLang="fr-FR" sz="1800">
                <a:solidFill>
                  <a:prstClr val="black"/>
                </a:solidFill>
              </a:rPr>
              <a:t>8 bits</a:t>
            </a:r>
          </a:p>
        </p:txBody>
      </p:sp>
      <p:sp>
        <p:nvSpPr>
          <p:cNvPr id="6227" name="TextBox 44"/>
          <p:cNvSpPr txBox="1">
            <a:spLocks noChangeArrowheads="1"/>
          </p:cNvSpPr>
          <p:nvPr/>
        </p:nvSpPr>
        <p:spPr bwMode="auto">
          <a:xfrm>
            <a:off x="8077200" y="176371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914400" eaLnBrk="1" hangingPunct="1">
              <a:spcBef>
                <a:spcPct val="0"/>
              </a:spcBef>
              <a:buNone/>
            </a:pPr>
            <a:r>
              <a:rPr lang="fr-FR" altLang="fr-FR" sz="1800">
                <a:solidFill>
                  <a:prstClr val="black"/>
                </a:solidFill>
              </a:rPr>
              <a:t>Downstream</a:t>
            </a:r>
          </a:p>
        </p:txBody>
      </p:sp>
      <p:sp>
        <p:nvSpPr>
          <p:cNvPr id="6228" name="TextBox 45"/>
          <p:cNvSpPr txBox="1">
            <a:spLocks noChangeArrowheads="1"/>
          </p:cNvSpPr>
          <p:nvPr/>
        </p:nvSpPr>
        <p:spPr bwMode="auto">
          <a:xfrm>
            <a:off x="2895600" y="1763714"/>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914400" eaLnBrk="1" hangingPunct="1">
              <a:spcBef>
                <a:spcPct val="0"/>
              </a:spcBef>
              <a:buNone/>
            </a:pPr>
            <a:r>
              <a:rPr lang="fr-FR" altLang="fr-FR" sz="1800">
                <a:solidFill>
                  <a:prstClr val="black"/>
                </a:solidFill>
              </a:rPr>
              <a:t>Upstream</a:t>
            </a:r>
          </a:p>
        </p:txBody>
      </p:sp>
    </p:spTree>
    <p:extLst>
      <p:ext uri="{BB962C8B-B14F-4D97-AF65-F5344CB8AC3E}">
        <p14:creationId xmlns:p14="http://schemas.microsoft.com/office/powerpoint/2010/main" val="31203071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8F67EE2A-A894-6828-912F-9E4236FBC657}"/>
              </a:ext>
            </a:extLst>
          </p:cNvPr>
          <p:cNvSpPr>
            <a:spLocks noGrp="1"/>
          </p:cNvSpPr>
          <p:nvPr>
            <p:ph type="sldNum" sz="quarter" idx="12"/>
          </p:nvPr>
        </p:nvSpPr>
        <p:spPr/>
        <p:txBody>
          <a:bodyPr/>
          <a:lstStyle/>
          <a:p>
            <a:fld id="{9FF4A3A9-D8CA-4A01-984B-441DF6BE7F4F}" type="slidenum">
              <a:rPr lang="fr-FR" smtClean="0"/>
              <a:pPr/>
              <a:t>122</a:t>
            </a:fld>
            <a:endParaRPr lang="fr-FR"/>
          </a:p>
        </p:txBody>
      </p:sp>
      <p:pic>
        <p:nvPicPr>
          <p:cNvPr id="7" name="object 3">
            <a:extLst>
              <a:ext uri="{FF2B5EF4-FFF2-40B4-BE49-F238E27FC236}">
                <a16:creationId xmlns:a16="http://schemas.microsoft.com/office/drawing/2014/main" id="{C2C1188D-5189-D8F5-5C8B-FDCB08A391A3}"/>
              </a:ext>
            </a:extLst>
          </p:cNvPr>
          <p:cNvPicPr/>
          <p:nvPr/>
        </p:nvPicPr>
        <p:blipFill>
          <a:blip r:embed="rId2" cstate="print"/>
          <a:stretch>
            <a:fillRect/>
          </a:stretch>
        </p:blipFill>
        <p:spPr>
          <a:xfrm>
            <a:off x="2486809" y="1602888"/>
            <a:ext cx="7455049" cy="4537038"/>
          </a:xfrm>
          <a:prstGeom prst="rect">
            <a:avLst/>
          </a:prstGeom>
        </p:spPr>
      </p:pic>
      <p:sp>
        <p:nvSpPr>
          <p:cNvPr id="8" name="object 2">
            <a:extLst>
              <a:ext uri="{FF2B5EF4-FFF2-40B4-BE49-F238E27FC236}">
                <a16:creationId xmlns:a16="http://schemas.microsoft.com/office/drawing/2014/main" id="{66D4397D-7F81-6268-FADF-2648A9B8B06A}"/>
              </a:ext>
            </a:extLst>
          </p:cNvPr>
          <p:cNvSpPr txBox="1">
            <a:spLocks noGrp="1"/>
          </p:cNvSpPr>
          <p:nvPr>
            <p:ph type="title"/>
          </p:nvPr>
        </p:nvSpPr>
        <p:spPr>
          <a:xfrm>
            <a:off x="609600" y="274638"/>
            <a:ext cx="10972800" cy="1143000"/>
          </a:xfrm>
          <a:prstGeom prst="rect">
            <a:avLst/>
          </a:prstGeom>
        </p:spPr>
        <p:txBody>
          <a:bodyPr vert="horz" wrap="square" lIns="0" tIns="10085" rIns="0" bIns="0" rtlCol="0">
            <a:spAutoFit/>
          </a:bodyPr>
          <a:lstStyle/>
          <a:p>
            <a:pPr marL="11206">
              <a:spcBef>
                <a:spcPts val="79"/>
              </a:spcBef>
            </a:pPr>
            <a:r>
              <a:rPr sz="3883" spc="-9" dirty="0"/>
              <a:t>Principes</a:t>
            </a:r>
            <a:r>
              <a:rPr sz="3883" spc="-4" dirty="0"/>
              <a:t> </a:t>
            </a:r>
            <a:r>
              <a:rPr sz="3883" spc="-9" dirty="0"/>
              <a:t>de</a:t>
            </a:r>
            <a:r>
              <a:rPr sz="3883" spc="-13" dirty="0"/>
              <a:t> </a:t>
            </a:r>
            <a:r>
              <a:rPr sz="3883" spc="-9" dirty="0"/>
              <a:t>MPLS</a:t>
            </a:r>
            <a:endParaRPr sz="3883" dirty="0"/>
          </a:p>
        </p:txBody>
      </p:sp>
    </p:spTree>
    <p:extLst>
      <p:ext uri="{BB962C8B-B14F-4D97-AF65-F5344CB8AC3E}">
        <p14:creationId xmlns:p14="http://schemas.microsoft.com/office/powerpoint/2010/main" val="36678101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eaLnBrk="1" hangingPunct="1"/>
            <a:r>
              <a:rPr lang="fr-FR" altLang="fr-FR" dirty="0"/>
              <a:t>ACRONYMES </a:t>
            </a:r>
          </a:p>
        </p:txBody>
      </p:sp>
      <p:sp>
        <p:nvSpPr>
          <p:cNvPr id="6147" name="Rectangle 3"/>
          <p:cNvSpPr>
            <a:spLocks noGrp="1" noChangeArrowheads="1"/>
          </p:cNvSpPr>
          <p:nvPr>
            <p:ph type="body" idx="1"/>
          </p:nvPr>
        </p:nvSpPr>
        <p:spPr>
          <a:xfrm>
            <a:off x="2209800" y="1828800"/>
            <a:ext cx="8991600" cy="4114800"/>
          </a:xfrm>
        </p:spPr>
        <p:txBody>
          <a:bodyPr>
            <a:normAutofit fontScale="92500" lnSpcReduction="10000"/>
          </a:bodyPr>
          <a:lstStyle/>
          <a:p>
            <a:pPr eaLnBrk="1" hangingPunct="1"/>
            <a:endParaRPr lang="fr-FR" altLang="fr-FR" sz="2400" dirty="0">
              <a:latin typeface="Arial" charset="0"/>
            </a:endParaRPr>
          </a:p>
          <a:p>
            <a:pPr eaLnBrk="1" hangingPunct="1"/>
            <a:r>
              <a:rPr lang="fr-FR" altLang="fr-FR" sz="2400" b="1" dirty="0">
                <a:cs typeface="Arial" charset="0"/>
              </a:rPr>
              <a:t>MPLS	</a:t>
            </a:r>
            <a:r>
              <a:rPr lang="fr-FR" altLang="fr-FR" sz="2400" dirty="0">
                <a:cs typeface="Arial" charset="0"/>
              </a:rPr>
              <a:t>Multiple Protocol Label </a:t>
            </a:r>
            <a:r>
              <a:rPr lang="fr-FR" altLang="fr-FR" sz="2400" dirty="0" err="1">
                <a:cs typeface="Arial" charset="0"/>
              </a:rPr>
              <a:t>Switching</a:t>
            </a:r>
            <a:r>
              <a:rPr lang="fr-FR" altLang="fr-FR" sz="2400" dirty="0">
                <a:cs typeface="Arial" charset="0"/>
              </a:rPr>
              <a:t>; </a:t>
            </a:r>
          </a:p>
          <a:p>
            <a:pPr eaLnBrk="1" hangingPunct="1"/>
            <a:r>
              <a:rPr lang="fr-FR" altLang="fr-FR" sz="2400" b="1" dirty="0" err="1">
                <a:cs typeface="Arial" charset="0"/>
              </a:rPr>
              <a:t>iLER</a:t>
            </a:r>
            <a:r>
              <a:rPr lang="fr-FR" altLang="fr-FR" sz="2400" b="1" dirty="0">
                <a:cs typeface="Arial" charset="0"/>
              </a:rPr>
              <a:t>		</a:t>
            </a:r>
            <a:r>
              <a:rPr lang="fr-FR" altLang="fr-FR" sz="2400" dirty="0" err="1">
                <a:cs typeface="Arial" charset="0"/>
              </a:rPr>
              <a:t>ingress</a:t>
            </a:r>
            <a:r>
              <a:rPr lang="fr-FR" altLang="fr-FR" sz="2400" b="1" dirty="0">
                <a:cs typeface="Arial" charset="0"/>
              </a:rPr>
              <a:t> </a:t>
            </a:r>
            <a:r>
              <a:rPr lang="fr-FR" altLang="fr-FR" sz="2400" dirty="0">
                <a:cs typeface="Arial" charset="0"/>
              </a:rPr>
              <a:t>Label </a:t>
            </a:r>
            <a:r>
              <a:rPr lang="fr-FR" altLang="fr-FR" sz="2400" dirty="0" err="1">
                <a:cs typeface="Arial" charset="0"/>
              </a:rPr>
              <a:t>Edge</a:t>
            </a:r>
            <a:r>
              <a:rPr lang="fr-FR" altLang="fr-FR" sz="2400" dirty="0">
                <a:cs typeface="Arial" charset="0"/>
              </a:rPr>
              <a:t> Router (routeur d’entrée)</a:t>
            </a:r>
          </a:p>
          <a:p>
            <a:pPr eaLnBrk="1" hangingPunct="1"/>
            <a:r>
              <a:rPr lang="fr-FR" altLang="fr-FR" sz="2400" b="1" dirty="0" err="1">
                <a:cs typeface="Arial" charset="0"/>
              </a:rPr>
              <a:t>eLER</a:t>
            </a:r>
            <a:r>
              <a:rPr lang="fr-FR" altLang="fr-FR" sz="2400" b="1" dirty="0">
                <a:cs typeface="Arial" charset="0"/>
              </a:rPr>
              <a:t>		</a:t>
            </a:r>
            <a:r>
              <a:rPr lang="fr-FR" altLang="fr-FR" sz="2400" dirty="0" err="1">
                <a:cs typeface="Arial" charset="0"/>
              </a:rPr>
              <a:t>egress</a:t>
            </a:r>
            <a:r>
              <a:rPr lang="fr-FR" altLang="fr-FR" sz="2400" dirty="0">
                <a:cs typeface="Arial" charset="0"/>
              </a:rPr>
              <a:t> Label </a:t>
            </a:r>
            <a:r>
              <a:rPr lang="fr-FR" altLang="fr-FR" sz="2400" dirty="0" err="1">
                <a:cs typeface="Arial" charset="0"/>
              </a:rPr>
              <a:t>Edge</a:t>
            </a:r>
            <a:r>
              <a:rPr lang="fr-FR" altLang="fr-FR" sz="2400" dirty="0">
                <a:cs typeface="Arial" charset="0"/>
              </a:rPr>
              <a:t> Router (routeur de sortie)</a:t>
            </a:r>
          </a:p>
          <a:p>
            <a:pPr eaLnBrk="1" hangingPunct="1"/>
            <a:r>
              <a:rPr lang="fr-FR" altLang="fr-FR" sz="2400" b="1" dirty="0">
                <a:cs typeface="Arial" charset="0"/>
              </a:rPr>
              <a:t>LSR		</a:t>
            </a:r>
            <a:r>
              <a:rPr lang="fr-FR" altLang="fr-FR" sz="2400" dirty="0">
                <a:cs typeface="Arial" charset="0"/>
              </a:rPr>
              <a:t>Label Switch Router</a:t>
            </a:r>
          </a:p>
          <a:p>
            <a:pPr eaLnBrk="1" hangingPunct="1"/>
            <a:r>
              <a:rPr lang="fr-FR" altLang="fr-FR" sz="2400" b="1" dirty="0">
                <a:cs typeface="Arial" charset="0"/>
              </a:rPr>
              <a:t>LIB		</a:t>
            </a:r>
            <a:r>
              <a:rPr lang="fr-FR" altLang="fr-FR" sz="2400" dirty="0">
                <a:cs typeface="Arial" charset="0"/>
              </a:rPr>
              <a:t>Label Information Base</a:t>
            </a:r>
          </a:p>
          <a:p>
            <a:r>
              <a:rPr lang="fr-FR" altLang="fr-FR" sz="2400" b="1" dirty="0">
                <a:cs typeface="Arial" charset="0"/>
              </a:rPr>
              <a:t>FIB</a:t>
            </a:r>
            <a:r>
              <a:rPr lang="fr-FR" altLang="fr-FR" sz="2400" dirty="0">
                <a:cs typeface="Arial" charset="0"/>
              </a:rPr>
              <a:t>		</a:t>
            </a:r>
            <a:r>
              <a:rPr lang="fr-FR" altLang="fr-FR" sz="2400" dirty="0" err="1">
                <a:cs typeface="Arial" charset="0"/>
              </a:rPr>
              <a:t>Forwarding</a:t>
            </a:r>
            <a:r>
              <a:rPr lang="fr-FR" altLang="fr-FR" sz="2400" dirty="0">
                <a:cs typeface="Arial" charset="0"/>
              </a:rPr>
              <a:t> Information Base</a:t>
            </a:r>
          </a:p>
          <a:p>
            <a:pPr eaLnBrk="1" hangingPunct="1"/>
            <a:r>
              <a:rPr lang="fr-FR" altLang="fr-FR" sz="2400" b="1" dirty="0">
                <a:cs typeface="Arial" charset="0"/>
              </a:rPr>
              <a:t>LSP		</a:t>
            </a:r>
            <a:r>
              <a:rPr lang="fr-FR" altLang="fr-FR" sz="2400" dirty="0">
                <a:cs typeface="Arial" charset="0"/>
              </a:rPr>
              <a:t>Label Switch Path</a:t>
            </a:r>
          </a:p>
          <a:p>
            <a:pPr eaLnBrk="1" hangingPunct="1"/>
            <a:r>
              <a:rPr lang="fr-FR" altLang="fr-FR" sz="2400" b="1" dirty="0">
                <a:cs typeface="Arial" charset="0"/>
              </a:rPr>
              <a:t>FEC		</a:t>
            </a:r>
            <a:r>
              <a:rPr lang="fr-FR" altLang="fr-FR" sz="2400" dirty="0" err="1">
                <a:cs typeface="Arial" charset="0"/>
              </a:rPr>
              <a:t>Forward</a:t>
            </a:r>
            <a:r>
              <a:rPr lang="fr-FR" altLang="fr-FR" sz="2400" dirty="0">
                <a:cs typeface="Arial" charset="0"/>
              </a:rPr>
              <a:t> Equivalence Class, </a:t>
            </a:r>
            <a:r>
              <a:rPr lang="fr-FR" altLang="fr-FR" sz="2400" dirty="0" err="1">
                <a:cs typeface="Arial" charset="0"/>
              </a:rPr>
              <a:t>also</a:t>
            </a:r>
            <a:br>
              <a:rPr lang="fr-FR" altLang="fr-FR" sz="2400" dirty="0">
                <a:cs typeface="Arial" charset="0"/>
              </a:rPr>
            </a:br>
            <a:r>
              <a:rPr lang="fr-FR" altLang="fr-FR" sz="2400" dirty="0">
                <a:cs typeface="Arial" charset="0"/>
              </a:rPr>
              <a:t>		</a:t>
            </a:r>
            <a:r>
              <a:rPr lang="fr-FR" altLang="fr-FR" sz="2400" dirty="0" err="1">
                <a:cs typeface="Arial" charset="0"/>
              </a:rPr>
              <a:t>Functional</a:t>
            </a:r>
            <a:r>
              <a:rPr lang="fr-FR" altLang="fr-FR" sz="2400" dirty="0">
                <a:cs typeface="Arial" charset="0"/>
              </a:rPr>
              <a:t> Equivalent Class</a:t>
            </a:r>
          </a:p>
          <a:p>
            <a:pPr eaLnBrk="1" hangingPunct="1"/>
            <a:r>
              <a:rPr lang="fr-FR" altLang="fr-FR" sz="2400" b="1" dirty="0">
                <a:cs typeface="Arial" charset="0"/>
              </a:rPr>
              <a:t>LDP</a:t>
            </a:r>
            <a:r>
              <a:rPr lang="fr-FR" altLang="fr-FR" sz="2400" dirty="0">
                <a:cs typeface="Arial" charset="0"/>
              </a:rPr>
              <a:t>		Label Distribution Protocol</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123</a:t>
            </a:fld>
            <a:endParaRPr lang="fr-FR">
              <a:solidFill>
                <a:prstClr val="black">
                  <a:tint val="75000"/>
                </a:prstClr>
              </a:solidFill>
              <a:latin typeface="Calibri"/>
            </a:endParaRPr>
          </a:p>
        </p:txBody>
      </p:sp>
    </p:spTree>
    <p:extLst>
      <p:ext uri="{BB962C8B-B14F-4D97-AF65-F5344CB8AC3E}">
        <p14:creationId xmlns:p14="http://schemas.microsoft.com/office/powerpoint/2010/main" val="13607011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FR" altLang="fr-FR" dirty="0"/>
              <a:t>MPLS points clés</a:t>
            </a:r>
          </a:p>
        </p:txBody>
      </p:sp>
      <p:sp>
        <p:nvSpPr>
          <p:cNvPr id="7171" name="Rectangle 3"/>
          <p:cNvSpPr>
            <a:spLocks noGrp="1" noChangeArrowheads="1"/>
          </p:cNvSpPr>
          <p:nvPr>
            <p:ph type="body" idx="1"/>
          </p:nvPr>
        </p:nvSpPr>
        <p:spPr>
          <a:xfrm>
            <a:off x="2514600" y="1752600"/>
            <a:ext cx="7620000" cy="4114800"/>
          </a:xfrm>
        </p:spPr>
        <p:txBody>
          <a:bodyPr/>
          <a:lstStyle/>
          <a:p>
            <a:pPr eaLnBrk="1" hangingPunct="1">
              <a:lnSpc>
                <a:spcPct val="90000"/>
              </a:lnSpc>
            </a:pPr>
            <a:r>
              <a:rPr lang="fr-FR" altLang="fr-FR" sz="1600" dirty="0">
                <a:cs typeface="Arial" charset="0"/>
              </a:rPr>
              <a:t>MPLS permet un </a:t>
            </a:r>
            <a:r>
              <a:rPr lang="fr-FR" altLang="fr-FR" sz="1600" b="1" dirty="0">
                <a:cs typeface="Arial" charset="0"/>
              </a:rPr>
              <a:t>mariage</a:t>
            </a:r>
            <a:r>
              <a:rPr lang="fr-FR" altLang="fr-FR" sz="1600" dirty="0">
                <a:cs typeface="Arial" charset="0"/>
              </a:rPr>
              <a:t> facile  d'IP avec des technologies de niveau 2 telle ATM par ajout une couche très simple sur  IP.</a:t>
            </a:r>
            <a:br>
              <a:rPr lang="fr-FR" altLang="fr-FR" sz="1600" dirty="0">
                <a:cs typeface="Arial" charset="0"/>
              </a:rPr>
            </a:br>
            <a:r>
              <a:rPr lang="fr-FR" altLang="fr-FR" sz="1600" dirty="0">
                <a:cs typeface="Arial" charset="0"/>
              </a:rPr>
              <a:t>  </a:t>
            </a:r>
            <a:endParaRPr lang="fr-FR" altLang="fr-FR" sz="1600" dirty="0"/>
          </a:p>
          <a:p>
            <a:pPr eaLnBrk="1" hangingPunct="1">
              <a:lnSpc>
                <a:spcPct val="90000"/>
              </a:lnSpc>
            </a:pPr>
            <a:r>
              <a:rPr lang="fr-FR" altLang="fr-FR" sz="1600" dirty="0">
                <a:cs typeface="Arial" charset="0"/>
              </a:rPr>
              <a:t>Les routeurs avec le logiciel </a:t>
            </a:r>
            <a:r>
              <a:rPr lang="fr-FR" altLang="fr-FR" sz="1600" dirty="0" err="1">
                <a:cs typeface="Arial" charset="0"/>
              </a:rPr>
              <a:t>adequat</a:t>
            </a:r>
            <a:r>
              <a:rPr lang="fr-FR" altLang="fr-FR" sz="1600" dirty="0">
                <a:cs typeface="Arial" charset="0"/>
              </a:rPr>
              <a:t> LDP (Label Distribution Protocol), c'est à dire supportant MPLS, vont mettre en </a:t>
            </a:r>
            <a:r>
              <a:rPr lang="fr-FR" altLang="fr-FR" sz="1600" dirty="0" err="1">
                <a:cs typeface="Arial" charset="0"/>
              </a:rPr>
              <a:t>oeuvre</a:t>
            </a:r>
            <a:r>
              <a:rPr lang="fr-FR" altLang="fr-FR" sz="1600" dirty="0">
                <a:cs typeface="Arial" charset="0"/>
              </a:rPr>
              <a:t> la gestion de label MPLS contenu dans le "</a:t>
            </a:r>
            <a:r>
              <a:rPr lang="fr-FR" altLang="fr-FR" sz="1600" dirty="0" err="1">
                <a:cs typeface="Arial" charset="0"/>
              </a:rPr>
              <a:t>Shim</a:t>
            </a:r>
            <a:r>
              <a:rPr lang="fr-FR" altLang="fr-FR" sz="1600" dirty="0">
                <a:cs typeface="Arial" charset="0"/>
              </a:rPr>
              <a:t> Header".</a:t>
            </a:r>
            <a:br>
              <a:rPr lang="fr-FR" altLang="fr-FR" sz="1600" dirty="0">
                <a:cs typeface="Arial" charset="0"/>
              </a:rPr>
            </a:br>
            <a:endParaRPr lang="fr-FR" altLang="fr-FR" sz="1600" dirty="0">
              <a:cs typeface="Arial" charset="0"/>
            </a:endParaRPr>
          </a:p>
          <a:p>
            <a:pPr eaLnBrk="1" hangingPunct="1">
              <a:lnSpc>
                <a:spcPct val="90000"/>
              </a:lnSpc>
            </a:pPr>
            <a:r>
              <a:rPr lang="fr-FR" altLang="fr-FR" sz="1600" dirty="0">
                <a:cs typeface="Arial" charset="0"/>
              </a:rPr>
              <a:t>Le trafic de base IP est présenté au LER (label </a:t>
            </a:r>
            <a:r>
              <a:rPr lang="fr-FR" altLang="fr-FR" sz="1600" dirty="0" err="1">
                <a:cs typeface="Arial" charset="0"/>
              </a:rPr>
              <a:t>edge</a:t>
            </a:r>
            <a:r>
              <a:rPr lang="fr-FR" altLang="fr-FR" sz="1600" dirty="0">
                <a:cs typeface="Arial" charset="0"/>
              </a:rPr>
              <a:t> router), où les labels sont mis en place, ces paquets sont envoyés aux travers des LSP (label switch </a:t>
            </a:r>
            <a:r>
              <a:rPr lang="fr-FR" altLang="fr-FR" sz="1600" dirty="0" err="1">
                <a:cs typeface="Arial" charset="0"/>
              </a:rPr>
              <a:t>path</a:t>
            </a:r>
            <a:r>
              <a:rPr lang="fr-FR" altLang="fr-FR" sz="1600" dirty="0">
                <a:cs typeface="Arial" charset="0"/>
              </a:rPr>
              <a:t>) aux LSR (label switch router) où les labels sont traités.</a:t>
            </a:r>
            <a:r>
              <a:rPr lang="fr-FR" altLang="fr-FR" sz="1600" dirty="0"/>
              <a:t> </a:t>
            </a:r>
            <a:br>
              <a:rPr lang="fr-FR" altLang="fr-FR" sz="1600" dirty="0"/>
            </a:br>
            <a:endParaRPr lang="fr-FR" altLang="fr-FR" sz="1600" dirty="0"/>
          </a:p>
          <a:p>
            <a:pPr eaLnBrk="1" hangingPunct="1">
              <a:lnSpc>
                <a:spcPct val="90000"/>
              </a:lnSpc>
            </a:pPr>
            <a:r>
              <a:rPr lang="fr-FR" altLang="fr-FR" sz="1600" dirty="0">
                <a:cs typeface="Arial" charset="0"/>
              </a:rPr>
              <a:t>En sortie du réseau (the </a:t>
            </a:r>
            <a:r>
              <a:rPr lang="fr-FR" altLang="fr-FR" sz="1600" dirty="0" err="1">
                <a:cs typeface="Arial" charset="0"/>
              </a:rPr>
              <a:t>egress</a:t>
            </a:r>
            <a:r>
              <a:rPr lang="fr-FR" altLang="fr-FR" sz="1600" dirty="0">
                <a:cs typeface="Arial" charset="0"/>
              </a:rPr>
              <a:t> to the network) le LER enlève les MPLS labels et délivre les paquets IP.  </a:t>
            </a:r>
            <a:br>
              <a:rPr lang="fr-FR" altLang="fr-FR" sz="1600" dirty="0">
                <a:cs typeface="Arial" charset="0"/>
              </a:rPr>
            </a:br>
            <a:endParaRPr lang="fr-FR" altLang="fr-FR" sz="1600" dirty="0">
              <a:cs typeface="Arial" charset="0"/>
            </a:endParaRPr>
          </a:p>
          <a:p>
            <a:pPr eaLnBrk="1" hangingPunct="1">
              <a:lnSpc>
                <a:spcPct val="90000"/>
              </a:lnSpc>
            </a:pPr>
            <a:r>
              <a:rPr lang="en-US" altLang="fr-FR" sz="1600" dirty="0">
                <a:cs typeface="Arial" charset="0"/>
              </a:rPr>
              <a:t>Le traffic au travers de </a:t>
            </a:r>
            <a:r>
              <a:rPr lang="en-US" altLang="fr-FR" sz="1600" dirty="0" err="1">
                <a:cs typeface="Arial" charset="0"/>
              </a:rPr>
              <a:t>plusieurs</a:t>
            </a:r>
            <a:r>
              <a:rPr lang="en-US" altLang="fr-FR" sz="1600" dirty="0">
                <a:cs typeface="Arial" charset="0"/>
              </a:rPr>
              <a:t>  </a:t>
            </a:r>
            <a:r>
              <a:rPr lang="en-US" altLang="fr-FR" sz="1600" dirty="0" err="1">
                <a:cs typeface="Arial" charset="0"/>
              </a:rPr>
              <a:t>réseaux</a:t>
            </a:r>
            <a:r>
              <a:rPr lang="en-US" altLang="fr-FR" sz="1600" dirty="0">
                <a:cs typeface="Arial" charset="0"/>
              </a:rPr>
              <a:t>, </a:t>
            </a:r>
            <a:r>
              <a:rPr lang="en-US" altLang="fr-FR" sz="1600" b="1" dirty="0" err="1">
                <a:cs typeface="Arial" charset="0"/>
              </a:rPr>
              <a:t>peut-être</a:t>
            </a:r>
            <a:r>
              <a:rPr lang="en-US" altLang="fr-FR" sz="1600" b="1" dirty="0">
                <a:cs typeface="Arial" charset="0"/>
              </a:rPr>
              <a:t> "</a:t>
            </a:r>
            <a:r>
              <a:rPr lang="fr-FR" altLang="fr-FR" sz="1600" b="1" dirty="0" err="1">
                <a:cs typeface="Arial" charset="0"/>
              </a:rPr>
              <a:t>tunneled</a:t>
            </a:r>
            <a:r>
              <a:rPr lang="fr-FR" altLang="fr-FR" sz="1600" b="1" dirty="0">
                <a:cs typeface="Arial" charset="0"/>
              </a:rPr>
              <a:t>" en empilant les labels</a:t>
            </a:r>
            <a:r>
              <a:rPr lang="fr-FR" altLang="fr-FR" sz="1600" dirty="0">
                <a:cs typeface="Arial" charset="0"/>
              </a:rPr>
              <a:t>.</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124</a:t>
            </a:fld>
            <a:endParaRPr lang="fr-FR">
              <a:solidFill>
                <a:prstClr val="black">
                  <a:tint val="75000"/>
                </a:prstClr>
              </a:solidFill>
              <a:latin typeface="Calibri"/>
            </a:endParaRPr>
          </a:p>
        </p:txBody>
      </p:sp>
    </p:spTree>
    <p:extLst>
      <p:ext uri="{BB962C8B-B14F-4D97-AF65-F5344CB8AC3E}">
        <p14:creationId xmlns:p14="http://schemas.microsoft.com/office/powerpoint/2010/main" val="3820425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2570164" y="1916833"/>
            <a:ext cx="6986587" cy="3673475"/>
            <a:chOff x="748" y="1071"/>
            <a:chExt cx="4401" cy="2314"/>
          </a:xfrm>
        </p:grpSpPr>
        <p:sp>
          <p:nvSpPr>
            <p:cNvPr id="15366" name="Rectangle 3"/>
            <p:cNvSpPr>
              <a:spLocks noChangeArrowheads="1"/>
            </p:cNvSpPr>
            <p:nvPr/>
          </p:nvSpPr>
          <p:spPr bwMode="auto">
            <a:xfrm>
              <a:off x="1927" y="1979"/>
              <a:ext cx="3221" cy="49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3600">
                  <a:solidFill>
                    <a:prstClr val="black"/>
                  </a:solidFill>
                </a:rPr>
                <a:t>MPLS</a:t>
              </a:r>
            </a:p>
          </p:txBody>
        </p:sp>
        <p:sp>
          <p:nvSpPr>
            <p:cNvPr id="15367" name="Rectangle 4"/>
            <p:cNvSpPr>
              <a:spLocks noChangeArrowheads="1"/>
            </p:cNvSpPr>
            <p:nvPr/>
          </p:nvSpPr>
          <p:spPr bwMode="auto">
            <a:xfrm>
              <a:off x="1927" y="2568"/>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ATM</a:t>
              </a:r>
            </a:p>
          </p:txBody>
        </p:sp>
        <p:sp>
          <p:nvSpPr>
            <p:cNvPr id="15368" name="Rectangle 5"/>
            <p:cNvSpPr>
              <a:spLocks noChangeArrowheads="1"/>
            </p:cNvSpPr>
            <p:nvPr/>
          </p:nvSpPr>
          <p:spPr bwMode="auto">
            <a:xfrm>
              <a:off x="4377" y="2568"/>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Ethernet</a:t>
              </a:r>
            </a:p>
          </p:txBody>
        </p:sp>
        <p:sp>
          <p:nvSpPr>
            <p:cNvPr id="15369" name="Rectangle 6"/>
            <p:cNvSpPr>
              <a:spLocks noChangeArrowheads="1"/>
            </p:cNvSpPr>
            <p:nvPr/>
          </p:nvSpPr>
          <p:spPr bwMode="auto">
            <a:xfrm>
              <a:off x="3560" y="2568"/>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PPP</a:t>
              </a:r>
            </a:p>
          </p:txBody>
        </p:sp>
        <p:sp>
          <p:nvSpPr>
            <p:cNvPr id="15370" name="Rectangle 7"/>
            <p:cNvSpPr>
              <a:spLocks noChangeArrowheads="1"/>
            </p:cNvSpPr>
            <p:nvPr/>
          </p:nvSpPr>
          <p:spPr bwMode="auto">
            <a:xfrm>
              <a:off x="2744" y="2568"/>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Frame</a:t>
              </a:r>
            </a:p>
            <a:p>
              <a:pPr algn="ctr" defTabSz="914400" eaLnBrk="1" hangingPunct="1">
                <a:spcBef>
                  <a:spcPct val="0"/>
                </a:spcBef>
                <a:buNone/>
              </a:pPr>
              <a:r>
                <a:rPr lang="fr-FR" altLang="fr-FR" sz="2000">
                  <a:solidFill>
                    <a:prstClr val="black"/>
                  </a:solidFill>
                </a:rPr>
                <a:t>Relay</a:t>
              </a:r>
            </a:p>
          </p:txBody>
        </p:sp>
        <p:sp>
          <p:nvSpPr>
            <p:cNvPr id="15371" name="Rectangle 8"/>
            <p:cNvSpPr>
              <a:spLocks noChangeArrowheads="1"/>
            </p:cNvSpPr>
            <p:nvPr/>
          </p:nvSpPr>
          <p:spPr bwMode="auto">
            <a:xfrm>
              <a:off x="2744" y="1071"/>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dirty="0">
                  <a:solidFill>
                    <a:prstClr val="black"/>
                  </a:solidFill>
                </a:rPr>
                <a:t>IPV6</a:t>
              </a:r>
            </a:p>
          </p:txBody>
        </p:sp>
        <p:sp>
          <p:nvSpPr>
            <p:cNvPr id="15372" name="Rectangle 9"/>
            <p:cNvSpPr>
              <a:spLocks noChangeArrowheads="1"/>
            </p:cNvSpPr>
            <p:nvPr/>
          </p:nvSpPr>
          <p:spPr bwMode="auto">
            <a:xfrm>
              <a:off x="1927" y="1071"/>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IPV4</a:t>
              </a:r>
            </a:p>
          </p:txBody>
        </p:sp>
        <p:sp>
          <p:nvSpPr>
            <p:cNvPr id="15373" name="Rectangle 10"/>
            <p:cNvSpPr>
              <a:spLocks noChangeArrowheads="1"/>
            </p:cNvSpPr>
            <p:nvPr/>
          </p:nvSpPr>
          <p:spPr bwMode="auto">
            <a:xfrm>
              <a:off x="4377" y="1071"/>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Apple</a:t>
              </a:r>
            </a:p>
            <a:p>
              <a:pPr algn="ctr" defTabSz="914400" eaLnBrk="1" hangingPunct="1">
                <a:spcBef>
                  <a:spcPct val="0"/>
                </a:spcBef>
                <a:buNone/>
              </a:pPr>
              <a:r>
                <a:rPr lang="fr-FR" altLang="fr-FR" sz="2000">
                  <a:solidFill>
                    <a:prstClr val="black"/>
                  </a:solidFill>
                </a:rPr>
                <a:t>Talk</a:t>
              </a:r>
            </a:p>
          </p:txBody>
        </p:sp>
        <p:sp>
          <p:nvSpPr>
            <p:cNvPr id="15374" name="Rectangle 11"/>
            <p:cNvSpPr>
              <a:spLocks noChangeArrowheads="1"/>
            </p:cNvSpPr>
            <p:nvPr/>
          </p:nvSpPr>
          <p:spPr bwMode="auto">
            <a:xfrm>
              <a:off x="3560" y="1071"/>
              <a:ext cx="772" cy="81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IPX</a:t>
              </a:r>
            </a:p>
          </p:txBody>
        </p:sp>
        <p:sp>
          <p:nvSpPr>
            <p:cNvPr id="15375" name="Text Box 12"/>
            <p:cNvSpPr txBox="1">
              <a:spLocks noChangeArrowheads="1"/>
            </p:cNvSpPr>
            <p:nvPr/>
          </p:nvSpPr>
          <p:spPr bwMode="auto">
            <a:xfrm>
              <a:off x="793" y="2882"/>
              <a:ext cx="10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50000"/>
                </a:spcBef>
                <a:buNone/>
              </a:pPr>
              <a:r>
                <a:rPr lang="fr-FR" altLang="fr-FR" sz="2000" b="1">
                  <a:solidFill>
                    <a:prstClr val="black"/>
                  </a:solidFill>
                </a:rPr>
                <a:t>Niveau   2</a:t>
              </a:r>
            </a:p>
          </p:txBody>
        </p:sp>
        <p:sp>
          <p:nvSpPr>
            <p:cNvPr id="15376" name="Text Box 13"/>
            <p:cNvSpPr txBox="1">
              <a:spLocks noChangeArrowheads="1"/>
            </p:cNvSpPr>
            <p:nvPr/>
          </p:nvSpPr>
          <p:spPr bwMode="auto">
            <a:xfrm>
              <a:off x="748" y="1384"/>
              <a:ext cx="10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50000"/>
                </a:spcBef>
                <a:buNone/>
              </a:pPr>
              <a:r>
                <a:rPr lang="fr-FR" altLang="fr-FR" sz="2000" b="1">
                  <a:solidFill>
                    <a:prstClr val="black"/>
                  </a:solidFill>
                </a:rPr>
                <a:t>Niveau   3</a:t>
              </a:r>
            </a:p>
          </p:txBody>
        </p:sp>
      </p:grpSp>
      <p:sp>
        <p:nvSpPr>
          <p:cNvPr id="15363" name="Rectangle 15"/>
          <p:cNvSpPr>
            <a:spLocks noGrp="1" noChangeArrowheads="1"/>
          </p:cNvSpPr>
          <p:nvPr>
            <p:ph type="body" idx="4294967295"/>
          </p:nvPr>
        </p:nvSpPr>
        <p:spPr>
          <a:xfrm>
            <a:off x="1981200" y="980729"/>
            <a:ext cx="8229600" cy="4525963"/>
          </a:xfrm>
        </p:spPr>
        <p:txBody>
          <a:bodyPr/>
          <a:lstStyle/>
          <a:p>
            <a:pPr algn="ctr" eaLnBrk="1" hangingPunct="1">
              <a:buFontTx/>
              <a:buNone/>
            </a:pPr>
            <a:r>
              <a:rPr lang="fr-FR" altLang="fr-FR" dirty="0"/>
              <a:t>Un protocole « multi-</a:t>
            </a:r>
            <a:r>
              <a:rPr lang="fr-FR" altLang="fr-FR" dirty="0" err="1"/>
              <a:t>potocole</a:t>
            </a:r>
            <a:r>
              <a:rPr lang="fr-FR" altLang="fr-FR" dirty="0"/>
              <a:t> »</a:t>
            </a: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125</a:t>
            </a:fld>
            <a:endParaRPr lang="fr-FR">
              <a:solidFill>
                <a:prstClr val="black">
                  <a:tint val="75000"/>
                </a:prstClr>
              </a:solidFill>
              <a:latin typeface="Calibri"/>
            </a:endParaRPr>
          </a:p>
        </p:txBody>
      </p:sp>
      <p:sp>
        <p:nvSpPr>
          <p:cNvPr id="19"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Calibri"/>
              </a:rPr>
              <a:t>Normalisation</a:t>
            </a:r>
          </a:p>
        </p:txBody>
      </p:sp>
    </p:spTree>
    <p:extLst>
      <p:ext uri="{BB962C8B-B14F-4D97-AF65-F5344CB8AC3E}">
        <p14:creationId xmlns:p14="http://schemas.microsoft.com/office/powerpoint/2010/main" val="1473916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C:\Documents and Settings\MARGERIDE\Mes documents\Mes images\lsp-1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188" y="1908176"/>
            <a:ext cx="538321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126</a:t>
            </a:fld>
            <a:endParaRPr lang="fr-FR">
              <a:solidFill>
                <a:prstClr val="black">
                  <a:tint val="75000"/>
                </a:prstClr>
              </a:solidFill>
              <a:latin typeface="Calibri"/>
            </a:endParaRPr>
          </a:p>
        </p:txBody>
      </p:sp>
      <p:sp>
        <p:nvSpPr>
          <p:cNvPr id="7"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Calibri"/>
              </a:rPr>
              <a:t>Normalisation</a:t>
            </a:r>
          </a:p>
        </p:txBody>
      </p:sp>
    </p:spTree>
    <p:extLst>
      <p:ext uri="{BB962C8B-B14F-4D97-AF65-F5344CB8AC3E}">
        <p14:creationId xmlns:p14="http://schemas.microsoft.com/office/powerpoint/2010/main" val="24792063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body" idx="4294967295"/>
          </p:nvPr>
        </p:nvSpPr>
        <p:spPr/>
        <p:txBody>
          <a:bodyPr/>
          <a:lstStyle/>
          <a:p>
            <a:pPr eaLnBrk="1" hangingPunct="1"/>
            <a:endParaRPr lang="fr-FR" altLang="fr-FR" dirty="0"/>
          </a:p>
          <a:p>
            <a:pPr eaLnBrk="1" hangingPunct="1"/>
            <a:r>
              <a:rPr lang="fr-FR" altLang="fr-FR" dirty="0"/>
              <a:t>Multi Protocol</a:t>
            </a:r>
          </a:p>
          <a:p>
            <a:pPr lvl="1" eaLnBrk="1" hangingPunct="1"/>
            <a:r>
              <a:rPr lang="fr-FR" altLang="fr-FR" dirty="0"/>
              <a:t>Simplification du cœur de réseau</a:t>
            </a:r>
          </a:p>
          <a:p>
            <a:pPr lvl="1" eaLnBrk="1" hangingPunct="1"/>
            <a:r>
              <a:rPr lang="fr-FR" altLang="fr-FR" dirty="0"/>
              <a:t>Déploiement de nouveaux services et protocoles</a:t>
            </a:r>
          </a:p>
          <a:p>
            <a:pPr lvl="1" eaLnBrk="1" hangingPunct="1"/>
            <a:r>
              <a:rPr lang="fr-FR" altLang="fr-FR" dirty="0"/>
              <a:t>Indépendant du protocole utilisé pour la couche inférieure</a:t>
            </a:r>
          </a:p>
          <a:p>
            <a:pPr lvl="1" eaLnBrk="1" hangingPunct="1">
              <a:buFontTx/>
              <a:buNone/>
            </a:pPr>
            <a:endParaRPr lang="fr-FR" altLang="fr-FR" dirty="0"/>
          </a:p>
          <a:p>
            <a:pPr lvl="1" eaLnBrk="1" hangingPunct="1">
              <a:buFontTx/>
              <a:buNone/>
            </a:pPr>
            <a:endParaRPr lang="fr-FR" altLang="fr-FR" dirty="0"/>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127</a:t>
            </a:fld>
            <a:endParaRPr lang="fr-FR">
              <a:solidFill>
                <a:prstClr val="black">
                  <a:tint val="75000"/>
                </a:prstClr>
              </a:solidFill>
              <a:latin typeface="Calibri"/>
            </a:endParaRPr>
          </a:p>
        </p:txBody>
      </p:sp>
      <p:sp>
        <p:nvSpPr>
          <p:cNvPr id="7"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Calibri"/>
              </a:rPr>
              <a:t>MPLS</a:t>
            </a:r>
          </a:p>
        </p:txBody>
      </p:sp>
    </p:spTree>
    <p:extLst>
      <p:ext uri="{BB962C8B-B14F-4D97-AF65-F5344CB8AC3E}">
        <p14:creationId xmlns:p14="http://schemas.microsoft.com/office/powerpoint/2010/main" val="8614944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Grp="1" noChangeArrowheads="1"/>
          </p:cNvSpPr>
          <p:nvPr>
            <p:ph type="body" idx="4294967295"/>
          </p:nvPr>
        </p:nvSpPr>
        <p:spPr>
          <a:xfrm>
            <a:off x="1981200" y="692697"/>
            <a:ext cx="8229600" cy="5256213"/>
          </a:xfrm>
        </p:spPr>
        <p:txBody>
          <a:bodyPr/>
          <a:lstStyle/>
          <a:p>
            <a:pPr eaLnBrk="1" hangingPunct="1">
              <a:lnSpc>
                <a:spcPct val="90000"/>
              </a:lnSpc>
            </a:pPr>
            <a:endParaRPr lang="fr-FR" altLang="fr-FR" sz="2800" dirty="0"/>
          </a:p>
          <a:p>
            <a:pPr eaLnBrk="1" hangingPunct="1">
              <a:lnSpc>
                <a:spcPct val="90000"/>
              </a:lnSpc>
            </a:pPr>
            <a:r>
              <a:rPr lang="fr-FR" altLang="fr-FR" sz="2800" dirty="0"/>
              <a:t>Label </a:t>
            </a:r>
            <a:r>
              <a:rPr lang="fr-FR" altLang="fr-FR" sz="2800" dirty="0" err="1"/>
              <a:t>switching</a:t>
            </a:r>
            <a:endParaRPr lang="fr-FR" altLang="fr-FR" sz="2800" dirty="0"/>
          </a:p>
          <a:p>
            <a:pPr lvl="1" eaLnBrk="1" hangingPunct="1">
              <a:lnSpc>
                <a:spcPct val="90000"/>
              </a:lnSpc>
            </a:pPr>
            <a:r>
              <a:rPr lang="fr-FR" altLang="fr-FR" dirty="0"/>
              <a:t>Encapsulation de datagrammes dans un label MPLS</a:t>
            </a:r>
          </a:p>
          <a:p>
            <a:pPr lvl="1" eaLnBrk="1" hangingPunct="1">
              <a:lnSpc>
                <a:spcPct val="90000"/>
              </a:lnSpc>
            </a:pPr>
            <a:endParaRPr lang="fr-FR" altLang="fr-FR" sz="2400" dirty="0"/>
          </a:p>
          <a:p>
            <a:pPr eaLnBrk="1" hangingPunct="1">
              <a:lnSpc>
                <a:spcPct val="90000"/>
              </a:lnSpc>
            </a:pPr>
            <a:r>
              <a:rPr lang="fr-FR" altLang="fr-FR" sz="2800" dirty="0"/>
              <a:t>Signification d’ un label</a:t>
            </a:r>
          </a:p>
          <a:p>
            <a:pPr lvl="1" eaLnBrk="1" hangingPunct="1">
              <a:lnSpc>
                <a:spcPct val="90000"/>
              </a:lnSpc>
            </a:pPr>
            <a:r>
              <a:rPr lang="fr-FR" altLang="fr-FR" dirty="0"/>
              <a:t>Un chemin</a:t>
            </a:r>
          </a:p>
          <a:p>
            <a:pPr lvl="1" eaLnBrk="1" hangingPunct="1">
              <a:lnSpc>
                <a:spcPct val="90000"/>
              </a:lnSpc>
            </a:pPr>
            <a:r>
              <a:rPr lang="fr-FR" altLang="fr-FR" dirty="0"/>
              <a:t>Une source </a:t>
            </a:r>
          </a:p>
          <a:p>
            <a:pPr lvl="1" eaLnBrk="1" hangingPunct="1">
              <a:lnSpc>
                <a:spcPct val="90000"/>
              </a:lnSpc>
            </a:pPr>
            <a:r>
              <a:rPr lang="fr-FR" altLang="fr-FR" dirty="0"/>
              <a:t>Une destination</a:t>
            </a:r>
          </a:p>
          <a:p>
            <a:pPr lvl="1" eaLnBrk="1" hangingPunct="1">
              <a:lnSpc>
                <a:spcPct val="90000"/>
              </a:lnSpc>
            </a:pPr>
            <a:r>
              <a:rPr lang="fr-FR" altLang="fr-FR" dirty="0"/>
              <a:t>Une application</a:t>
            </a:r>
          </a:p>
          <a:p>
            <a:pPr lvl="1" eaLnBrk="1" hangingPunct="1">
              <a:lnSpc>
                <a:spcPct val="90000"/>
              </a:lnSpc>
            </a:pPr>
            <a:r>
              <a:rPr lang="fr-FR" altLang="fr-FR" dirty="0"/>
              <a:t>Une </a:t>
            </a:r>
            <a:r>
              <a:rPr lang="fr-FR" altLang="fr-FR" dirty="0" err="1"/>
              <a:t>QoS</a:t>
            </a:r>
            <a:endParaRPr lang="fr-FR" altLang="fr-FR" dirty="0"/>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128</a:t>
            </a:fld>
            <a:endParaRPr lang="fr-FR">
              <a:solidFill>
                <a:prstClr val="black">
                  <a:tint val="75000"/>
                </a:prstClr>
              </a:solidFill>
              <a:latin typeface="Calibri"/>
            </a:endParaRPr>
          </a:p>
        </p:txBody>
      </p:sp>
      <p:sp>
        <p:nvSpPr>
          <p:cNvPr id="7"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a:solidFill>
                  <a:prstClr val="black"/>
                </a:solidFill>
                <a:latin typeface="Calibri"/>
              </a:rPr>
              <a:t>LABEL</a:t>
            </a:r>
            <a:endParaRPr lang="fr-FR" altLang="fr-FR" dirty="0">
              <a:solidFill>
                <a:prstClr val="black"/>
              </a:solidFill>
              <a:latin typeface="Calibri"/>
            </a:endParaRPr>
          </a:p>
        </p:txBody>
      </p:sp>
    </p:spTree>
    <p:extLst>
      <p:ext uri="{BB962C8B-B14F-4D97-AF65-F5344CB8AC3E}">
        <p14:creationId xmlns:p14="http://schemas.microsoft.com/office/powerpoint/2010/main" val="3536601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fr-FR" altLang="fr-FR" dirty="0"/>
              <a:t>LABEL</a:t>
            </a:r>
          </a:p>
        </p:txBody>
      </p:sp>
      <p:sp>
        <p:nvSpPr>
          <p:cNvPr id="11267" name="Rectangle 3"/>
          <p:cNvSpPr>
            <a:spLocks noGrp="1" noChangeArrowheads="1"/>
          </p:cNvSpPr>
          <p:nvPr>
            <p:ph type="body" idx="1"/>
          </p:nvPr>
        </p:nvSpPr>
        <p:spPr>
          <a:xfrm>
            <a:off x="1248335" y="1371599"/>
            <a:ext cx="9695329" cy="4984751"/>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a:bodyPr>
          <a:lstStyle/>
          <a:p>
            <a:pPr eaLnBrk="1" hangingPunct="1">
              <a:lnSpc>
                <a:spcPct val="90000"/>
              </a:lnSpc>
            </a:pPr>
            <a:r>
              <a:rPr lang="fr-FR" altLang="fr-FR" sz="2000" b="1" dirty="0"/>
              <a:t>Un label </a:t>
            </a:r>
            <a:r>
              <a:rPr lang="fr-FR" altLang="fr-FR" sz="2000" dirty="0"/>
              <a:t>a une signification locale </a:t>
            </a:r>
            <a:r>
              <a:rPr lang="fr-FR" altLang="fr-FR" sz="2000" b="1" dirty="0"/>
              <a:t>entre 2 LSR a</a:t>
            </a:r>
            <a:r>
              <a:rPr lang="fr-FR" altLang="fr-FR" sz="2000" dirty="0"/>
              <a:t>djacents et mappe le flux de trafic entre le LSR amont et le LSR aval. </a:t>
            </a:r>
          </a:p>
          <a:p>
            <a:pPr eaLnBrk="1" hangingPunct="1">
              <a:lnSpc>
                <a:spcPct val="90000"/>
              </a:lnSpc>
            </a:pPr>
            <a:endParaRPr lang="fr-FR" altLang="fr-FR" sz="2000" dirty="0"/>
          </a:p>
          <a:p>
            <a:pPr eaLnBrk="1" hangingPunct="1">
              <a:lnSpc>
                <a:spcPct val="90000"/>
              </a:lnSpc>
            </a:pPr>
            <a:r>
              <a:rPr lang="fr-FR" altLang="fr-FR" sz="2000" dirty="0"/>
              <a:t>A chaque bond le long du LSP, un label est utilisé pour chercher les informations de routage (</a:t>
            </a:r>
            <a:r>
              <a:rPr lang="fr-FR" altLang="fr-FR" sz="2000" dirty="0" err="1"/>
              <a:t>next</a:t>
            </a:r>
            <a:r>
              <a:rPr lang="fr-FR" altLang="fr-FR" sz="2000" dirty="0"/>
              <a:t> hop, lien de sortie, encapsulation, </a:t>
            </a:r>
            <a:r>
              <a:rPr lang="fr-FR" altLang="fr-FR" sz="2000" dirty="0" err="1"/>
              <a:t>queueing</a:t>
            </a:r>
            <a:r>
              <a:rPr lang="fr-FR" altLang="fr-FR" sz="2000" dirty="0"/>
              <a:t> et </a:t>
            </a:r>
            <a:r>
              <a:rPr lang="fr-FR" altLang="fr-FR" sz="2000" dirty="0" err="1"/>
              <a:t>scheduling</a:t>
            </a:r>
            <a:r>
              <a:rPr lang="fr-FR" altLang="fr-FR" sz="2000" dirty="0"/>
              <a:t>) et les actions à réaliser sur le label : insérer, changer ou retirer.</a:t>
            </a:r>
          </a:p>
          <a:p>
            <a:pPr eaLnBrk="1" hangingPunct="1">
              <a:lnSpc>
                <a:spcPct val="90000"/>
              </a:lnSpc>
            </a:pPr>
            <a:endParaRPr lang="fr-FR" altLang="fr-FR" sz="2000" dirty="0"/>
          </a:p>
          <a:p>
            <a:pPr eaLnBrk="1" hangingPunct="1">
              <a:lnSpc>
                <a:spcPct val="90000"/>
              </a:lnSpc>
            </a:pPr>
            <a:r>
              <a:rPr lang="fr-FR" altLang="fr-FR" sz="2000" dirty="0"/>
              <a:t>Labels dans les différentes technologies ATM, Frame Relay, PPP, Ethernet et HDLC. </a:t>
            </a:r>
          </a:p>
          <a:p>
            <a:pPr lvl="1" eaLnBrk="1" hangingPunct="1">
              <a:lnSpc>
                <a:spcPct val="90000"/>
              </a:lnSpc>
            </a:pPr>
            <a:r>
              <a:rPr lang="fr-FR" altLang="fr-FR" sz="1800" dirty="0"/>
              <a:t>Pour les réseaux Ethernet, un champ appelé </a:t>
            </a:r>
            <a:r>
              <a:rPr lang="fr-FR" altLang="fr-FR" sz="1800" dirty="0" err="1"/>
              <a:t>shim</a:t>
            </a:r>
            <a:r>
              <a:rPr lang="fr-FR" altLang="fr-FR" sz="1800" dirty="0"/>
              <a:t> a été introduit entre la couche 2 et la couche 3. </a:t>
            </a:r>
          </a:p>
          <a:p>
            <a:pPr lvl="1" eaLnBrk="1" hangingPunct="1">
              <a:lnSpc>
                <a:spcPct val="90000"/>
              </a:lnSpc>
            </a:pPr>
            <a:r>
              <a:rPr lang="fr-FR" altLang="fr-FR" sz="1800" dirty="0"/>
              <a:t>Sur 32 bits, il a une signification d'identificateur local d'une FEC. </a:t>
            </a:r>
            <a:r>
              <a:rPr lang="fr-FR" altLang="fr-FR" sz="1800" b="1" dirty="0"/>
              <a:t>20 bits contiennent le label</a:t>
            </a:r>
            <a:r>
              <a:rPr lang="fr-FR" altLang="fr-FR" sz="1800" dirty="0"/>
              <a:t>, un champ de </a:t>
            </a:r>
            <a:r>
              <a:rPr lang="fr-FR" altLang="fr-FR" sz="1800" b="1" dirty="0"/>
              <a:t>3 bits appelé Classe of Service (</a:t>
            </a:r>
            <a:r>
              <a:rPr lang="fr-FR" altLang="fr-FR" sz="1800" b="1" dirty="0" err="1"/>
              <a:t>CoS</a:t>
            </a:r>
            <a:r>
              <a:rPr lang="fr-FR" altLang="fr-FR" sz="1800" b="1" dirty="0"/>
              <a:t>) sert actuellement pour la </a:t>
            </a:r>
            <a:r>
              <a:rPr lang="fr-FR" altLang="fr-FR" sz="1800" b="1" dirty="0" err="1"/>
              <a:t>QoS</a:t>
            </a:r>
            <a:r>
              <a:rPr lang="fr-FR" altLang="fr-FR" sz="1800" dirty="0"/>
              <a:t>, </a:t>
            </a:r>
            <a:r>
              <a:rPr lang="fr-FR" altLang="fr-FR" sz="1800" b="1" dirty="0"/>
              <a:t>un bit S pour indiquer s'il y a empilement de labels </a:t>
            </a:r>
            <a:r>
              <a:rPr lang="fr-FR" altLang="fr-FR" sz="1800" dirty="0"/>
              <a:t>et un dernier champ, </a:t>
            </a:r>
            <a:r>
              <a:rPr lang="fr-FR" altLang="fr-FR" sz="1800" b="1" dirty="0"/>
              <a:t>le TTL sur 8 bits </a:t>
            </a:r>
            <a:r>
              <a:rPr lang="fr-FR" altLang="fr-FR" sz="1800" dirty="0"/>
              <a:t>(même signification que pour IP). </a:t>
            </a:r>
          </a:p>
          <a:p>
            <a:pPr lvl="1" eaLnBrk="1" hangingPunct="1">
              <a:lnSpc>
                <a:spcPct val="90000"/>
              </a:lnSpc>
            </a:pPr>
            <a:r>
              <a:rPr lang="fr-FR" altLang="fr-FR" sz="1800" dirty="0"/>
              <a:t>L'empilement des labels permet en particulier d'associer plusieurs contrats de service à un flux au cours de sa traversée du réseau MPLS.</a:t>
            </a:r>
          </a:p>
          <a:p>
            <a:pPr eaLnBrk="1" hangingPunct="1">
              <a:lnSpc>
                <a:spcPct val="90000"/>
              </a:lnSpc>
            </a:pPr>
            <a:endParaRPr lang="fr-FR" altLang="fr-FR" sz="1400" dirty="0"/>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129</a:t>
            </a:fld>
            <a:endParaRPr lang="fr-FR">
              <a:solidFill>
                <a:prstClr val="black">
                  <a:tint val="75000"/>
                </a:prstClr>
              </a:solidFill>
              <a:latin typeface="Calibri"/>
            </a:endParaRPr>
          </a:p>
        </p:txBody>
      </p:sp>
    </p:spTree>
    <p:extLst>
      <p:ext uri="{BB962C8B-B14F-4D97-AF65-F5344CB8AC3E}">
        <p14:creationId xmlns:p14="http://schemas.microsoft.com/office/powerpoint/2010/main" val="3489034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813547" y="825165"/>
            <a:ext cx="10165607" cy="469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defRPr/>
            </a:pPr>
            <a:endParaRPr lang="fr-FR" sz="2400" dirty="0">
              <a:latin typeface="Times New Roman" pitchFamily="18" charset="0"/>
              <a:cs typeface="Times New Roman" pitchFamily="18" charset="0"/>
            </a:endParaRPr>
          </a:p>
          <a:p>
            <a:pPr marL="342900" indent="-342900" algn="just">
              <a:defRPr/>
            </a:pPr>
            <a:r>
              <a:rPr lang="fr-FR" sz="2400" dirty="0">
                <a:latin typeface="Times New Roman" pitchFamily="18" charset="0"/>
                <a:cs typeface="Times New Roman" pitchFamily="18" charset="0"/>
              </a:rPr>
              <a:t>Pour assurer la fonction de routage (trouver un chemin ) le ROUTEUR CONSULTE une TABLE  dite table DE ROUTAGE.</a:t>
            </a:r>
          </a:p>
          <a:p>
            <a:pPr marL="342900" indent="-342900" algn="just">
              <a:defRPr/>
            </a:pPr>
            <a:endParaRPr lang="fr-FR" sz="900" dirty="0">
              <a:latin typeface="Times New Roman" pitchFamily="18" charset="0"/>
              <a:cs typeface="Times New Roman" pitchFamily="18" charset="0"/>
            </a:endParaRPr>
          </a:p>
          <a:p>
            <a:pPr marL="342900" indent="-342900" algn="just">
              <a:defRPr/>
            </a:pPr>
            <a:r>
              <a:rPr lang="fr-FR" sz="2400" dirty="0">
                <a:latin typeface="Times New Roman" pitchFamily="18" charset="0"/>
                <a:cs typeface="Times New Roman" pitchFamily="18" charset="0"/>
              </a:rPr>
              <a:t>Les tables de routage contiennent  les informations nécessaires  à la transmission des paquets sur les autres réseaux. </a:t>
            </a:r>
          </a:p>
          <a:p>
            <a:pPr marL="342900" indent="-342900" algn="just">
              <a:defRPr/>
            </a:pPr>
            <a:endParaRPr lang="fr-FR" sz="900" dirty="0">
              <a:latin typeface="Times New Roman" pitchFamily="18" charset="0"/>
              <a:cs typeface="Times New Roman" pitchFamily="18" charset="0"/>
            </a:endParaRPr>
          </a:p>
          <a:p>
            <a:pPr marL="342900" indent="-342900" algn="just">
              <a:defRPr/>
            </a:pPr>
            <a:r>
              <a:rPr lang="fr-FR" sz="2400" dirty="0">
                <a:latin typeface="Times New Roman" pitchFamily="18" charset="0"/>
                <a:cs typeface="Times New Roman" pitchFamily="18" charset="0"/>
              </a:rPr>
              <a:t>Les routeurs emploient des protocoles de routage pour : construire et gérer les tables de routage contenant les informations d'acheminement. </a:t>
            </a:r>
          </a:p>
          <a:p>
            <a:pPr marL="342900" indent="-342900" algn="just">
              <a:defRPr/>
            </a:pPr>
            <a:endParaRPr lang="fr-FR" sz="2400" dirty="0">
              <a:latin typeface="Times New Roman" pitchFamily="18" charset="0"/>
              <a:cs typeface="Times New Roman" pitchFamily="18" charset="0"/>
            </a:endParaRPr>
          </a:p>
          <a:p>
            <a:pPr marL="342900" indent="-342900" algn="just">
              <a:defRPr/>
            </a:pPr>
            <a:endParaRPr lang="fr-FR" sz="2400" dirty="0">
              <a:latin typeface="Times New Roman" pitchFamily="18" charset="0"/>
              <a:cs typeface="Times New Roman" pitchFamily="18" charset="0"/>
            </a:endParaRPr>
          </a:p>
          <a:p>
            <a:pPr marL="342900" indent="-342900" algn="just">
              <a:defRPr/>
            </a:pPr>
            <a:endParaRPr lang="fr-FR" sz="2400" dirty="0">
              <a:latin typeface="Times New Roman" pitchFamily="18" charset="0"/>
              <a:cs typeface="Times New Roman" pitchFamily="18" charset="0"/>
            </a:endParaRP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13</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720766" y="359455"/>
            <a:ext cx="4113883" cy="646331"/>
          </a:xfrm>
          <a:prstGeom prst="rect">
            <a:avLst/>
          </a:prstGeom>
          <a:noFill/>
          <a:ln w="9525">
            <a:noFill/>
            <a:miter lim="800000"/>
            <a:headEnd/>
            <a:tailEnd/>
          </a:ln>
        </p:spPr>
        <p:txBody>
          <a:bodyPr wrap="none">
            <a:spAutoFit/>
          </a:bodyPr>
          <a:lstStyle/>
          <a:p>
            <a:pPr algn="ctr">
              <a:defRPr/>
            </a:pPr>
            <a:r>
              <a:rPr lang="fr-FR" altLang="fr-FR" sz="3600" b="1" dirty="0">
                <a:latin typeface="Times New Roman" panose="02020603050405020304" pitchFamily="18" charset="0"/>
                <a:cs typeface="Times New Roman" panose="02020603050405020304" pitchFamily="18" charset="0"/>
              </a:rPr>
              <a:t>La Table de routage</a:t>
            </a:r>
            <a:endParaRPr lang="fr-FR" sz="36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658296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p:txBody>
          <a:bodyPr/>
          <a:lstStyle/>
          <a:p>
            <a:pPr eaLnBrk="1" hangingPunct="1"/>
            <a:endParaRPr lang="fr-FR" altLang="fr-FR" dirty="0">
              <a:latin typeface="Tahoma" pitchFamily="34" charset="0"/>
            </a:endParaRPr>
          </a:p>
          <a:p>
            <a:pPr eaLnBrk="1" hangingPunct="1"/>
            <a:r>
              <a:rPr lang="fr-FR" altLang="fr-FR" dirty="0">
                <a:latin typeface="Tahoma" pitchFamily="34" charset="0"/>
              </a:rPr>
              <a:t>Le label MPLS (header MPLS)</a:t>
            </a:r>
          </a:p>
          <a:p>
            <a:pPr eaLnBrk="1" hangingPunct="1"/>
            <a:endParaRPr lang="fr-FR" altLang="fr-FR" dirty="0">
              <a:latin typeface="Tahoma" pitchFamily="34" charset="0"/>
            </a:endParaRPr>
          </a:p>
        </p:txBody>
      </p:sp>
      <p:grpSp>
        <p:nvGrpSpPr>
          <p:cNvPr id="18436" name="Group 4"/>
          <p:cNvGrpSpPr>
            <a:grpSpLocks/>
          </p:cNvGrpSpPr>
          <p:nvPr/>
        </p:nvGrpSpPr>
        <p:grpSpPr bwMode="auto">
          <a:xfrm>
            <a:off x="2266950" y="3500438"/>
            <a:ext cx="7716838" cy="1441450"/>
            <a:chOff x="468" y="2205"/>
            <a:chExt cx="4861" cy="908"/>
          </a:xfrm>
        </p:grpSpPr>
        <p:sp>
          <p:nvSpPr>
            <p:cNvPr id="18437" name="Rectangle 5"/>
            <p:cNvSpPr>
              <a:spLocks noChangeArrowheads="1"/>
            </p:cNvSpPr>
            <p:nvPr/>
          </p:nvSpPr>
          <p:spPr bwMode="auto">
            <a:xfrm>
              <a:off x="476" y="2205"/>
              <a:ext cx="2948"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400" b="1">
                  <a:solidFill>
                    <a:prstClr val="black"/>
                  </a:solidFill>
                </a:rPr>
                <a:t>Label</a:t>
              </a:r>
            </a:p>
          </p:txBody>
        </p:sp>
        <p:sp>
          <p:nvSpPr>
            <p:cNvPr id="18438" name="Rectangle 6"/>
            <p:cNvSpPr>
              <a:spLocks noChangeArrowheads="1"/>
            </p:cNvSpPr>
            <p:nvPr/>
          </p:nvSpPr>
          <p:spPr bwMode="auto">
            <a:xfrm>
              <a:off x="3424" y="2205"/>
              <a:ext cx="590"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400" b="1">
                  <a:solidFill>
                    <a:prstClr val="black"/>
                  </a:solidFill>
                </a:rPr>
                <a:t>CoS</a:t>
              </a:r>
            </a:p>
          </p:txBody>
        </p:sp>
        <p:sp>
          <p:nvSpPr>
            <p:cNvPr id="18439" name="Rectangle 7"/>
            <p:cNvSpPr>
              <a:spLocks noChangeArrowheads="1"/>
            </p:cNvSpPr>
            <p:nvPr/>
          </p:nvSpPr>
          <p:spPr bwMode="auto">
            <a:xfrm>
              <a:off x="4014" y="2205"/>
              <a:ext cx="318"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400" b="1">
                  <a:solidFill>
                    <a:prstClr val="black"/>
                  </a:solidFill>
                </a:rPr>
                <a:t>S</a:t>
              </a:r>
            </a:p>
          </p:txBody>
        </p:sp>
        <p:sp>
          <p:nvSpPr>
            <p:cNvPr id="18440" name="Rectangle 8"/>
            <p:cNvSpPr>
              <a:spLocks noChangeArrowheads="1"/>
            </p:cNvSpPr>
            <p:nvPr/>
          </p:nvSpPr>
          <p:spPr bwMode="auto">
            <a:xfrm>
              <a:off x="4332" y="2205"/>
              <a:ext cx="997"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400" b="1">
                  <a:solidFill>
                    <a:prstClr val="black"/>
                  </a:solidFill>
                </a:rPr>
                <a:t>TTL</a:t>
              </a:r>
            </a:p>
          </p:txBody>
        </p:sp>
        <p:sp>
          <p:nvSpPr>
            <p:cNvPr id="18441" name="Line 9"/>
            <p:cNvSpPr>
              <a:spLocks noChangeShapeType="1"/>
            </p:cNvSpPr>
            <p:nvPr/>
          </p:nvSpPr>
          <p:spPr bwMode="auto">
            <a:xfrm>
              <a:off x="476"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18442" name="Line 10"/>
            <p:cNvSpPr>
              <a:spLocks noChangeShapeType="1"/>
            </p:cNvSpPr>
            <p:nvPr/>
          </p:nvSpPr>
          <p:spPr bwMode="auto">
            <a:xfrm>
              <a:off x="3424"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cxnSp>
          <p:nvCxnSpPr>
            <p:cNvPr id="18443" name="AutoShape 11"/>
            <p:cNvCxnSpPr>
              <a:cxnSpLocks noChangeShapeType="1"/>
            </p:cNvCxnSpPr>
            <p:nvPr/>
          </p:nvCxnSpPr>
          <p:spPr bwMode="auto">
            <a:xfrm>
              <a:off x="468" y="2864"/>
              <a:ext cx="2964"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4" name="Rectangle 12"/>
            <p:cNvSpPr>
              <a:spLocks noChangeArrowheads="1"/>
            </p:cNvSpPr>
            <p:nvPr/>
          </p:nvSpPr>
          <p:spPr bwMode="auto">
            <a:xfrm>
              <a:off x="476" y="2614"/>
              <a:ext cx="2948"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20 bits</a:t>
              </a:r>
            </a:p>
          </p:txBody>
        </p:sp>
        <p:sp>
          <p:nvSpPr>
            <p:cNvPr id="18445" name="Line 13"/>
            <p:cNvSpPr>
              <a:spLocks noChangeShapeType="1"/>
            </p:cNvSpPr>
            <p:nvPr/>
          </p:nvSpPr>
          <p:spPr bwMode="auto">
            <a:xfrm>
              <a:off x="4335"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18446" name="Line 14"/>
            <p:cNvSpPr>
              <a:spLocks noChangeShapeType="1"/>
            </p:cNvSpPr>
            <p:nvPr/>
          </p:nvSpPr>
          <p:spPr bwMode="auto">
            <a:xfrm>
              <a:off x="5326"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cxnSp>
          <p:nvCxnSpPr>
            <p:cNvPr id="18447" name="AutoShape 15"/>
            <p:cNvCxnSpPr>
              <a:cxnSpLocks noChangeShapeType="1"/>
            </p:cNvCxnSpPr>
            <p:nvPr/>
          </p:nvCxnSpPr>
          <p:spPr bwMode="auto">
            <a:xfrm>
              <a:off x="4332" y="2864"/>
              <a:ext cx="997"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8" name="Rectangle 16"/>
            <p:cNvSpPr>
              <a:spLocks noChangeArrowheads="1"/>
            </p:cNvSpPr>
            <p:nvPr/>
          </p:nvSpPr>
          <p:spPr bwMode="auto">
            <a:xfrm>
              <a:off x="4335" y="2614"/>
              <a:ext cx="991"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8 bits</a:t>
              </a:r>
            </a:p>
          </p:txBody>
        </p:sp>
        <p:sp>
          <p:nvSpPr>
            <p:cNvPr id="18449" name="Line 17"/>
            <p:cNvSpPr>
              <a:spLocks noChangeShapeType="1"/>
            </p:cNvSpPr>
            <p:nvPr/>
          </p:nvSpPr>
          <p:spPr bwMode="auto">
            <a:xfrm>
              <a:off x="3426"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18450" name="Line 18"/>
            <p:cNvSpPr>
              <a:spLocks noChangeShapeType="1"/>
            </p:cNvSpPr>
            <p:nvPr/>
          </p:nvSpPr>
          <p:spPr bwMode="auto">
            <a:xfrm>
              <a:off x="4012"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cxnSp>
          <p:nvCxnSpPr>
            <p:cNvPr id="18451" name="AutoShape 19"/>
            <p:cNvCxnSpPr>
              <a:cxnSpLocks noChangeShapeType="1"/>
            </p:cNvCxnSpPr>
            <p:nvPr/>
          </p:nvCxnSpPr>
          <p:spPr bwMode="auto">
            <a:xfrm>
              <a:off x="3424" y="2864"/>
              <a:ext cx="590"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2" name="Rectangle 20"/>
            <p:cNvSpPr>
              <a:spLocks noChangeArrowheads="1"/>
            </p:cNvSpPr>
            <p:nvPr/>
          </p:nvSpPr>
          <p:spPr bwMode="auto">
            <a:xfrm>
              <a:off x="3426" y="2614"/>
              <a:ext cx="586"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3 bits</a:t>
              </a:r>
            </a:p>
          </p:txBody>
        </p:sp>
        <p:sp>
          <p:nvSpPr>
            <p:cNvPr id="18453" name="Line 21"/>
            <p:cNvSpPr>
              <a:spLocks noChangeShapeType="1"/>
            </p:cNvSpPr>
            <p:nvPr/>
          </p:nvSpPr>
          <p:spPr bwMode="auto">
            <a:xfrm>
              <a:off x="4015"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18454" name="Line 22"/>
            <p:cNvSpPr>
              <a:spLocks noChangeShapeType="1"/>
            </p:cNvSpPr>
            <p:nvPr/>
          </p:nvSpPr>
          <p:spPr bwMode="auto">
            <a:xfrm>
              <a:off x="4331" y="2614"/>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cxnSp>
          <p:nvCxnSpPr>
            <p:cNvPr id="18455" name="AutoShape 23"/>
            <p:cNvCxnSpPr>
              <a:cxnSpLocks noChangeShapeType="1"/>
            </p:cNvCxnSpPr>
            <p:nvPr/>
          </p:nvCxnSpPr>
          <p:spPr bwMode="auto">
            <a:xfrm>
              <a:off x="4014" y="2864"/>
              <a:ext cx="318" cy="0"/>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6" name="Rectangle 24"/>
            <p:cNvSpPr>
              <a:spLocks noChangeArrowheads="1"/>
            </p:cNvSpPr>
            <p:nvPr/>
          </p:nvSpPr>
          <p:spPr bwMode="auto">
            <a:xfrm>
              <a:off x="4015" y="2614"/>
              <a:ext cx="316"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1</a:t>
              </a: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130</a:t>
            </a:fld>
            <a:endParaRPr lang="fr-FR" dirty="0">
              <a:solidFill>
                <a:prstClr val="black">
                  <a:tint val="75000"/>
                </a:prstClr>
              </a:solidFill>
              <a:latin typeface="Calibri"/>
            </a:endParaRPr>
          </a:p>
        </p:txBody>
      </p:sp>
      <p:sp>
        <p:nvSpPr>
          <p:cNvPr id="28"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a:solidFill>
                  <a:prstClr val="black"/>
                </a:solidFill>
                <a:latin typeface="Calibri"/>
              </a:rPr>
              <a:t>LABEL</a:t>
            </a:r>
            <a:endParaRPr lang="fr-FR" altLang="fr-FR" dirty="0">
              <a:solidFill>
                <a:prstClr val="black"/>
              </a:solidFill>
              <a:latin typeface="Calibri"/>
            </a:endParaRPr>
          </a:p>
        </p:txBody>
      </p:sp>
    </p:spTree>
    <p:extLst>
      <p:ext uri="{BB962C8B-B14F-4D97-AF65-F5344CB8AC3E}">
        <p14:creationId xmlns:p14="http://schemas.microsoft.com/office/powerpoint/2010/main" val="3747625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8A7A9E0-9835-9359-C4AA-E7B491A8656D}"/>
              </a:ext>
            </a:extLst>
          </p:cNvPr>
          <p:cNvSpPr>
            <a:spLocks noGrp="1"/>
          </p:cNvSpPr>
          <p:nvPr>
            <p:ph type="sldNum" sz="quarter" idx="12"/>
          </p:nvPr>
        </p:nvSpPr>
        <p:spPr/>
        <p:txBody>
          <a:bodyPr/>
          <a:lstStyle/>
          <a:p>
            <a:fld id="{9FF4A3A9-D8CA-4A01-984B-441DF6BE7F4F}" type="slidenum">
              <a:rPr lang="fr-FR" smtClean="0"/>
              <a:pPr/>
              <a:t>131</a:t>
            </a:fld>
            <a:endParaRPr lang="fr-FR"/>
          </a:p>
        </p:txBody>
      </p:sp>
      <p:sp>
        <p:nvSpPr>
          <p:cNvPr id="6" name="ZoneTexte 5">
            <a:extLst>
              <a:ext uri="{FF2B5EF4-FFF2-40B4-BE49-F238E27FC236}">
                <a16:creationId xmlns:a16="http://schemas.microsoft.com/office/drawing/2014/main" id="{A72AC054-31C9-5A2C-015F-FF9EBD6F00B7}"/>
              </a:ext>
            </a:extLst>
          </p:cNvPr>
          <p:cNvSpPr txBox="1"/>
          <p:nvPr/>
        </p:nvSpPr>
        <p:spPr>
          <a:xfrm>
            <a:off x="3593432" y="344723"/>
            <a:ext cx="6096000" cy="461665"/>
          </a:xfrm>
          <a:prstGeom prst="rect">
            <a:avLst/>
          </a:prstGeom>
          <a:noFill/>
        </p:spPr>
        <p:txBody>
          <a:bodyPr wrap="square">
            <a:spAutoFit/>
          </a:bodyPr>
          <a:lstStyle/>
          <a:p>
            <a:r>
              <a:rPr lang="fr-FR" sz="2400" spc="-9" dirty="0"/>
              <a:t>Labels</a:t>
            </a:r>
            <a:r>
              <a:rPr lang="fr-FR" sz="2400" spc="-57" dirty="0"/>
              <a:t> </a:t>
            </a:r>
            <a:r>
              <a:rPr lang="fr-FR" sz="2400" spc="-9" dirty="0"/>
              <a:t>MPLS</a:t>
            </a:r>
            <a:endParaRPr lang="fr-FR" sz="2400" dirty="0"/>
          </a:p>
        </p:txBody>
      </p:sp>
      <p:pic>
        <p:nvPicPr>
          <p:cNvPr id="7" name="Image 6">
            <a:extLst>
              <a:ext uri="{FF2B5EF4-FFF2-40B4-BE49-F238E27FC236}">
                <a16:creationId xmlns:a16="http://schemas.microsoft.com/office/drawing/2014/main" id="{1FE7F431-24A9-B463-A8F5-E7B97D781DA8}"/>
              </a:ext>
            </a:extLst>
          </p:cNvPr>
          <p:cNvPicPr>
            <a:picLocks noChangeAspect="1"/>
          </p:cNvPicPr>
          <p:nvPr/>
        </p:nvPicPr>
        <p:blipFill>
          <a:blip r:embed="rId3"/>
          <a:stretch>
            <a:fillRect/>
          </a:stretch>
        </p:blipFill>
        <p:spPr>
          <a:xfrm>
            <a:off x="2331393" y="978195"/>
            <a:ext cx="7529213" cy="4901609"/>
          </a:xfrm>
          <a:prstGeom prst="rect">
            <a:avLst/>
          </a:prstGeom>
        </p:spPr>
      </p:pic>
    </p:spTree>
    <p:extLst>
      <p:ext uri="{BB962C8B-B14F-4D97-AF65-F5344CB8AC3E}">
        <p14:creationId xmlns:p14="http://schemas.microsoft.com/office/powerpoint/2010/main" val="36378186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4294967295"/>
          </p:nvPr>
        </p:nvSpPr>
        <p:spPr/>
        <p:txBody>
          <a:bodyPr/>
          <a:lstStyle/>
          <a:p>
            <a:pPr eaLnBrk="1" hangingPunct="1"/>
            <a:r>
              <a:rPr lang="fr-FR" altLang="fr-FR">
                <a:latin typeface="Tahoma" pitchFamily="34" charset="0"/>
              </a:rPr>
              <a:t>Encapsulation MPLS</a:t>
            </a:r>
          </a:p>
        </p:txBody>
      </p:sp>
      <p:grpSp>
        <p:nvGrpSpPr>
          <p:cNvPr id="19460" name="Group 4"/>
          <p:cNvGrpSpPr>
            <a:grpSpLocks/>
          </p:cNvGrpSpPr>
          <p:nvPr/>
        </p:nvGrpSpPr>
        <p:grpSpPr bwMode="auto">
          <a:xfrm>
            <a:off x="1847850" y="2492375"/>
            <a:ext cx="8496300" cy="1441450"/>
            <a:chOff x="204" y="2930"/>
            <a:chExt cx="5352" cy="908"/>
          </a:xfrm>
        </p:grpSpPr>
        <p:sp>
          <p:nvSpPr>
            <p:cNvPr id="19473" name="Rectangle 5"/>
            <p:cNvSpPr>
              <a:spLocks noChangeArrowheads="1"/>
            </p:cNvSpPr>
            <p:nvPr/>
          </p:nvSpPr>
          <p:spPr bwMode="auto">
            <a:xfrm>
              <a:off x="204" y="2930"/>
              <a:ext cx="1270"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Entête L2</a:t>
              </a:r>
            </a:p>
          </p:txBody>
        </p:sp>
        <p:sp>
          <p:nvSpPr>
            <p:cNvPr id="19474" name="Rectangle 6"/>
            <p:cNvSpPr>
              <a:spLocks noChangeArrowheads="1"/>
            </p:cNvSpPr>
            <p:nvPr/>
          </p:nvSpPr>
          <p:spPr bwMode="auto">
            <a:xfrm>
              <a:off x="1474" y="2930"/>
              <a:ext cx="1315"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Header MPLS</a:t>
              </a:r>
            </a:p>
          </p:txBody>
        </p:sp>
        <p:sp>
          <p:nvSpPr>
            <p:cNvPr id="19475" name="Rectangle 7"/>
            <p:cNvSpPr>
              <a:spLocks noChangeArrowheads="1"/>
            </p:cNvSpPr>
            <p:nvPr/>
          </p:nvSpPr>
          <p:spPr bwMode="auto">
            <a:xfrm>
              <a:off x="2789" y="2930"/>
              <a:ext cx="2767" cy="409"/>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Datagramme IP</a:t>
              </a:r>
            </a:p>
          </p:txBody>
        </p:sp>
        <p:sp>
          <p:nvSpPr>
            <p:cNvPr id="19476" name="Line 8"/>
            <p:cNvSpPr>
              <a:spLocks noChangeShapeType="1"/>
            </p:cNvSpPr>
            <p:nvPr/>
          </p:nvSpPr>
          <p:spPr bwMode="auto">
            <a:xfrm>
              <a:off x="2789" y="3339"/>
              <a:ext cx="2"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19477" name="Line 9"/>
            <p:cNvSpPr>
              <a:spLocks noChangeShapeType="1"/>
            </p:cNvSpPr>
            <p:nvPr/>
          </p:nvSpPr>
          <p:spPr bwMode="auto">
            <a:xfrm>
              <a:off x="1474" y="3339"/>
              <a:ext cx="0" cy="3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cxnSp>
          <p:nvCxnSpPr>
            <p:cNvPr id="19478" name="AutoShape 10"/>
            <p:cNvCxnSpPr>
              <a:cxnSpLocks noChangeShapeType="1"/>
            </p:cNvCxnSpPr>
            <p:nvPr/>
          </p:nvCxnSpPr>
          <p:spPr bwMode="auto">
            <a:xfrm>
              <a:off x="1474" y="3589"/>
              <a:ext cx="1315" cy="1"/>
            </a:xfrm>
            <a:prstGeom prst="straightConnector1">
              <a:avLst/>
            </a:prstGeom>
            <a:noFill/>
            <a:ln w="19050">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9" name="Rectangle 11"/>
            <p:cNvSpPr>
              <a:spLocks noChangeArrowheads="1"/>
            </p:cNvSpPr>
            <p:nvPr/>
          </p:nvSpPr>
          <p:spPr bwMode="auto">
            <a:xfrm>
              <a:off x="1489" y="3339"/>
              <a:ext cx="1306"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000">
                  <a:solidFill>
                    <a:prstClr val="black"/>
                  </a:solidFill>
                </a:rPr>
                <a:t>32 bits</a:t>
              </a:r>
            </a:p>
          </p:txBody>
        </p:sp>
      </p:grpSp>
      <p:grpSp>
        <p:nvGrpSpPr>
          <p:cNvPr id="19461" name="Group 12"/>
          <p:cNvGrpSpPr>
            <a:grpSpLocks/>
          </p:cNvGrpSpPr>
          <p:nvPr/>
        </p:nvGrpSpPr>
        <p:grpSpPr bwMode="auto">
          <a:xfrm>
            <a:off x="5303839" y="3860800"/>
            <a:ext cx="4752975" cy="2306638"/>
            <a:chOff x="1338" y="2568"/>
            <a:chExt cx="2856" cy="1408"/>
          </a:xfrm>
        </p:grpSpPr>
        <p:sp>
          <p:nvSpPr>
            <p:cNvPr id="19462" name="Rectangle 13"/>
            <p:cNvSpPr>
              <a:spLocks noChangeArrowheads="1"/>
            </p:cNvSpPr>
            <p:nvPr/>
          </p:nvSpPr>
          <p:spPr bwMode="auto">
            <a:xfrm>
              <a:off x="2103" y="3131"/>
              <a:ext cx="2090" cy="299"/>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2400">
                  <a:solidFill>
                    <a:prstClr val="black"/>
                  </a:solidFill>
                </a:rPr>
                <a:t>MPLS</a:t>
              </a:r>
            </a:p>
          </p:txBody>
        </p:sp>
        <p:sp>
          <p:nvSpPr>
            <p:cNvPr id="19463" name="Rectangle 14"/>
            <p:cNvSpPr>
              <a:spLocks noChangeArrowheads="1"/>
            </p:cNvSpPr>
            <p:nvPr/>
          </p:nvSpPr>
          <p:spPr bwMode="auto">
            <a:xfrm>
              <a:off x="2103" y="3485"/>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ATM</a:t>
              </a:r>
            </a:p>
          </p:txBody>
        </p:sp>
        <p:sp>
          <p:nvSpPr>
            <p:cNvPr id="19464" name="Rectangle 15"/>
            <p:cNvSpPr>
              <a:spLocks noChangeArrowheads="1"/>
            </p:cNvSpPr>
            <p:nvPr/>
          </p:nvSpPr>
          <p:spPr bwMode="auto">
            <a:xfrm>
              <a:off x="3693" y="3485"/>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Ethernet</a:t>
              </a:r>
            </a:p>
          </p:txBody>
        </p:sp>
        <p:sp>
          <p:nvSpPr>
            <p:cNvPr id="19465" name="Rectangle 16"/>
            <p:cNvSpPr>
              <a:spLocks noChangeArrowheads="1"/>
            </p:cNvSpPr>
            <p:nvPr/>
          </p:nvSpPr>
          <p:spPr bwMode="auto">
            <a:xfrm>
              <a:off x="3163" y="3485"/>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PPP</a:t>
              </a:r>
            </a:p>
          </p:txBody>
        </p:sp>
        <p:sp>
          <p:nvSpPr>
            <p:cNvPr id="19466" name="Rectangle 17"/>
            <p:cNvSpPr>
              <a:spLocks noChangeArrowheads="1"/>
            </p:cNvSpPr>
            <p:nvPr/>
          </p:nvSpPr>
          <p:spPr bwMode="auto">
            <a:xfrm>
              <a:off x="2633" y="3485"/>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Frame</a:t>
              </a:r>
            </a:p>
            <a:p>
              <a:pPr algn="ctr" defTabSz="914400" eaLnBrk="1" hangingPunct="1">
                <a:spcBef>
                  <a:spcPct val="0"/>
                </a:spcBef>
                <a:buNone/>
              </a:pPr>
              <a:r>
                <a:rPr lang="fr-FR" altLang="fr-FR" sz="1600" b="1">
                  <a:solidFill>
                    <a:prstClr val="black"/>
                  </a:solidFill>
                </a:rPr>
                <a:t>Relay</a:t>
              </a:r>
            </a:p>
          </p:txBody>
        </p:sp>
        <p:sp>
          <p:nvSpPr>
            <p:cNvPr id="19467" name="Rectangle 18"/>
            <p:cNvSpPr>
              <a:spLocks noChangeArrowheads="1"/>
            </p:cNvSpPr>
            <p:nvPr/>
          </p:nvSpPr>
          <p:spPr bwMode="auto">
            <a:xfrm>
              <a:off x="2633" y="2568"/>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IPV6</a:t>
              </a:r>
            </a:p>
          </p:txBody>
        </p:sp>
        <p:sp>
          <p:nvSpPr>
            <p:cNvPr id="19468" name="Rectangle 19"/>
            <p:cNvSpPr>
              <a:spLocks noChangeArrowheads="1"/>
            </p:cNvSpPr>
            <p:nvPr/>
          </p:nvSpPr>
          <p:spPr bwMode="auto">
            <a:xfrm>
              <a:off x="2103" y="2568"/>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IPV4</a:t>
              </a:r>
            </a:p>
          </p:txBody>
        </p:sp>
        <p:sp>
          <p:nvSpPr>
            <p:cNvPr id="19469" name="Rectangle 20"/>
            <p:cNvSpPr>
              <a:spLocks noChangeArrowheads="1"/>
            </p:cNvSpPr>
            <p:nvPr/>
          </p:nvSpPr>
          <p:spPr bwMode="auto">
            <a:xfrm>
              <a:off x="3693" y="2568"/>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Apple</a:t>
              </a:r>
            </a:p>
            <a:p>
              <a:pPr algn="ctr" defTabSz="914400" eaLnBrk="1" hangingPunct="1">
                <a:spcBef>
                  <a:spcPct val="0"/>
                </a:spcBef>
                <a:buNone/>
              </a:pPr>
              <a:r>
                <a:rPr lang="fr-FR" altLang="fr-FR" sz="1600" b="1">
                  <a:solidFill>
                    <a:prstClr val="black"/>
                  </a:solidFill>
                </a:rPr>
                <a:t>Talk</a:t>
              </a:r>
            </a:p>
          </p:txBody>
        </p:sp>
        <p:sp>
          <p:nvSpPr>
            <p:cNvPr id="19470" name="Rectangle 21"/>
            <p:cNvSpPr>
              <a:spLocks noChangeArrowheads="1"/>
            </p:cNvSpPr>
            <p:nvPr/>
          </p:nvSpPr>
          <p:spPr bwMode="auto">
            <a:xfrm>
              <a:off x="3163" y="2568"/>
              <a:ext cx="501" cy="4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600" b="1">
                  <a:solidFill>
                    <a:prstClr val="black"/>
                  </a:solidFill>
                </a:rPr>
                <a:t>IPX</a:t>
              </a:r>
            </a:p>
          </p:txBody>
        </p:sp>
        <p:sp>
          <p:nvSpPr>
            <p:cNvPr id="19471" name="Text Box 22"/>
            <p:cNvSpPr txBox="1">
              <a:spLocks noChangeArrowheads="1"/>
            </p:cNvSpPr>
            <p:nvPr/>
          </p:nvSpPr>
          <p:spPr bwMode="auto">
            <a:xfrm>
              <a:off x="1367" y="3674"/>
              <a:ext cx="677"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50000"/>
                </a:spcBef>
                <a:buNone/>
              </a:pPr>
              <a:r>
                <a:rPr lang="fr-FR" altLang="fr-FR" sz="1600" b="1">
                  <a:solidFill>
                    <a:prstClr val="black"/>
                  </a:solidFill>
                </a:rPr>
                <a:t>Niveau 2</a:t>
              </a:r>
            </a:p>
          </p:txBody>
        </p:sp>
        <p:sp>
          <p:nvSpPr>
            <p:cNvPr id="19472" name="Text Box 23"/>
            <p:cNvSpPr txBox="1">
              <a:spLocks noChangeArrowheads="1"/>
            </p:cNvSpPr>
            <p:nvPr/>
          </p:nvSpPr>
          <p:spPr bwMode="auto">
            <a:xfrm>
              <a:off x="1338" y="2756"/>
              <a:ext cx="677"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50000"/>
                </a:spcBef>
                <a:buNone/>
              </a:pPr>
              <a:r>
                <a:rPr lang="fr-FR" altLang="fr-FR" sz="1600" b="1">
                  <a:solidFill>
                    <a:prstClr val="black"/>
                  </a:solidFill>
                </a:rPr>
                <a:t>Niveau 3</a:t>
              </a: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132</a:t>
            </a:fld>
            <a:endParaRPr lang="fr-FR">
              <a:solidFill>
                <a:prstClr val="black">
                  <a:tint val="75000"/>
                </a:prstClr>
              </a:solidFill>
              <a:latin typeface="Calibri"/>
            </a:endParaRPr>
          </a:p>
        </p:txBody>
      </p:sp>
      <p:sp>
        <p:nvSpPr>
          <p:cNvPr id="27"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a:solidFill>
                  <a:prstClr val="black"/>
                </a:solidFill>
                <a:latin typeface="Calibri"/>
              </a:rPr>
              <a:t>LABEL</a:t>
            </a:r>
            <a:endParaRPr lang="fr-FR" altLang="fr-FR" dirty="0">
              <a:solidFill>
                <a:prstClr val="black"/>
              </a:solidFill>
              <a:latin typeface="Calibri"/>
            </a:endParaRPr>
          </a:p>
        </p:txBody>
      </p:sp>
    </p:spTree>
    <p:extLst>
      <p:ext uri="{BB962C8B-B14F-4D97-AF65-F5344CB8AC3E}">
        <p14:creationId xmlns:p14="http://schemas.microsoft.com/office/powerpoint/2010/main" val="15263314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fr-FR" altLang="fr-FR" dirty="0">
                <a:latin typeface="Tahoma" pitchFamily="34" charset="0"/>
              </a:rPr>
              <a:t>Principes</a:t>
            </a:r>
          </a:p>
        </p:txBody>
      </p:sp>
      <p:grpSp>
        <p:nvGrpSpPr>
          <p:cNvPr id="23555" name="Group 3"/>
          <p:cNvGrpSpPr>
            <a:grpSpLocks/>
          </p:cNvGrpSpPr>
          <p:nvPr/>
        </p:nvGrpSpPr>
        <p:grpSpPr bwMode="auto">
          <a:xfrm>
            <a:off x="1847851" y="1844676"/>
            <a:ext cx="8640763" cy="3960813"/>
            <a:chOff x="204" y="1162"/>
            <a:chExt cx="5443" cy="2495"/>
          </a:xfrm>
        </p:grpSpPr>
        <p:sp>
          <p:nvSpPr>
            <p:cNvPr id="23556" name="Text Box 4"/>
            <p:cNvSpPr txBox="1">
              <a:spLocks noChangeArrowheads="1"/>
            </p:cNvSpPr>
            <p:nvPr/>
          </p:nvSpPr>
          <p:spPr bwMode="auto">
            <a:xfrm>
              <a:off x="1566" y="2321"/>
              <a:ext cx="453" cy="23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1965</a:t>
              </a:r>
            </a:p>
          </p:txBody>
        </p:sp>
        <p:sp>
          <p:nvSpPr>
            <p:cNvPr id="23557" name="Rectangle 5"/>
            <p:cNvSpPr>
              <a:spLocks noChangeArrowheads="1"/>
            </p:cNvSpPr>
            <p:nvPr/>
          </p:nvSpPr>
          <p:spPr bwMode="auto">
            <a:xfrm>
              <a:off x="204" y="2387"/>
              <a:ext cx="589" cy="247"/>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sp>
          <p:nvSpPr>
            <p:cNvPr id="23558" name="Text Box 6"/>
            <p:cNvSpPr txBox="1">
              <a:spLocks noChangeArrowheads="1"/>
            </p:cNvSpPr>
            <p:nvPr/>
          </p:nvSpPr>
          <p:spPr bwMode="auto">
            <a:xfrm>
              <a:off x="2789" y="2478"/>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1026</a:t>
              </a:r>
            </a:p>
          </p:txBody>
        </p:sp>
        <p:sp>
          <p:nvSpPr>
            <p:cNvPr id="23559" name="Text Box 7"/>
            <p:cNvSpPr txBox="1">
              <a:spLocks noChangeArrowheads="1"/>
            </p:cNvSpPr>
            <p:nvPr/>
          </p:nvSpPr>
          <p:spPr bwMode="auto">
            <a:xfrm>
              <a:off x="4610" y="2428"/>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dirty="0">
                  <a:solidFill>
                    <a:prstClr val="black"/>
                  </a:solidFill>
                </a:rPr>
                <a:t>134.153/16</a:t>
              </a:r>
            </a:p>
          </p:txBody>
        </p:sp>
        <p:sp>
          <p:nvSpPr>
            <p:cNvPr id="23560" name="Oval 8"/>
            <p:cNvSpPr>
              <a:spLocks noChangeArrowheads="1"/>
            </p:cNvSpPr>
            <p:nvPr/>
          </p:nvSpPr>
          <p:spPr bwMode="auto">
            <a:xfrm>
              <a:off x="1156" y="238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1" name="Oval 9"/>
            <p:cNvSpPr>
              <a:spLocks noChangeArrowheads="1"/>
            </p:cNvSpPr>
            <p:nvPr/>
          </p:nvSpPr>
          <p:spPr bwMode="auto">
            <a:xfrm>
              <a:off x="1156" y="1253"/>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2" name="Oval 10"/>
            <p:cNvSpPr>
              <a:spLocks noChangeArrowheads="1"/>
            </p:cNvSpPr>
            <p:nvPr/>
          </p:nvSpPr>
          <p:spPr bwMode="auto">
            <a:xfrm>
              <a:off x="3016" y="1162"/>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3" name="Oval 11"/>
            <p:cNvSpPr>
              <a:spLocks noChangeArrowheads="1"/>
            </p:cNvSpPr>
            <p:nvPr/>
          </p:nvSpPr>
          <p:spPr bwMode="auto">
            <a:xfrm>
              <a:off x="4513" y="148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4" name="Oval 12"/>
            <p:cNvSpPr>
              <a:spLocks noChangeArrowheads="1"/>
            </p:cNvSpPr>
            <p:nvPr/>
          </p:nvSpPr>
          <p:spPr bwMode="auto">
            <a:xfrm>
              <a:off x="4332" y="275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5" name="Oval 13"/>
            <p:cNvSpPr>
              <a:spLocks noChangeArrowheads="1"/>
            </p:cNvSpPr>
            <p:nvPr/>
          </p:nvSpPr>
          <p:spPr bwMode="auto">
            <a:xfrm>
              <a:off x="2608" y="2069"/>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6" name="Oval 14"/>
            <p:cNvSpPr>
              <a:spLocks noChangeArrowheads="1"/>
            </p:cNvSpPr>
            <p:nvPr/>
          </p:nvSpPr>
          <p:spPr bwMode="auto">
            <a:xfrm>
              <a:off x="2154" y="2704"/>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7" name="Oval 15"/>
            <p:cNvSpPr>
              <a:spLocks noChangeArrowheads="1"/>
            </p:cNvSpPr>
            <p:nvPr/>
          </p:nvSpPr>
          <p:spPr bwMode="auto">
            <a:xfrm>
              <a:off x="1519" y="306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3568" name="Oval 16"/>
            <p:cNvSpPr>
              <a:spLocks noChangeArrowheads="1"/>
            </p:cNvSpPr>
            <p:nvPr/>
          </p:nvSpPr>
          <p:spPr bwMode="auto">
            <a:xfrm>
              <a:off x="3016" y="343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cxnSp>
          <p:nvCxnSpPr>
            <p:cNvPr id="23569" name="AutoShape 17"/>
            <p:cNvCxnSpPr>
              <a:cxnSpLocks noChangeShapeType="1"/>
              <a:stCxn id="23560" idx="0"/>
              <a:endCxn id="23561" idx="4"/>
            </p:cNvCxnSpPr>
            <p:nvPr/>
          </p:nvCxnSpPr>
          <p:spPr bwMode="auto">
            <a:xfrm flipV="1">
              <a:off x="1270" y="1480"/>
              <a:ext cx="0" cy="90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0" name="AutoShape 18"/>
            <p:cNvCxnSpPr>
              <a:cxnSpLocks noChangeShapeType="1"/>
              <a:stCxn id="23565" idx="1"/>
              <a:endCxn id="23561" idx="5"/>
            </p:cNvCxnSpPr>
            <p:nvPr/>
          </p:nvCxnSpPr>
          <p:spPr bwMode="auto">
            <a:xfrm flipH="1" flipV="1">
              <a:off x="1350" y="1447"/>
              <a:ext cx="1291" cy="65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1" name="AutoShape 19"/>
            <p:cNvCxnSpPr>
              <a:cxnSpLocks noChangeShapeType="1"/>
              <a:stCxn id="23561" idx="6"/>
              <a:endCxn id="23562" idx="2"/>
            </p:cNvCxnSpPr>
            <p:nvPr/>
          </p:nvCxnSpPr>
          <p:spPr bwMode="auto">
            <a:xfrm flipV="1">
              <a:off x="1383" y="1276"/>
              <a:ext cx="1633" cy="9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2" name="AutoShape 20"/>
            <p:cNvCxnSpPr>
              <a:cxnSpLocks noChangeShapeType="1"/>
              <a:stCxn id="23560" idx="7"/>
              <a:endCxn id="23562" idx="3"/>
            </p:cNvCxnSpPr>
            <p:nvPr/>
          </p:nvCxnSpPr>
          <p:spPr bwMode="auto">
            <a:xfrm flipV="1">
              <a:off x="1350" y="1356"/>
              <a:ext cx="1699" cy="1064"/>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3" name="AutoShape 21"/>
            <p:cNvCxnSpPr>
              <a:cxnSpLocks noChangeShapeType="1"/>
              <a:stCxn id="23565" idx="7"/>
              <a:endCxn id="23562" idx="4"/>
            </p:cNvCxnSpPr>
            <p:nvPr/>
          </p:nvCxnSpPr>
          <p:spPr bwMode="auto">
            <a:xfrm flipV="1">
              <a:off x="2802" y="1389"/>
              <a:ext cx="328" cy="71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4" name="AutoShape 22"/>
            <p:cNvCxnSpPr>
              <a:cxnSpLocks noChangeShapeType="1"/>
              <a:stCxn id="23564" idx="0"/>
              <a:endCxn id="23563" idx="5"/>
            </p:cNvCxnSpPr>
            <p:nvPr/>
          </p:nvCxnSpPr>
          <p:spPr bwMode="auto">
            <a:xfrm flipV="1">
              <a:off x="4446" y="1674"/>
              <a:ext cx="261" cy="107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5" name="AutoShape 23"/>
            <p:cNvCxnSpPr>
              <a:cxnSpLocks noChangeShapeType="1"/>
              <a:stCxn id="23566" idx="2"/>
              <a:endCxn id="23560" idx="5"/>
            </p:cNvCxnSpPr>
            <p:nvPr/>
          </p:nvCxnSpPr>
          <p:spPr bwMode="auto">
            <a:xfrm flipH="1" flipV="1">
              <a:off x="1350" y="2581"/>
              <a:ext cx="804" cy="23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6" name="AutoShape 24"/>
            <p:cNvCxnSpPr>
              <a:cxnSpLocks noChangeShapeType="1"/>
              <a:stCxn id="23566" idx="0"/>
              <a:endCxn id="23565" idx="3"/>
            </p:cNvCxnSpPr>
            <p:nvPr/>
          </p:nvCxnSpPr>
          <p:spPr bwMode="auto">
            <a:xfrm flipV="1">
              <a:off x="2268" y="2263"/>
              <a:ext cx="373" cy="4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7" name="AutoShape 25"/>
            <p:cNvCxnSpPr>
              <a:cxnSpLocks noChangeShapeType="1"/>
              <a:stCxn id="23566" idx="6"/>
              <a:endCxn id="23564" idx="2"/>
            </p:cNvCxnSpPr>
            <p:nvPr/>
          </p:nvCxnSpPr>
          <p:spPr bwMode="auto">
            <a:xfrm>
              <a:off x="2381" y="2818"/>
              <a:ext cx="1951" cy="4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8" name="AutoShape 26"/>
            <p:cNvCxnSpPr>
              <a:cxnSpLocks noChangeShapeType="1"/>
              <a:stCxn id="23564" idx="1"/>
              <a:endCxn id="23562" idx="5"/>
            </p:cNvCxnSpPr>
            <p:nvPr/>
          </p:nvCxnSpPr>
          <p:spPr bwMode="auto">
            <a:xfrm flipH="1" flipV="1">
              <a:off x="3210" y="1356"/>
              <a:ext cx="1155" cy="142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9" name="AutoShape 27"/>
            <p:cNvCxnSpPr>
              <a:cxnSpLocks noChangeShapeType="1"/>
              <a:stCxn id="23567" idx="7"/>
              <a:endCxn id="23566" idx="3"/>
            </p:cNvCxnSpPr>
            <p:nvPr/>
          </p:nvCxnSpPr>
          <p:spPr bwMode="auto">
            <a:xfrm flipV="1">
              <a:off x="1713" y="2898"/>
              <a:ext cx="474" cy="202"/>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0" name="AutoShape 28"/>
            <p:cNvCxnSpPr>
              <a:cxnSpLocks noChangeShapeType="1"/>
              <a:stCxn id="23568" idx="2"/>
              <a:endCxn id="23567" idx="5"/>
            </p:cNvCxnSpPr>
            <p:nvPr/>
          </p:nvCxnSpPr>
          <p:spPr bwMode="auto">
            <a:xfrm flipH="1" flipV="1">
              <a:off x="1713" y="3261"/>
              <a:ext cx="1303" cy="28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1" name="AutoShape 29"/>
            <p:cNvCxnSpPr>
              <a:cxnSpLocks noChangeShapeType="1"/>
              <a:stCxn id="23562" idx="4"/>
              <a:endCxn id="23568" idx="0"/>
            </p:cNvCxnSpPr>
            <p:nvPr/>
          </p:nvCxnSpPr>
          <p:spPr bwMode="auto">
            <a:xfrm>
              <a:off x="3130" y="1389"/>
              <a:ext cx="0" cy="20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2" name="AutoShape 30"/>
            <p:cNvCxnSpPr>
              <a:cxnSpLocks noChangeShapeType="1"/>
              <a:stCxn id="23564" idx="3"/>
              <a:endCxn id="23568" idx="6"/>
            </p:cNvCxnSpPr>
            <p:nvPr/>
          </p:nvCxnSpPr>
          <p:spPr bwMode="auto">
            <a:xfrm flipH="1">
              <a:off x="3243" y="2944"/>
              <a:ext cx="1122" cy="6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3" name="AutoShape 31"/>
            <p:cNvCxnSpPr>
              <a:cxnSpLocks noChangeShapeType="1"/>
              <a:stCxn id="23563" idx="2"/>
              <a:endCxn id="23562" idx="6"/>
            </p:cNvCxnSpPr>
            <p:nvPr/>
          </p:nvCxnSpPr>
          <p:spPr bwMode="auto">
            <a:xfrm flipH="1" flipV="1">
              <a:off x="3243" y="1276"/>
              <a:ext cx="1270" cy="318"/>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84" name="AutoShape 32"/>
            <p:cNvCxnSpPr>
              <a:cxnSpLocks noChangeShapeType="1"/>
              <a:stCxn id="23567" idx="1"/>
              <a:endCxn id="23560" idx="4"/>
            </p:cNvCxnSpPr>
            <p:nvPr/>
          </p:nvCxnSpPr>
          <p:spPr bwMode="auto">
            <a:xfrm flipH="1" flipV="1">
              <a:off x="1270" y="2614"/>
              <a:ext cx="282" cy="48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85" name="Text Box 33"/>
            <p:cNvSpPr txBox="1">
              <a:spLocks noChangeArrowheads="1"/>
            </p:cNvSpPr>
            <p:nvPr/>
          </p:nvSpPr>
          <p:spPr bwMode="auto">
            <a:xfrm>
              <a:off x="295" y="2659"/>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Bordeaux</a:t>
              </a:r>
            </a:p>
          </p:txBody>
        </p:sp>
        <p:sp>
          <p:nvSpPr>
            <p:cNvPr id="23586" name="Text Box 34"/>
            <p:cNvSpPr txBox="1">
              <a:spLocks noChangeArrowheads="1"/>
            </p:cNvSpPr>
            <p:nvPr/>
          </p:nvSpPr>
          <p:spPr bwMode="auto">
            <a:xfrm>
              <a:off x="1927" y="2931"/>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St-Etienne</a:t>
              </a:r>
            </a:p>
          </p:txBody>
        </p:sp>
        <p:sp>
          <p:nvSpPr>
            <p:cNvPr id="23587" name="Text Box 35"/>
            <p:cNvSpPr txBox="1">
              <a:spLocks noChangeArrowheads="1"/>
            </p:cNvSpPr>
            <p:nvPr/>
          </p:nvSpPr>
          <p:spPr bwMode="auto">
            <a:xfrm>
              <a:off x="4286" y="2976"/>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Lyon</a:t>
              </a:r>
            </a:p>
          </p:txBody>
        </p:sp>
        <p:sp>
          <p:nvSpPr>
            <p:cNvPr id="23588" name="Text Box 36"/>
            <p:cNvSpPr txBox="1">
              <a:spLocks noChangeArrowheads="1"/>
            </p:cNvSpPr>
            <p:nvPr/>
          </p:nvSpPr>
          <p:spPr bwMode="auto">
            <a:xfrm>
              <a:off x="4650" y="1661"/>
              <a:ext cx="9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Genève</a:t>
              </a:r>
            </a:p>
          </p:txBody>
        </p:sp>
        <p:cxnSp>
          <p:nvCxnSpPr>
            <p:cNvPr id="23589" name="AutoShape 37"/>
            <p:cNvCxnSpPr>
              <a:cxnSpLocks noChangeShapeType="1"/>
              <a:stCxn id="23560" idx="6"/>
              <a:endCxn id="23566" idx="1"/>
            </p:cNvCxnSpPr>
            <p:nvPr/>
          </p:nvCxnSpPr>
          <p:spPr bwMode="auto">
            <a:xfrm>
              <a:off x="1383" y="2501"/>
              <a:ext cx="804" cy="23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90" name="AutoShape 38"/>
            <p:cNvCxnSpPr>
              <a:cxnSpLocks noChangeShapeType="1"/>
              <a:stCxn id="23566" idx="7"/>
              <a:endCxn id="23564" idx="1"/>
            </p:cNvCxnSpPr>
            <p:nvPr/>
          </p:nvCxnSpPr>
          <p:spPr bwMode="auto">
            <a:xfrm>
              <a:off x="2348" y="2737"/>
              <a:ext cx="2017" cy="4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92" name="AutoShape 40"/>
            <p:cNvCxnSpPr>
              <a:cxnSpLocks noChangeShapeType="1"/>
            </p:cNvCxnSpPr>
            <p:nvPr/>
          </p:nvCxnSpPr>
          <p:spPr bwMode="auto">
            <a:xfrm flipV="1">
              <a:off x="839" y="2501"/>
              <a:ext cx="272" cy="22"/>
            </a:xfrm>
            <a:prstGeom prst="straightConnector1">
              <a:avLst/>
            </a:prstGeom>
            <a:noFill/>
            <a:ln w="25400">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93" name="AutoShape 41"/>
            <p:cNvCxnSpPr>
              <a:cxnSpLocks noChangeShapeType="1"/>
              <a:endCxn id="23559" idx="2"/>
            </p:cNvCxnSpPr>
            <p:nvPr/>
          </p:nvCxnSpPr>
          <p:spPr bwMode="auto">
            <a:xfrm flipV="1">
              <a:off x="4566" y="2659"/>
              <a:ext cx="498" cy="223"/>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133</a:t>
            </a:fld>
            <a:endParaRPr lang="fr-FR">
              <a:solidFill>
                <a:prstClr val="black">
                  <a:tint val="75000"/>
                </a:prstClr>
              </a:solidFill>
              <a:latin typeface="Calibri"/>
            </a:endParaRPr>
          </a:p>
        </p:txBody>
      </p:sp>
    </p:spTree>
    <p:extLst>
      <p:ext uri="{BB962C8B-B14F-4D97-AF65-F5344CB8AC3E}">
        <p14:creationId xmlns:p14="http://schemas.microsoft.com/office/powerpoint/2010/main" val="33061684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7"/>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4400">
                <a:solidFill>
                  <a:srgbClr val="1F497D"/>
                </a:solidFill>
                <a:latin typeface="Tahoma" pitchFamily="34" charset="0"/>
              </a:rPr>
              <a:t>Principes</a:t>
            </a:r>
          </a:p>
        </p:txBody>
      </p:sp>
      <p:sp>
        <p:nvSpPr>
          <p:cNvPr id="24579" name="Rectangle 58"/>
          <p:cNvSpPr>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r>
              <a:rPr lang="fr-FR" altLang="fr-FR">
                <a:solidFill>
                  <a:prstClr val="black"/>
                </a:solidFill>
              </a:rPr>
              <a:t>Etape 1 : Push</a:t>
            </a:r>
          </a:p>
          <a:p>
            <a:pPr lvl="1" defTabSz="914400" eaLnBrk="1" hangingPunct="1"/>
            <a:r>
              <a:rPr lang="fr-FR" altLang="fr-FR">
                <a:solidFill>
                  <a:prstClr val="black"/>
                </a:solidFill>
              </a:rPr>
              <a:t>Entré dans le réseau</a:t>
            </a:r>
          </a:p>
          <a:p>
            <a:pPr lvl="1" defTabSz="914400" eaLnBrk="1" hangingPunct="1"/>
            <a:r>
              <a:rPr lang="fr-FR" altLang="fr-FR">
                <a:solidFill>
                  <a:prstClr val="black"/>
                </a:solidFill>
              </a:rPr>
              <a:t>Affectation d’un label</a:t>
            </a:r>
          </a:p>
        </p:txBody>
      </p:sp>
      <p:grpSp>
        <p:nvGrpSpPr>
          <p:cNvPr id="24580" name="Group 59"/>
          <p:cNvGrpSpPr>
            <a:grpSpLocks/>
          </p:cNvGrpSpPr>
          <p:nvPr/>
        </p:nvGrpSpPr>
        <p:grpSpPr bwMode="auto">
          <a:xfrm>
            <a:off x="1992314" y="4941889"/>
            <a:ext cx="6046787" cy="433387"/>
            <a:chOff x="613" y="2976"/>
            <a:chExt cx="3809" cy="273"/>
          </a:xfrm>
        </p:grpSpPr>
        <p:sp>
          <p:nvSpPr>
            <p:cNvPr id="24600" name="Rectangle 60"/>
            <p:cNvSpPr>
              <a:spLocks noChangeArrowheads="1"/>
            </p:cNvSpPr>
            <p:nvPr/>
          </p:nvSpPr>
          <p:spPr bwMode="auto">
            <a:xfrm>
              <a:off x="613"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in</a:t>
              </a:r>
            </a:p>
          </p:txBody>
        </p:sp>
        <p:sp>
          <p:nvSpPr>
            <p:cNvPr id="24601" name="Rectangle 61"/>
            <p:cNvSpPr>
              <a:spLocks noChangeArrowheads="1"/>
            </p:cNvSpPr>
            <p:nvPr/>
          </p:nvSpPr>
          <p:spPr bwMode="auto">
            <a:xfrm>
              <a:off x="1565"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Dest</a:t>
              </a:r>
            </a:p>
          </p:txBody>
        </p:sp>
        <p:sp>
          <p:nvSpPr>
            <p:cNvPr id="24602" name="Rectangle 62"/>
            <p:cNvSpPr>
              <a:spLocks noChangeArrowheads="1"/>
            </p:cNvSpPr>
            <p:nvPr/>
          </p:nvSpPr>
          <p:spPr bwMode="auto">
            <a:xfrm>
              <a:off x="2517"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Label</a:t>
              </a:r>
            </a:p>
          </p:txBody>
        </p:sp>
        <p:sp>
          <p:nvSpPr>
            <p:cNvPr id="24603" name="Rectangle 63"/>
            <p:cNvSpPr>
              <a:spLocks noChangeArrowheads="1"/>
            </p:cNvSpPr>
            <p:nvPr/>
          </p:nvSpPr>
          <p:spPr bwMode="auto">
            <a:xfrm>
              <a:off x="3470"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Out</a:t>
              </a:r>
            </a:p>
          </p:txBody>
        </p:sp>
      </p:grpSp>
      <p:grpSp>
        <p:nvGrpSpPr>
          <p:cNvPr id="24581" name="Group 64"/>
          <p:cNvGrpSpPr>
            <a:grpSpLocks/>
          </p:cNvGrpSpPr>
          <p:nvPr/>
        </p:nvGrpSpPr>
        <p:grpSpPr bwMode="auto">
          <a:xfrm>
            <a:off x="1992314" y="5661025"/>
            <a:ext cx="6046787" cy="865188"/>
            <a:chOff x="613" y="3249"/>
            <a:chExt cx="3809" cy="545"/>
          </a:xfrm>
        </p:grpSpPr>
        <p:sp>
          <p:nvSpPr>
            <p:cNvPr id="24592" name="Rectangle 65"/>
            <p:cNvSpPr>
              <a:spLocks noChangeArrowheads="1"/>
            </p:cNvSpPr>
            <p:nvPr/>
          </p:nvSpPr>
          <p:spPr bwMode="auto">
            <a:xfrm>
              <a:off x="613" y="3249"/>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a:t>
              </a:r>
            </a:p>
          </p:txBody>
        </p:sp>
        <p:sp>
          <p:nvSpPr>
            <p:cNvPr id="24593" name="Rectangle 66"/>
            <p:cNvSpPr>
              <a:spLocks noChangeArrowheads="1"/>
            </p:cNvSpPr>
            <p:nvPr/>
          </p:nvSpPr>
          <p:spPr bwMode="auto">
            <a:xfrm>
              <a:off x="1565" y="3249"/>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134.153/16</a:t>
              </a:r>
            </a:p>
          </p:txBody>
        </p:sp>
        <p:sp>
          <p:nvSpPr>
            <p:cNvPr id="24594" name="Rectangle 67"/>
            <p:cNvSpPr>
              <a:spLocks noChangeArrowheads="1"/>
            </p:cNvSpPr>
            <p:nvPr/>
          </p:nvSpPr>
          <p:spPr bwMode="auto">
            <a:xfrm>
              <a:off x="2517" y="3249"/>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1965</a:t>
              </a:r>
            </a:p>
          </p:txBody>
        </p:sp>
        <p:sp>
          <p:nvSpPr>
            <p:cNvPr id="24595" name="Rectangle 68"/>
            <p:cNvSpPr>
              <a:spLocks noChangeArrowheads="1"/>
            </p:cNvSpPr>
            <p:nvPr/>
          </p:nvSpPr>
          <p:spPr bwMode="auto">
            <a:xfrm>
              <a:off x="3470" y="3249"/>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2</a:t>
              </a:r>
            </a:p>
          </p:txBody>
        </p:sp>
        <p:sp>
          <p:nvSpPr>
            <p:cNvPr id="24596" name="Rectangle 69"/>
            <p:cNvSpPr>
              <a:spLocks noChangeArrowheads="1"/>
            </p:cNvSpPr>
            <p:nvPr/>
          </p:nvSpPr>
          <p:spPr bwMode="auto">
            <a:xfrm>
              <a:off x="613" y="3521"/>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a:t>
              </a:r>
            </a:p>
          </p:txBody>
        </p:sp>
        <p:sp>
          <p:nvSpPr>
            <p:cNvPr id="24597" name="Rectangle 70"/>
            <p:cNvSpPr>
              <a:spLocks noChangeArrowheads="1"/>
            </p:cNvSpPr>
            <p:nvPr/>
          </p:nvSpPr>
          <p:spPr bwMode="auto">
            <a:xfrm>
              <a:off x="1565" y="3521"/>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134.54/16</a:t>
              </a:r>
            </a:p>
          </p:txBody>
        </p:sp>
        <p:sp>
          <p:nvSpPr>
            <p:cNvPr id="24598" name="Rectangle 71"/>
            <p:cNvSpPr>
              <a:spLocks noChangeArrowheads="1"/>
            </p:cNvSpPr>
            <p:nvPr/>
          </p:nvSpPr>
          <p:spPr bwMode="auto">
            <a:xfrm>
              <a:off x="2517" y="3521"/>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3502</a:t>
              </a:r>
            </a:p>
          </p:txBody>
        </p:sp>
        <p:sp>
          <p:nvSpPr>
            <p:cNvPr id="24599" name="Rectangle 72"/>
            <p:cNvSpPr>
              <a:spLocks noChangeArrowheads="1"/>
            </p:cNvSpPr>
            <p:nvPr/>
          </p:nvSpPr>
          <p:spPr bwMode="auto">
            <a:xfrm>
              <a:off x="3470" y="3521"/>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3</a:t>
              </a:r>
            </a:p>
          </p:txBody>
        </p:sp>
      </p:grpSp>
      <p:grpSp>
        <p:nvGrpSpPr>
          <p:cNvPr id="24582" name="Group 73"/>
          <p:cNvGrpSpPr>
            <a:grpSpLocks/>
          </p:cNvGrpSpPr>
          <p:nvPr/>
        </p:nvGrpSpPr>
        <p:grpSpPr bwMode="auto">
          <a:xfrm>
            <a:off x="4800601" y="2708276"/>
            <a:ext cx="5622925" cy="2320925"/>
            <a:chOff x="2064" y="1706"/>
            <a:chExt cx="3542" cy="1462"/>
          </a:xfrm>
        </p:grpSpPr>
        <p:sp>
          <p:nvSpPr>
            <p:cNvPr id="24583" name="Line 74"/>
            <p:cNvSpPr>
              <a:spLocks noChangeShapeType="1"/>
            </p:cNvSpPr>
            <p:nvPr/>
          </p:nvSpPr>
          <p:spPr bwMode="auto">
            <a:xfrm flipH="1">
              <a:off x="2336" y="2659"/>
              <a:ext cx="635" cy="317"/>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24584" name="Cloud"/>
            <p:cNvSpPr>
              <a:spLocks noChangeAspect="1" noEditPoints="1" noChangeArrowheads="1"/>
            </p:cNvSpPr>
            <p:nvPr/>
          </p:nvSpPr>
          <p:spPr bwMode="auto">
            <a:xfrm>
              <a:off x="3425" y="1706"/>
              <a:ext cx="2181" cy="1462"/>
            </a:xfrm>
            <a:custGeom>
              <a:avLst/>
              <a:gdLst>
                <a:gd name="T0" fmla="*/ 1 w 21600"/>
                <a:gd name="T1" fmla="*/ 49 h 21600"/>
                <a:gd name="T2" fmla="*/ 110 w 21600"/>
                <a:gd name="T3" fmla="*/ 99 h 21600"/>
                <a:gd name="T4" fmla="*/ 220 w 21600"/>
                <a:gd name="T5" fmla="*/ 49 h 21600"/>
                <a:gd name="T6" fmla="*/ 110 w 21600"/>
                <a:gd name="T7" fmla="*/ 6 h 21600"/>
                <a:gd name="T8" fmla="*/ 0 60000 65536"/>
                <a:gd name="T9" fmla="*/ 0 60000 65536"/>
                <a:gd name="T10" fmla="*/ 0 60000 65536"/>
                <a:gd name="T11" fmla="*/ 0 60000 65536"/>
                <a:gd name="T12" fmla="*/ 2981 w 21600"/>
                <a:gd name="T13" fmla="*/ 3265 h 21600"/>
                <a:gd name="T14" fmla="*/ 17084 w 21600"/>
                <a:gd name="T15" fmla="*/ 17330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a:endParaRPr lang="fr-FR">
                <a:solidFill>
                  <a:prstClr val="black"/>
                </a:solidFill>
                <a:latin typeface="Calibri"/>
              </a:endParaRPr>
            </a:p>
          </p:txBody>
        </p:sp>
        <p:sp>
          <p:nvSpPr>
            <p:cNvPr id="24585" name="AutoShape 76"/>
            <p:cNvSpPr>
              <a:spLocks noChangeArrowheads="1"/>
            </p:cNvSpPr>
            <p:nvPr/>
          </p:nvSpPr>
          <p:spPr bwMode="auto">
            <a:xfrm>
              <a:off x="3969" y="2364"/>
              <a:ext cx="635" cy="272"/>
            </a:xfrm>
            <a:prstGeom prst="cube">
              <a:avLst>
                <a:gd name="adj" fmla="val 2500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1965</a:t>
              </a:r>
            </a:p>
          </p:txBody>
        </p:sp>
        <p:sp>
          <p:nvSpPr>
            <p:cNvPr id="24586" name="AutoShape 77"/>
            <p:cNvSpPr>
              <a:spLocks noChangeArrowheads="1"/>
            </p:cNvSpPr>
            <p:nvPr/>
          </p:nvSpPr>
          <p:spPr bwMode="auto">
            <a:xfrm>
              <a:off x="4559" y="2364"/>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sp>
          <p:nvSpPr>
            <p:cNvPr id="24587" name="AutoShape 78"/>
            <p:cNvSpPr>
              <a:spLocks noChangeArrowheads="1"/>
            </p:cNvSpPr>
            <p:nvPr/>
          </p:nvSpPr>
          <p:spPr bwMode="auto">
            <a:xfrm>
              <a:off x="2064" y="2364"/>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pic>
          <p:nvPicPr>
            <p:cNvPr id="24588" name="Picture 79" descr="route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8" y="2296"/>
              <a:ext cx="69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 Box 80"/>
            <p:cNvSpPr txBox="1">
              <a:spLocks noChangeArrowheads="1"/>
            </p:cNvSpPr>
            <p:nvPr/>
          </p:nvSpPr>
          <p:spPr bwMode="auto">
            <a:xfrm>
              <a:off x="2879" y="2024"/>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Bordeaux</a:t>
              </a:r>
            </a:p>
          </p:txBody>
        </p:sp>
        <p:sp>
          <p:nvSpPr>
            <p:cNvPr id="24590" name="Line 81"/>
            <p:cNvSpPr>
              <a:spLocks noChangeShapeType="1"/>
            </p:cNvSpPr>
            <p:nvPr/>
          </p:nvSpPr>
          <p:spPr bwMode="auto">
            <a:xfrm>
              <a:off x="2744" y="2523"/>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24591" name="Line 82"/>
            <p:cNvSpPr>
              <a:spLocks noChangeShapeType="1"/>
            </p:cNvSpPr>
            <p:nvPr/>
          </p:nvSpPr>
          <p:spPr bwMode="auto">
            <a:xfrm>
              <a:off x="3742" y="2523"/>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134</a:t>
            </a:fld>
            <a:endParaRPr lang="fr-FR">
              <a:solidFill>
                <a:prstClr val="black">
                  <a:tint val="75000"/>
                </a:prstClr>
              </a:solidFill>
              <a:latin typeface="Calibri"/>
            </a:endParaRPr>
          </a:p>
        </p:txBody>
      </p:sp>
      <p:sp>
        <p:nvSpPr>
          <p:cNvPr id="2" name="ZoneTexte 1"/>
          <p:cNvSpPr txBox="1"/>
          <p:nvPr/>
        </p:nvSpPr>
        <p:spPr>
          <a:xfrm>
            <a:off x="1981201" y="4585902"/>
            <a:ext cx="787395" cy="246221"/>
          </a:xfrm>
          <a:prstGeom prst="rect">
            <a:avLst/>
          </a:prstGeom>
          <a:noFill/>
        </p:spPr>
        <p:txBody>
          <a:bodyPr wrap="none" rtlCol="0">
            <a:spAutoFit/>
          </a:bodyPr>
          <a:lstStyle/>
          <a:p>
            <a:pPr defTabSz="914400"/>
            <a:r>
              <a:rPr lang="fr-FR" sz="1000" dirty="0">
                <a:solidFill>
                  <a:prstClr val="black"/>
                </a:solidFill>
                <a:latin typeface="Calibri"/>
              </a:rPr>
              <a:t>If: Interface</a:t>
            </a:r>
          </a:p>
        </p:txBody>
      </p:sp>
    </p:spTree>
    <p:extLst>
      <p:ext uri="{BB962C8B-B14F-4D97-AF65-F5344CB8AC3E}">
        <p14:creationId xmlns:p14="http://schemas.microsoft.com/office/powerpoint/2010/main" val="31648401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r>
              <a:rPr lang="fr-FR" altLang="fr-FR">
                <a:latin typeface="Tahoma" pitchFamily="34" charset="0"/>
              </a:rPr>
              <a:t>Principes</a:t>
            </a:r>
          </a:p>
        </p:txBody>
      </p:sp>
      <p:grpSp>
        <p:nvGrpSpPr>
          <p:cNvPr id="25603" name="Group 3"/>
          <p:cNvGrpSpPr>
            <a:grpSpLocks/>
          </p:cNvGrpSpPr>
          <p:nvPr/>
        </p:nvGrpSpPr>
        <p:grpSpPr bwMode="auto">
          <a:xfrm>
            <a:off x="1992313" y="1844676"/>
            <a:ext cx="8539162" cy="3960813"/>
            <a:chOff x="295" y="1162"/>
            <a:chExt cx="5379" cy="2495"/>
          </a:xfrm>
        </p:grpSpPr>
        <p:sp>
          <p:nvSpPr>
            <p:cNvPr id="25605" name="Text Box 4"/>
            <p:cNvSpPr txBox="1">
              <a:spLocks noChangeArrowheads="1"/>
            </p:cNvSpPr>
            <p:nvPr/>
          </p:nvSpPr>
          <p:spPr bwMode="auto">
            <a:xfrm>
              <a:off x="2789" y="2478"/>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1026</a:t>
              </a:r>
            </a:p>
          </p:txBody>
        </p:sp>
        <p:sp>
          <p:nvSpPr>
            <p:cNvPr id="25606" name="Oval 5"/>
            <p:cNvSpPr>
              <a:spLocks noChangeArrowheads="1"/>
            </p:cNvSpPr>
            <p:nvPr/>
          </p:nvSpPr>
          <p:spPr bwMode="auto">
            <a:xfrm>
              <a:off x="1156" y="238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07" name="Oval 6"/>
            <p:cNvSpPr>
              <a:spLocks noChangeArrowheads="1"/>
            </p:cNvSpPr>
            <p:nvPr/>
          </p:nvSpPr>
          <p:spPr bwMode="auto">
            <a:xfrm>
              <a:off x="1156" y="1253"/>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08" name="Oval 7"/>
            <p:cNvSpPr>
              <a:spLocks noChangeArrowheads="1"/>
            </p:cNvSpPr>
            <p:nvPr/>
          </p:nvSpPr>
          <p:spPr bwMode="auto">
            <a:xfrm>
              <a:off x="3016" y="1162"/>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09" name="Oval 8"/>
            <p:cNvSpPr>
              <a:spLocks noChangeArrowheads="1"/>
            </p:cNvSpPr>
            <p:nvPr/>
          </p:nvSpPr>
          <p:spPr bwMode="auto">
            <a:xfrm>
              <a:off x="4513" y="148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10" name="Oval 9"/>
            <p:cNvSpPr>
              <a:spLocks noChangeArrowheads="1"/>
            </p:cNvSpPr>
            <p:nvPr/>
          </p:nvSpPr>
          <p:spPr bwMode="auto">
            <a:xfrm>
              <a:off x="4332" y="275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11" name="Oval 10"/>
            <p:cNvSpPr>
              <a:spLocks noChangeArrowheads="1"/>
            </p:cNvSpPr>
            <p:nvPr/>
          </p:nvSpPr>
          <p:spPr bwMode="auto">
            <a:xfrm>
              <a:off x="2608" y="2069"/>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12" name="Oval 11"/>
            <p:cNvSpPr>
              <a:spLocks noChangeArrowheads="1"/>
            </p:cNvSpPr>
            <p:nvPr/>
          </p:nvSpPr>
          <p:spPr bwMode="auto">
            <a:xfrm>
              <a:off x="2154" y="2704"/>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13" name="Oval 12"/>
            <p:cNvSpPr>
              <a:spLocks noChangeArrowheads="1"/>
            </p:cNvSpPr>
            <p:nvPr/>
          </p:nvSpPr>
          <p:spPr bwMode="auto">
            <a:xfrm>
              <a:off x="1519" y="306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5614" name="Oval 13"/>
            <p:cNvSpPr>
              <a:spLocks noChangeArrowheads="1"/>
            </p:cNvSpPr>
            <p:nvPr/>
          </p:nvSpPr>
          <p:spPr bwMode="auto">
            <a:xfrm>
              <a:off x="3016" y="343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cxnSp>
          <p:nvCxnSpPr>
            <p:cNvPr id="25615" name="AutoShape 14"/>
            <p:cNvCxnSpPr>
              <a:cxnSpLocks noChangeShapeType="1"/>
              <a:stCxn id="25606" idx="0"/>
              <a:endCxn id="25607" idx="4"/>
            </p:cNvCxnSpPr>
            <p:nvPr/>
          </p:nvCxnSpPr>
          <p:spPr bwMode="auto">
            <a:xfrm flipV="1">
              <a:off x="1270" y="1480"/>
              <a:ext cx="0" cy="90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6" name="AutoShape 15"/>
            <p:cNvCxnSpPr>
              <a:cxnSpLocks noChangeShapeType="1"/>
              <a:stCxn id="25611" idx="1"/>
              <a:endCxn id="25607" idx="5"/>
            </p:cNvCxnSpPr>
            <p:nvPr/>
          </p:nvCxnSpPr>
          <p:spPr bwMode="auto">
            <a:xfrm flipH="1" flipV="1">
              <a:off x="1350" y="1447"/>
              <a:ext cx="1291" cy="65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7" name="AutoShape 16"/>
            <p:cNvCxnSpPr>
              <a:cxnSpLocks noChangeShapeType="1"/>
              <a:stCxn id="25607" idx="6"/>
              <a:endCxn id="25608" idx="2"/>
            </p:cNvCxnSpPr>
            <p:nvPr/>
          </p:nvCxnSpPr>
          <p:spPr bwMode="auto">
            <a:xfrm flipV="1">
              <a:off x="1383" y="1276"/>
              <a:ext cx="1633" cy="9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8" name="AutoShape 17"/>
            <p:cNvCxnSpPr>
              <a:cxnSpLocks noChangeShapeType="1"/>
              <a:stCxn id="25606" idx="7"/>
              <a:endCxn id="25608" idx="3"/>
            </p:cNvCxnSpPr>
            <p:nvPr/>
          </p:nvCxnSpPr>
          <p:spPr bwMode="auto">
            <a:xfrm flipV="1">
              <a:off x="1350" y="1356"/>
              <a:ext cx="1699" cy="1064"/>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9" name="AutoShape 18"/>
            <p:cNvCxnSpPr>
              <a:cxnSpLocks noChangeShapeType="1"/>
              <a:stCxn id="25611" idx="7"/>
              <a:endCxn id="25608" idx="4"/>
            </p:cNvCxnSpPr>
            <p:nvPr/>
          </p:nvCxnSpPr>
          <p:spPr bwMode="auto">
            <a:xfrm flipV="1">
              <a:off x="2802" y="1389"/>
              <a:ext cx="328" cy="71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0" name="AutoShape 19"/>
            <p:cNvCxnSpPr>
              <a:cxnSpLocks noChangeShapeType="1"/>
              <a:stCxn id="25610" idx="0"/>
              <a:endCxn id="25609" idx="5"/>
            </p:cNvCxnSpPr>
            <p:nvPr/>
          </p:nvCxnSpPr>
          <p:spPr bwMode="auto">
            <a:xfrm flipV="1">
              <a:off x="4446" y="1674"/>
              <a:ext cx="261" cy="107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1" name="AutoShape 20"/>
            <p:cNvCxnSpPr>
              <a:cxnSpLocks noChangeShapeType="1"/>
              <a:stCxn id="25612" idx="2"/>
              <a:endCxn id="25606" idx="5"/>
            </p:cNvCxnSpPr>
            <p:nvPr/>
          </p:nvCxnSpPr>
          <p:spPr bwMode="auto">
            <a:xfrm flipH="1" flipV="1">
              <a:off x="1350" y="2581"/>
              <a:ext cx="804" cy="23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2" name="AutoShape 21"/>
            <p:cNvCxnSpPr>
              <a:cxnSpLocks noChangeShapeType="1"/>
              <a:stCxn id="25612" idx="0"/>
              <a:endCxn id="25611" idx="3"/>
            </p:cNvCxnSpPr>
            <p:nvPr/>
          </p:nvCxnSpPr>
          <p:spPr bwMode="auto">
            <a:xfrm flipV="1">
              <a:off x="2268" y="2263"/>
              <a:ext cx="373" cy="4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3" name="AutoShape 22"/>
            <p:cNvCxnSpPr>
              <a:cxnSpLocks noChangeShapeType="1"/>
              <a:stCxn id="25612" idx="6"/>
              <a:endCxn id="25610" idx="2"/>
            </p:cNvCxnSpPr>
            <p:nvPr/>
          </p:nvCxnSpPr>
          <p:spPr bwMode="auto">
            <a:xfrm>
              <a:off x="2381" y="2818"/>
              <a:ext cx="1951" cy="4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4" name="AutoShape 23"/>
            <p:cNvCxnSpPr>
              <a:cxnSpLocks noChangeShapeType="1"/>
              <a:stCxn id="25610" idx="1"/>
              <a:endCxn id="25608" idx="5"/>
            </p:cNvCxnSpPr>
            <p:nvPr/>
          </p:nvCxnSpPr>
          <p:spPr bwMode="auto">
            <a:xfrm flipH="1" flipV="1">
              <a:off x="3210" y="1356"/>
              <a:ext cx="1155" cy="142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5" name="AutoShape 24"/>
            <p:cNvCxnSpPr>
              <a:cxnSpLocks noChangeShapeType="1"/>
              <a:stCxn id="25613" idx="7"/>
              <a:endCxn id="25612" idx="3"/>
            </p:cNvCxnSpPr>
            <p:nvPr/>
          </p:nvCxnSpPr>
          <p:spPr bwMode="auto">
            <a:xfrm flipV="1">
              <a:off x="1713" y="2898"/>
              <a:ext cx="474" cy="202"/>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6" name="AutoShape 25"/>
            <p:cNvCxnSpPr>
              <a:cxnSpLocks noChangeShapeType="1"/>
              <a:stCxn id="25614" idx="2"/>
              <a:endCxn id="25613" idx="5"/>
            </p:cNvCxnSpPr>
            <p:nvPr/>
          </p:nvCxnSpPr>
          <p:spPr bwMode="auto">
            <a:xfrm flipH="1" flipV="1">
              <a:off x="1713" y="3261"/>
              <a:ext cx="1303" cy="28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7" name="AutoShape 26"/>
            <p:cNvCxnSpPr>
              <a:cxnSpLocks noChangeShapeType="1"/>
              <a:stCxn id="25608" idx="4"/>
              <a:endCxn id="25614" idx="0"/>
            </p:cNvCxnSpPr>
            <p:nvPr/>
          </p:nvCxnSpPr>
          <p:spPr bwMode="auto">
            <a:xfrm>
              <a:off x="3130" y="1389"/>
              <a:ext cx="0" cy="20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8" name="AutoShape 27"/>
            <p:cNvCxnSpPr>
              <a:cxnSpLocks noChangeShapeType="1"/>
              <a:stCxn id="25610" idx="3"/>
              <a:endCxn id="25614" idx="6"/>
            </p:cNvCxnSpPr>
            <p:nvPr/>
          </p:nvCxnSpPr>
          <p:spPr bwMode="auto">
            <a:xfrm flipH="1">
              <a:off x="3243" y="2944"/>
              <a:ext cx="1122" cy="6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9" name="AutoShape 28"/>
            <p:cNvCxnSpPr>
              <a:cxnSpLocks noChangeShapeType="1"/>
              <a:stCxn id="25609" idx="2"/>
              <a:endCxn id="25608" idx="6"/>
            </p:cNvCxnSpPr>
            <p:nvPr/>
          </p:nvCxnSpPr>
          <p:spPr bwMode="auto">
            <a:xfrm flipH="1" flipV="1">
              <a:off x="3243" y="1276"/>
              <a:ext cx="1270" cy="318"/>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0" name="AutoShape 29"/>
            <p:cNvCxnSpPr>
              <a:cxnSpLocks noChangeShapeType="1"/>
              <a:stCxn id="25613" idx="1"/>
              <a:endCxn id="25606" idx="4"/>
            </p:cNvCxnSpPr>
            <p:nvPr/>
          </p:nvCxnSpPr>
          <p:spPr bwMode="auto">
            <a:xfrm flipH="1" flipV="1">
              <a:off x="1270" y="2614"/>
              <a:ext cx="282" cy="48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31" name="Text Box 30"/>
            <p:cNvSpPr txBox="1">
              <a:spLocks noChangeArrowheads="1"/>
            </p:cNvSpPr>
            <p:nvPr/>
          </p:nvSpPr>
          <p:spPr bwMode="auto">
            <a:xfrm>
              <a:off x="295" y="2659"/>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Bordeaux</a:t>
              </a:r>
            </a:p>
          </p:txBody>
        </p:sp>
        <p:sp>
          <p:nvSpPr>
            <p:cNvPr id="25632" name="Text Box 31"/>
            <p:cNvSpPr txBox="1">
              <a:spLocks noChangeArrowheads="1"/>
            </p:cNvSpPr>
            <p:nvPr/>
          </p:nvSpPr>
          <p:spPr bwMode="auto">
            <a:xfrm>
              <a:off x="1927" y="2931"/>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St-Etienne</a:t>
              </a:r>
            </a:p>
          </p:txBody>
        </p:sp>
        <p:sp>
          <p:nvSpPr>
            <p:cNvPr id="25633" name="Text Box 32"/>
            <p:cNvSpPr txBox="1">
              <a:spLocks noChangeArrowheads="1"/>
            </p:cNvSpPr>
            <p:nvPr/>
          </p:nvSpPr>
          <p:spPr bwMode="auto">
            <a:xfrm>
              <a:off x="4286" y="2976"/>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Lyon</a:t>
              </a:r>
            </a:p>
          </p:txBody>
        </p:sp>
        <p:sp>
          <p:nvSpPr>
            <p:cNvPr id="25634" name="Text Box 33"/>
            <p:cNvSpPr txBox="1">
              <a:spLocks noChangeArrowheads="1"/>
            </p:cNvSpPr>
            <p:nvPr/>
          </p:nvSpPr>
          <p:spPr bwMode="auto">
            <a:xfrm>
              <a:off x="4677" y="1661"/>
              <a:ext cx="9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dirty="0">
                  <a:solidFill>
                    <a:prstClr val="black"/>
                  </a:solidFill>
                </a:rPr>
                <a:t>Genève</a:t>
              </a:r>
            </a:p>
          </p:txBody>
        </p:sp>
        <p:cxnSp>
          <p:nvCxnSpPr>
            <p:cNvPr id="25635" name="AutoShape 34"/>
            <p:cNvCxnSpPr>
              <a:cxnSpLocks noChangeShapeType="1"/>
              <a:stCxn id="25606" idx="6"/>
              <a:endCxn id="25612" idx="1"/>
            </p:cNvCxnSpPr>
            <p:nvPr/>
          </p:nvCxnSpPr>
          <p:spPr bwMode="auto">
            <a:xfrm>
              <a:off x="1383" y="2501"/>
              <a:ext cx="804" cy="23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6" name="AutoShape 35"/>
            <p:cNvCxnSpPr>
              <a:cxnSpLocks noChangeShapeType="1"/>
              <a:stCxn id="25612" idx="7"/>
              <a:endCxn id="25610" idx="1"/>
            </p:cNvCxnSpPr>
            <p:nvPr/>
          </p:nvCxnSpPr>
          <p:spPr bwMode="auto">
            <a:xfrm>
              <a:off x="2348" y="2737"/>
              <a:ext cx="2017" cy="4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37" name="Text Box 36"/>
            <p:cNvSpPr txBox="1">
              <a:spLocks noChangeArrowheads="1"/>
            </p:cNvSpPr>
            <p:nvPr/>
          </p:nvSpPr>
          <p:spPr bwMode="auto">
            <a:xfrm>
              <a:off x="1566" y="2321"/>
              <a:ext cx="453" cy="233"/>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1965</a:t>
              </a:r>
            </a:p>
          </p:txBody>
        </p:sp>
        <p:sp>
          <p:nvSpPr>
            <p:cNvPr id="25638" name="Rectangle 37"/>
            <p:cNvSpPr>
              <a:spLocks noChangeArrowheads="1"/>
            </p:cNvSpPr>
            <p:nvPr/>
          </p:nvSpPr>
          <p:spPr bwMode="auto">
            <a:xfrm>
              <a:off x="2018" y="2321"/>
              <a:ext cx="590" cy="247"/>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sp>
          <p:nvSpPr>
            <p:cNvPr id="25639" name="Text Box 38"/>
            <p:cNvSpPr txBox="1">
              <a:spLocks noChangeArrowheads="1"/>
            </p:cNvSpPr>
            <p:nvPr/>
          </p:nvSpPr>
          <p:spPr bwMode="auto">
            <a:xfrm>
              <a:off x="4677" y="2634"/>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dirty="0">
                  <a:solidFill>
                    <a:prstClr val="black"/>
                  </a:solidFill>
                </a:rPr>
                <a:t>134.153/16</a:t>
              </a: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135</a:t>
            </a:fld>
            <a:endParaRPr lang="fr-FR">
              <a:solidFill>
                <a:prstClr val="black">
                  <a:tint val="75000"/>
                </a:prstClr>
              </a:solidFill>
              <a:latin typeface="Calibri"/>
            </a:endParaRPr>
          </a:p>
        </p:txBody>
      </p:sp>
    </p:spTree>
    <p:extLst>
      <p:ext uri="{BB962C8B-B14F-4D97-AF65-F5344CB8AC3E}">
        <p14:creationId xmlns:p14="http://schemas.microsoft.com/office/powerpoint/2010/main" val="33851172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fr-FR" altLang="fr-FR">
                <a:latin typeface="Tahoma" pitchFamily="34" charset="0"/>
              </a:rPr>
              <a:t>Principes</a:t>
            </a:r>
          </a:p>
        </p:txBody>
      </p:sp>
      <p:sp>
        <p:nvSpPr>
          <p:cNvPr id="26627" name="Rectangle 3"/>
          <p:cNvSpPr>
            <a:spLocks noGrp="1" noChangeArrowheads="1"/>
          </p:cNvSpPr>
          <p:nvPr>
            <p:ph type="body" idx="4294967295"/>
          </p:nvPr>
        </p:nvSpPr>
        <p:spPr/>
        <p:txBody>
          <a:bodyPr/>
          <a:lstStyle/>
          <a:p>
            <a:pPr eaLnBrk="1" hangingPunct="1"/>
            <a:r>
              <a:rPr lang="fr-FR" altLang="fr-FR">
                <a:latin typeface="Tahoma" pitchFamily="34" charset="0"/>
              </a:rPr>
              <a:t>Etape 2 à n-1 : Swap</a:t>
            </a:r>
          </a:p>
          <a:p>
            <a:pPr lvl="1" eaLnBrk="1" hangingPunct="1"/>
            <a:r>
              <a:rPr lang="fr-FR" altLang="fr-FR">
                <a:latin typeface="Tahoma" pitchFamily="34" charset="0"/>
              </a:rPr>
              <a:t>Echange du label suivant la table de commutation du LSR</a:t>
            </a:r>
          </a:p>
        </p:txBody>
      </p:sp>
      <p:grpSp>
        <p:nvGrpSpPr>
          <p:cNvPr id="26628" name="Group 4"/>
          <p:cNvGrpSpPr>
            <a:grpSpLocks/>
          </p:cNvGrpSpPr>
          <p:nvPr/>
        </p:nvGrpSpPr>
        <p:grpSpPr bwMode="auto">
          <a:xfrm>
            <a:off x="2351089" y="3141664"/>
            <a:ext cx="7640637" cy="1800225"/>
            <a:chOff x="521" y="1979"/>
            <a:chExt cx="4813" cy="1134"/>
          </a:xfrm>
        </p:grpSpPr>
        <p:sp>
          <p:nvSpPr>
            <p:cNvPr id="26641" name="Cloud"/>
            <p:cNvSpPr>
              <a:spLocks noChangeAspect="1" noEditPoints="1" noChangeArrowheads="1"/>
            </p:cNvSpPr>
            <p:nvPr/>
          </p:nvSpPr>
          <p:spPr bwMode="auto">
            <a:xfrm>
              <a:off x="521" y="1979"/>
              <a:ext cx="4813" cy="1134"/>
            </a:xfrm>
            <a:custGeom>
              <a:avLst/>
              <a:gdLst>
                <a:gd name="T0" fmla="*/ 3 w 21600"/>
                <a:gd name="T1" fmla="*/ 30 h 21600"/>
                <a:gd name="T2" fmla="*/ 536 w 21600"/>
                <a:gd name="T3" fmla="*/ 59 h 21600"/>
                <a:gd name="T4" fmla="*/ 1072 w 21600"/>
                <a:gd name="T5" fmla="*/ 30 h 21600"/>
                <a:gd name="T6" fmla="*/ 536 w 21600"/>
                <a:gd name="T7" fmla="*/ 3 h 21600"/>
                <a:gd name="T8" fmla="*/ 0 60000 65536"/>
                <a:gd name="T9" fmla="*/ 0 60000 65536"/>
                <a:gd name="T10" fmla="*/ 0 60000 65536"/>
                <a:gd name="T11" fmla="*/ 0 60000 65536"/>
                <a:gd name="T12" fmla="*/ 2975 w 21600"/>
                <a:gd name="T13" fmla="*/ 3257 h 21600"/>
                <a:gd name="T14" fmla="*/ 17085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a:endParaRPr lang="fr-FR">
                <a:solidFill>
                  <a:prstClr val="black"/>
                </a:solidFill>
                <a:latin typeface="Calibri"/>
              </a:endParaRPr>
            </a:p>
          </p:txBody>
        </p:sp>
        <p:sp>
          <p:nvSpPr>
            <p:cNvPr id="26642" name="AutoShape 6"/>
            <p:cNvSpPr>
              <a:spLocks noChangeArrowheads="1"/>
            </p:cNvSpPr>
            <p:nvPr/>
          </p:nvSpPr>
          <p:spPr bwMode="auto">
            <a:xfrm>
              <a:off x="3425" y="2455"/>
              <a:ext cx="635" cy="272"/>
            </a:xfrm>
            <a:prstGeom prst="cube">
              <a:avLst>
                <a:gd name="adj" fmla="val 2500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1026</a:t>
              </a:r>
            </a:p>
          </p:txBody>
        </p:sp>
        <p:sp>
          <p:nvSpPr>
            <p:cNvPr id="26643" name="AutoShape 7"/>
            <p:cNvSpPr>
              <a:spLocks noChangeArrowheads="1"/>
            </p:cNvSpPr>
            <p:nvPr/>
          </p:nvSpPr>
          <p:spPr bwMode="auto">
            <a:xfrm>
              <a:off x="4015" y="2455"/>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pic>
          <p:nvPicPr>
            <p:cNvPr id="26644" name="Picture 8" descr="routeu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4" y="2387"/>
              <a:ext cx="69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5" name="Text Box 9"/>
            <p:cNvSpPr txBox="1">
              <a:spLocks noChangeArrowheads="1"/>
            </p:cNvSpPr>
            <p:nvPr/>
          </p:nvSpPr>
          <p:spPr bwMode="auto">
            <a:xfrm>
              <a:off x="2335" y="2115"/>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St-Etienne</a:t>
              </a:r>
            </a:p>
          </p:txBody>
        </p:sp>
        <p:sp>
          <p:nvSpPr>
            <p:cNvPr id="26646" name="AutoShape 10"/>
            <p:cNvSpPr>
              <a:spLocks noChangeArrowheads="1"/>
            </p:cNvSpPr>
            <p:nvPr/>
          </p:nvSpPr>
          <p:spPr bwMode="auto">
            <a:xfrm>
              <a:off x="930" y="2455"/>
              <a:ext cx="635" cy="272"/>
            </a:xfrm>
            <a:prstGeom prst="cube">
              <a:avLst>
                <a:gd name="adj" fmla="val 2500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1965</a:t>
              </a:r>
            </a:p>
          </p:txBody>
        </p:sp>
        <p:sp>
          <p:nvSpPr>
            <p:cNvPr id="26647" name="AutoShape 11"/>
            <p:cNvSpPr>
              <a:spLocks noChangeArrowheads="1"/>
            </p:cNvSpPr>
            <p:nvPr/>
          </p:nvSpPr>
          <p:spPr bwMode="auto">
            <a:xfrm>
              <a:off x="1520" y="2455"/>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sp>
          <p:nvSpPr>
            <p:cNvPr id="26648" name="Line 12"/>
            <p:cNvSpPr>
              <a:spLocks noChangeShapeType="1"/>
            </p:cNvSpPr>
            <p:nvPr/>
          </p:nvSpPr>
          <p:spPr bwMode="auto">
            <a:xfrm>
              <a:off x="2200" y="2568"/>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26649" name="Line 13"/>
            <p:cNvSpPr>
              <a:spLocks noChangeShapeType="1"/>
            </p:cNvSpPr>
            <p:nvPr/>
          </p:nvSpPr>
          <p:spPr bwMode="auto">
            <a:xfrm>
              <a:off x="3198" y="2568"/>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grpSp>
      <p:grpSp>
        <p:nvGrpSpPr>
          <p:cNvPr id="26629" name="Group 14"/>
          <p:cNvGrpSpPr>
            <a:grpSpLocks/>
          </p:cNvGrpSpPr>
          <p:nvPr/>
        </p:nvGrpSpPr>
        <p:grpSpPr bwMode="auto">
          <a:xfrm>
            <a:off x="3503614" y="5229225"/>
            <a:ext cx="6046787" cy="433388"/>
            <a:chOff x="613" y="2976"/>
            <a:chExt cx="3809" cy="273"/>
          </a:xfrm>
        </p:grpSpPr>
        <p:sp>
          <p:nvSpPr>
            <p:cNvPr id="26637" name="Rectangle 15"/>
            <p:cNvSpPr>
              <a:spLocks noChangeArrowheads="1"/>
            </p:cNvSpPr>
            <p:nvPr/>
          </p:nvSpPr>
          <p:spPr bwMode="auto">
            <a:xfrm>
              <a:off x="613"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in</a:t>
              </a:r>
            </a:p>
          </p:txBody>
        </p:sp>
        <p:sp>
          <p:nvSpPr>
            <p:cNvPr id="26638" name="Rectangle 16"/>
            <p:cNvSpPr>
              <a:spLocks noChangeArrowheads="1"/>
            </p:cNvSpPr>
            <p:nvPr/>
          </p:nvSpPr>
          <p:spPr bwMode="auto">
            <a:xfrm>
              <a:off x="1565"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Label In</a:t>
              </a:r>
            </a:p>
          </p:txBody>
        </p:sp>
        <p:sp>
          <p:nvSpPr>
            <p:cNvPr id="26639" name="Rectangle 17"/>
            <p:cNvSpPr>
              <a:spLocks noChangeArrowheads="1"/>
            </p:cNvSpPr>
            <p:nvPr/>
          </p:nvSpPr>
          <p:spPr bwMode="auto">
            <a:xfrm>
              <a:off x="2517"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Out</a:t>
              </a:r>
            </a:p>
          </p:txBody>
        </p:sp>
        <p:sp>
          <p:nvSpPr>
            <p:cNvPr id="26640" name="Rectangle 18"/>
            <p:cNvSpPr>
              <a:spLocks noChangeArrowheads="1"/>
            </p:cNvSpPr>
            <p:nvPr/>
          </p:nvSpPr>
          <p:spPr bwMode="auto">
            <a:xfrm>
              <a:off x="3470"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Label Out</a:t>
              </a:r>
            </a:p>
          </p:txBody>
        </p:sp>
      </p:grpSp>
      <p:grpSp>
        <p:nvGrpSpPr>
          <p:cNvPr id="26630" name="Group 19"/>
          <p:cNvGrpSpPr>
            <a:grpSpLocks/>
          </p:cNvGrpSpPr>
          <p:nvPr/>
        </p:nvGrpSpPr>
        <p:grpSpPr bwMode="auto">
          <a:xfrm>
            <a:off x="3503614" y="5948364"/>
            <a:ext cx="6046787" cy="433387"/>
            <a:chOff x="295" y="3566"/>
            <a:chExt cx="3809" cy="273"/>
          </a:xfrm>
        </p:grpSpPr>
        <p:sp>
          <p:nvSpPr>
            <p:cNvPr id="26633" name="Rectangle 20"/>
            <p:cNvSpPr>
              <a:spLocks noChangeArrowheads="1"/>
            </p:cNvSpPr>
            <p:nvPr/>
          </p:nvSpPr>
          <p:spPr bwMode="auto">
            <a:xfrm>
              <a:off x="295"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a:t>
              </a:r>
            </a:p>
          </p:txBody>
        </p:sp>
        <p:sp>
          <p:nvSpPr>
            <p:cNvPr id="26634" name="Rectangle 21"/>
            <p:cNvSpPr>
              <a:spLocks noChangeArrowheads="1"/>
            </p:cNvSpPr>
            <p:nvPr/>
          </p:nvSpPr>
          <p:spPr bwMode="auto">
            <a:xfrm>
              <a:off x="1247"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1965</a:t>
              </a:r>
            </a:p>
          </p:txBody>
        </p:sp>
        <p:sp>
          <p:nvSpPr>
            <p:cNvPr id="26635" name="Rectangle 22"/>
            <p:cNvSpPr>
              <a:spLocks noChangeArrowheads="1"/>
            </p:cNvSpPr>
            <p:nvPr/>
          </p:nvSpPr>
          <p:spPr bwMode="auto">
            <a:xfrm>
              <a:off x="2199"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2</a:t>
              </a:r>
            </a:p>
          </p:txBody>
        </p:sp>
        <p:sp>
          <p:nvSpPr>
            <p:cNvPr id="26636" name="Rectangle 23"/>
            <p:cNvSpPr>
              <a:spLocks noChangeArrowheads="1"/>
            </p:cNvSpPr>
            <p:nvPr/>
          </p:nvSpPr>
          <p:spPr bwMode="auto">
            <a:xfrm>
              <a:off x="3152"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1026</a:t>
              </a:r>
            </a:p>
          </p:txBody>
        </p:sp>
      </p:grpSp>
      <p:sp>
        <p:nvSpPr>
          <p:cNvPr id="26631" name="Line 24"/>
          <p:cNvSpPr>
            <a:spLocks noChangeShapeType="1"/>
          </p:cNvSpPr>
          <p:nvPr/>
        </p:nvSpPr>
        <p:spPr bwMode="auto">
          <a:xfrm>
            <a:off x="5951538" y="4508501"/>
            <a:ext cx="576262" cy="576263"/>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136</a:t>
            </a:fld>
            <a:endParaRPr lang="fr-FR">
              <a:solidFill>
                <a:prstClr val="black">
                  <a:tint val="75000"/>
                </a:prstClr>
              </a:solidFill>
              <a:latin typeface="Calibri"/>
            </a:endParaRPr>
          </a:p>
        </p:txBody>
      </p:sp>
    </p:spTree>
    <p:extLst>
      <p:ext uri="{BB962C8B-B14F-4D97-AF65-F5344CB8AC3E}">
        <p14:creationId xmlns:p14="http://schemas.microsoft.com/office/powerpoint/2010/main" val="27026912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fr-FR" altLang="fr-FR">
                <a:latin typeface="Tahoma" pitchFamily="34" charset="0"/>
              </a:rPr>
              <a:t>Principes</a:t>
            </a:r>
          </a:p>
        </p:txBody>
      </p:sp>
      <p:grpSp>
        <p:nvGrpSpPr>
          <p:cNvPr id="27651" name="Group 3"/>
          <p:cNvGrpSpPr>
            <a:grpSpLocks/>
          </p:cNvGrpSpPr>
          <p:nvPr/>
        </p:nvGrpSpPr>
        <p:grpSpPr bwMode="auto">
          <a:xfrm>
            <a:off x="1992313" y="1844676"/>
            <a:ext cx="8496300" cy="3960813"/>
            <a:chOff x="295" y="1162"/>
            <a:chExt cx="5352" cy="2495"/>
          </a:xfrm>
        </p:grpSpPr>
        <p:sp>
          <p:nvSpPr>
            <p:cNvPr id="27653" name="Text Box 4"/>
            <p:cNvSpPr txBox="1">
              <a:spLocks noChangeArrowheads="1"/>
            </p:cNvSpPr>
            <p:nvPr/>
          </p:nvSpPr>
          <p:spPr bwMode="auto">
            <a:xfrm>
              <a:off x="4650" y="2625"/>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dirty="0">
                  <a:solidFill>
                    <a:prstClr val="black"/>
                  </a:solidFill>
                </a:rPr>
                <a:t>134.153/16</a:t>
              </a:r>
            </a:p>
          </p:txBody>
        </p:sp>
        <p:sp>
          <p:nvSpPr>
            <p:cNvPr id="27654" name="Oval 5"/>
            <p:cNvSpPr>
              <a:spLocks noChangeArrowheads="1"/>
            </p:cNvSpPr>
            <p:nvPr/>
          </p:nvSpPr>
          <p:spPr bwMode="auto">
            <a:xfrm>
              <a:off x="1156" y="238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55" name="Oval 6"/>
            <p:cNvSpPr>
              <a:spLocks noChangeArrowheads="1"/>
            </p:cNvSpPr>
            <p:nvPr/>
          </p:nvSpPr>
          <p:spPr bwMode="auto">
            <a:xfrm>
              <a:off x="1156" y="1253"/>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56" name="Oval 7"/>
            <p:cNvSpPr>
              <a:spLocks noChangeArrowheads="1"/>
            </p:cNvSpPr>
            <p:nvPr/>
          </p:nvSpPr>
          <p:spPr bwMode="auto">
            <a:xfrm>
              <a:off x="3016" y="1162"/>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57" name="Oval 8"/>
            <p:cNvSpPr>
              <a:spLocks noChangeArrowheads="1"/>
            </p:cNvSpPr>
            <p:nvPr/>
          </p:nvSpPr>
          <p:spPr bwMode="auto">
            <a:xfrm>
              <a:off x="4513" y="148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58" name="Oval 9"/>
            <p:cNvSpPr>
              <a:spLocks noChangeArrowheads="1"/>
            </p:cNvSpPr>
            <p:nvPr/>
          </p:nvSpPr>
          <p:spPr bwMode="auto">
            <a:xfrm>
              <a:off x="4332" y="275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59" name="Oval 10"/>
            <p:cNvSpPr>
              <a:spLocks noChangeArrowheads="1"/>
            </p:cNvSpPr>
            <p:nvPr/>
          </p:nvSpPr>
          <p:spPr bwMode="auto">
            <a:xfrm>
              <a:off x="2608" y="2069"/>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60" name="Oval 11"/>
            <p:cNvSpPr>
              <a:spLocks noChangeArrowheads="1"/>
            </p:cNvSpPr>
            <p:nvPr/>
          </p:nvSpPr>
          <p:spPr bwMode="auto">
            <a:xfrm>
              <a:off x="2154" y="2704"/>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61" name="Oval 12"/>
            <p:cNvSpPr>
              <a:spLocks noChangeArrowheads="1"/>
            </p:cNvSpPr>
            <p:nvPr/>
          </p:nvSpPr>
          <p:spPr bwMode="auto">
            <a:xfrm>
              <a:off x="1519" y="306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7662" name="Oval 13"/>
            <p:cNvSpPr>
              <a:spLocks noChangeArrowheads="1"/>
            </p:cNvSpPr>
            <p:nvPr/>
          </p:nvSpPr>
          <p:spPr bwMode="auto">
            <a:xfrm>
              <a:off x="3016" y="343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cxnSp>
          <p:nvCxnSpPr>
            <p:cNvPr id="27663" name="AutoShape 14"/>
            <p:cNvCxnSpPr>
              <a:cxnSpLocks noChangeShapeType="1"/>
              <a:stCxn id="27654" idx="0"/>
              <a:endCxn id="27655" idx="4"/>
            </p:cNvCxnSpPr>
            <p:nvPr/>
          </p:nvCxnSpPr>
          <p:spPr bwMode="auto">
            <a:xfrm flipV="1">
              <a:off x="1270" y="1480"/>
              <a:ext cx="0" cy="90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4" name="AutoShape 15"/>
            <p:cNvCxnSpPr>
              <a:cxnSpLocks noChangeShapeType="1"/>
              <a:stCxn id="27659" idx="1"/>
              <a:endCxn id="27655" idx="5"/>
            </p:cNvCxnSpPr>
            <p:nvPr/>
          </p:nvCxnSpPr>
          <p:spPr bwMode="auto">
            <a:xfrm flipH="1" flipV="1">
              <a:off x="1350" y="1447"/>
              <a:ext cx="1291" cy="65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5" name="AutoShape 16"/>
            <p:cNvCxnSpPr>
              <a:cxnSpLocks noChangeShapeType="1"/>
              <a:stCxn id="27655" idx="6"/>
              <a:endCxn id="27656" idx="2"/>
            </p:cNvCxnSpPr>
            <p:nvPr/>
          </p:nvCxnSpPr>
          <p:spPr bwMode="auto">
            <a:xfrm flipV="1">
              <a:off x="1383" y="1276"/>
              <a:ext cx="1633" cy="9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6" name="AutoShape 17"/>
            <p:cNvCxnSpPr>
              <a:cxnSpLocks noChangeShapeType="1"/>
              <a:stCxn id="27654" idx="7"/>
              <a:endCxn id="27656" idx="3"/>
            </p:cNvCxnSpPr>
            <p:nvPr/>
          </p:nvCxnSpPr>
          <p:spPr bwMode="auto">
            <a:xfrm flipV="1">
              <a:off x="1350" y="1356"/>
              <a:ext cx="1699" cy="1064"/>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7" name="AutoShape 18"/>
            <p:cNvCxnSpPr>
              <a:cxnSpLocks noChangeShapeType="1"/>
              <a:stCxn id="27659" idx="7"/>
              <a:endCxn id="27656" idx="4"/>
            </p:cNvCxnSpPr>
            <p:nvPr/>
          </p:nvCxnSpPr>
          <p:spPr bwMode="auto">
            <a:xfrm flipV="1">
              <a:off x="2802" y="1389"/>
              <a:ext cx="328" cy="71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8" name="AutoShape 19"/>
            <p:cNvCxnSpPr>
              <a:cxnSpLocks noChangeShapeType="1"/>
              <a:stCxn id="27658" idx="0"/>
              <a:endCxn id="27657" idx="5"/>
            </p:cNvCxnSpPr>
            <p:nvPr/>
          </p:nvCxnSpPr>
          <p:spPr bwMode="auto">
            <a:xfrm flipV="1">
              <a:off x="4446" y="1674"/>
              <a:ext cx="261" cy="107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9" name="AutoShape 20"/>
            <p:cNvCxnSpPr>
              <a:cxnSpLocks noChangeShapeType="1"/>
              <a:stCxn id="27660" idx="2"/>
              <a:endCxn id="27654" idx="5"/>
            </p:cNvCxnSpPr>
            <p:nvPr/>
          </p:nvCxnSpPr>
          <p:spPr bwMode="auto">
            <a:xfrm flipH="1" flipV="1">
              <a:off x="1350" y="2581"/>
              <a:ext cx="804" cy="23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0" name="AutoShape 21"/>
            <p:cNvCxnSpPr>
              <a:cxnSpLocks noChangeShapeType="1"/>
              <a:stCxn id="27660" idx="0"/>
              <a:endCxn id="27659" idx="3"/>
            </p:cNvCxnSpPr>
            <p:nvPr/>
          </p:nvCxnSpPr>
          <p:spPr bwMode="auto">
            <a:xfrm flipV="1">
              <a:off x="2268" y="2263"/>
              <a:ext cx="373" cy="4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1" name="AutoShape 22"/>
            <p:cNvCxnSpPr>
              <a:cxnSpLocks noChangeShapeType="1"/>
              <a:stCxn id="27660" idx="6"/>
              <a:endCxn id="27658" idx="2"/>
            </p:cNvCxnSpPr>
            <p:nvPr/>
          </p:nvCxnSpPr>
          <p:spPr bwMode="auto">
            <a:xfrm>
              <a:off x="2381" y="2818"/>
              <a:ext cx="1951" cy="4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2" name="AutoShape 23"/>
            <p:cNvCxnSpPr>
              <a:cxnSpLocks noChangeShapeType="1"/>
              <a:stCxn id="27658" idx="1"/>
              <a:endCxn id="27656" idx="5"/>
            </p:cNvCxnSpPr>
            <p:nvPr/>
          </p:nvCxnSpPr>
          <p:spPr bwMode="auto">
            <a:xfrm flipH="1" flipV="1">
              <a:off x="3210" y="1356"/>
              <a:ext cx="1155" cy="142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3" name="AutoShape 24"/>
            <p:cNvCxnSpPr>
              <a:cxnSpLocks noChangeShapeType="1"/>
              <a:stCxn id="27661" idx="7"/>
              <a:endCxn id="27660" idx="3"/>
            </p:cNvCxnSpPr>
            <p:nvPr/>
          </p:nvCxnSpPr>
          <p:spPr bwMode="auto">
            <a:xfrm flipV="1">
              <a:off x="1713" y="2898"/>
              <a:ext cx="474" cy="202"/>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4" name="AutoShape 25"/>
            <p:cNvCxnSpPr>
              <a:cxnSpLocks noChangeShapeType="1"/>
              <a:stCxn id="27662" idx="2"/>
              <a:endCxn id="27661" idx="5"/>
            </p:cNvCxnSpPr>
            <p:nvPr/>
          </p:nvCxnSpPr>
          <p:spPr bwMode="auto">
            <a:xfrm flipH="1" flipV="1">
              <a:off x="1713" y="3261"/>
              <a:ext cx="1303" cy="28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5" name="AutoShape 26"/>
            <p:cNvCxnSpPr>
              <a:cxnSpLocks noChangeShapeType="1"/>
              <a:stCxn id="27656" idx="4"/>
              <a:endCxn id="27662" idx="0"/>
            </p:cNvCxnSpPr>
            <p:nvPr/>
          </p:nvCxnSpPr>
          <p:spPr bwMode="auto">
            <a:xfrm>
              <a:off x="3130" y="1389"/>
              <a:ext cx="0" cy="20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6" name="AutoShape 27"/>
            <p:cNvCxnSpPr>
              <a:cxnSpLocks noChangeShapeType="1"/>
              <a:stCxn id="27658" idx="3"/>
              <a:endCxn id="27662" idx="6"/>
            </p:cNvCxnSpPr>
            <p:nvPr/>
          </p:nvCxnSpPr>
          <p:spPr bwMode="auto">
            <a:xfrm flipH="1">
              <a:off x="3243" y="2944"/>
              <a:ext cx="1122" cy="6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7" name="AutoShape 28"/>
            <p:cNvCxnSpPr>
              <a:cxnSpLocks noChangeShapeType="1"/>
              <a:stCxn id="27657" idx="2"/>
              <a:endCxn id="27656" idx="6"/>
            </p:cNvCxnSpPr>
            <p:nvPr/>
          </p:nvCxnSpPr>
          <p:spPr bwMode="auto">
            <a:xfrm flipH="1" flipV="1">
              <a:off x="3243" y="1276"/>
              <a:ext cx="1270" cy="318"/>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8" name="AutoShape 29"/>
            <p:cNvCxnSpPr>
              <a:cxnSpLocks noChangeShapeType="1"/>
              <a:stCxn id="27661" idx="1"/>
              <a:endCxn id="27654" idx="4"/>
            </p:cNvCxnSpPr>
            <p:nvPr/>
          </p:nvCxnSpPr>
          <p:spPr bwMode="auto">
            <a:xfrm flipH="1" flipV="1">
              <a:off x="1270" y="2614"/>
              <a:ext cx="282" cy="48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9" name="Text Box 30"/>
            <p:cNvSpPr txBox="1">
              <a:spLocks noChangeArrowheads="1"/>
            </p:cNvSpPr>
            <p:nvPr/>
          </p:nvSpPr>
          <p:spPr bwMode="auto">
            <a:xfrm>
              <a:off x="295" y="2659"/>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Bordeaux</a:t>
              </a:r>
            </a:p>
          </p:txBody>
        </p:sp>
        <p:sp>
          <p:nvSpPr>
            <p:cNvPr id="27680" name="Text Box 31"/>
            <p:cNvSpPr txBox="1">
              <a:spLocks noChangeArrowheads="1"/>
            </p:cNvSpPr>
            <p:nvPr/>
          </p:nvSpPr>
          <p:spPr bwMode="auto">
            <a:xfrm>
              <a:off x="1927" y="2931"/>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St-Etienne</a:t>
              </a:r>
            </a:p>
          </p:txBody>
        </p:sp>
        <p:sp>
          <p:nvSpPr>
            <p:cNvPr id="27681" name="Text Box 32"/>
            <p:cNvSpPr txBox="1">
              <a:spLocks noChangeArrowheads="1"/>
            </p:cNvSpPr>
            <p:nvPr/>
          </p:nvSpPr>
          <p:spPr bwMode="auto">
            <a:xfrm>
              <a:off x="4286" y="2976"/>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Lyon</a:t>
              </a:r>
            </a:p>
          </p:txBody>
        </p:sp>
        <p:sp>
          <p:nvSpPr>
            <p:cNvPr id="27682" name="Text Box 33"/>
            <p:cNvSpPr txBox="1">
              <a:spLocks noChangeArrowheads="1"/>
            </p:cNvSpPr>
            <p:nvPr/>
          </p:nvSpPr>
          <p:spPr bwMode="auto">
            <a:xfrm>
              <a:off x="4650" y="1661"/>
              <a:ext cx="9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Genève</a:t>
              </a:r>
            </a:p>
          </p:txBody>
        </p:sp>
        <p:cxnSp>
          <p:nvCxnSpPr>
            <p:cNvPr id="27683" name="AutoShape 34"/>
            <p:cNvCxnSpPr>
              <a:cxnSpLocks noChangeShapeType="1"/>
              <a:stCxn id="27654" idx="6"/>
              <a:endCxn id="27660" idx="1"/>
            </p:cNvCxnSpPr>
            <p:nvPr/>
          </p:nvCxnSpPr>
          <p:spPr bwMode="auto">
            <a:xfrm>
              <a:off x="1383" y="2501"/>
              <a:ext cx="804" cy="23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4" name="AutoShape 35"/>
            <p:cNvCxnSpPr>
              <a:cxnSpLocks noChangeShapeType="1"/>
              <a:stCxn id="27660" idx="7"/>
              <a:endCxn id="27658" idx="1"/>
            </p:cNvCxnSpPr>
            <p:nvPr/>
          </p:nvCxnSpPr>
          <p:spPr bwMode="auto">
            <a:xfrm>
              <a:off x="2348" y="2737"/>
              <a:ext cx="2017" cy="4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685" name="Group 36"/>
            <p:cNvGrpSpPr>
              <a:grpSpLocks/>
            </p:cNvGrpSpPr>
            <p:nvPr/>
          </p:nvGrpSpPr>
          <p:grpSpPr bwMode="auto">
            <a:xfrm>
              <a:off x="2972" y="2478"/>
              <a:ext cx="1042" cy="247"/>
              <a:chOff x="2972" y="2478"/>
              <a:chExt cx="1042" cy="247"/>
            </a:xfrm>
          </p:grpSpPr>
          <p:sp>
            <p:nvSpPr>
              <p:cNvPr id="27687" name="Text Box 37"/>
              <p:cNvSpPr txBox="1">
                <a:spLocks noChangeArrowheads="1"/>
              </p:cNvSpPr>
              <p:nvPr/>
            </p:nvSpPr>
            <p:spPr bwMode="auto">
              <a:xfrm>
                <a:off x="2972" y="2478"/>
                <a:ext cx="453" cy="233"/>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1026</a:t>
                </a:r>
              </a:p>
            </p:txBody>
          </p:sp>
          <p:sp>
            <p:nvSpPr>
              <p:cNvPr id="27688" name="Rectangle 38"/>
              <p:cNvSpPr>
                <a:spLocks noChangeArrowheads="1"/>
              </p:cNvSpPr>
              <p:nvPr/>
            </p:nvSpPr>
            <p:spPr bwMode="auto">
              <a:xfrm>
                <a:off x="3424" y="2478"/>
                <a:ext cx="590" cy="247"/>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gr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137</a:t>
            </a:fld>
            <a:endParaRPr lang="fr-FR">
              <a:solidFill>
                <a:prstClr val="black">
                  <a:tint val="75000"/>
                </a:prstClr>
              </a:solidFill>
              <a:latin typeface="Calibri"/>
            </a:endParaRPr>
          </a:p>
        </p:txBody>
      </p:sp>
    </p:spTree>
    <p:extLst>
      <p:ext uri="{BB962C8B-B14F-4D97-AF65-F5344CB8AC3E}">
        <p14:creationId xmlns:p14="http://schemas.microsoft.com/office/powerpoint/2010/main" val="21372130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fr-FR" altLang="fr-FR" dirty="0">
                <a:latin typeface="Tahoma" pitchFamily="34" charset="0"/>
              </a:rPr>
              <a:t>Principes </a:t>
            </a:r>
          </a:p>
        </p:txBody>
      </p:sp>
      <p:sp>
        <p:nvSpPr>
          <p:cNvPr id="28675" name="Rectangle 3"/>
          <p:cNvSpPr>
            <a:spLocks noGrp="1" noChangeArrowheads="1"/>
          </p:cNvSpPr>
          <p:nvPr>
            <p:ph type="body" idx="4294967295"/>
          </p:nvPr>
        </p:nvSpPr>
        <p:spPr/>
        <p:txBody>
          <a:bodyPr/>
          <a:lstStyle/>
          <a:p>
            <a:pPr eaLnBrk="1" hangingPunct="1"/>
            <a:r>
              <a:rPr lang="fr-FR" altLang="fr-FR">
                <a:latin typeface="Tahoma" pitchFamily="34" charset="0"/>
              </a:rPr>
              <a:t>Etape n : Pop</a:t>
            </a:r>
          </a:p>
          <a:p>
            <a:pPr lvl="1" eaLnBrk="1" hangingPunct="1"/>
            <a:r>
              <a:rPr lang="fr-FR" altLang="fr-FR">
                <a:latin typeface="Tahoma" pitchFamily="34" charset="0"/>
              </a:rPr>
              <a:t>Décapsulation du label à l’avant-dernier saut</a:t>
            </a:r>
          </a:p>
        </p:txBody>
      </p:sp>
      <p:grpSp>
        <p:nvGrpSpPr>
          <p:cNvPr id="28676" name="Group 4"/>
          <p:cNvGrpSpPr>
            <a:grpSpLocks/>
          </p:cNvGrpSpPr>
          <p:nvPr/>
        </p:nvGrpSpPr>
        <p:grpSpPr bwMode="auto">
          <a:xfrm>
            <a:off x="2351089" y="3141664"/>
            <a:ext cx="7640637" cy="3240087"/>
            <a:chOff x="521" y="1979"/>
            <a:chExt cx="4813" cy="2041"/>
          </a:xfrm>
        </p:grpSpPr>
        <p:sp>
          <p:nvSpPr>
            <p:cNvPr id="28678" name="Cloud"/>
            <p:cNvSpPr>
              <a:spLocks noChangeAspect="1" noEditPoints="1" noChangeArrowheads="1"/>
            </p:cNvSpPr>
            <p:nvPr/>
          </p:nvSpPr>
          <p:spPr bwMode="auto">
            <a:xfrm>
              <a:off x="521" y="1979"/>
              <a:ext cx="4813" cy="1134"/>
            </a:xfrm>
            <a:custGeom>
              <a:avLst/>
              <a:gdLst>
                <a:gd name="T0" fmla="*/ 3 w 21600"/>
                <a:gd name="T1" fmla="*/ 30 h 21600"/>
                <a:gd name="T2" fmla="*/ 536 w 21600"/>
                <a:gd name="T3" fmla="*/ 59 h 21600"/>
                <a:gd name="T4" fmla="*/ 1072 w 21600"/>
                <a:gd name="T5" fmla="*/ 30 h 21600"/>
                <a:gd name="T6" fmla="*/ 536 w 21600"/>
                <a:gd name="T7" fmla="*/ 3 h 21600"/>
                <a:gd name="T8" fmla="*/ 0 60000 65536"/>
                <a:gd name="T9" fmla="*/ 0 60000 65536"/>
                <a:gd name="T10" fmla="*/ 0 60000 65536"/>
                <a:gd name="T11" fmla="*/ 0 60000 65536"/>
                <a:gd name="T12" fmla="*/ 2975 w 21600"/>
                <a:gd name="T13" fmla="*/ 3257 h 21600"/>
                <a:gd name="T14" fmla="*/ 17085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pPr defTabSz="914400"/>
              <a:endParaRPr lang="fr-FR">
                <a:solidFill>
                  <a:prstClr val="black"/>
                </a:solidFill>
                <a:latin typeface="Calibri"/>
              </a:endParaRPr>
            </a:p>
          </p:txBody>
        </p:sp>
        <p:sp>
          <p:nvSpPr>
            <p:cNvPr id="28679" name="AutoShape 6"/>
            <p:cNvSpPr>
              <a:spLocks noChangeArrowheads="1"/>
            </p:cNvSpPr>
            <p:nvPr/>
          </p:nvSpPr>
          <p:spPr bwMode="auto">
            <a:xfrm>
              <a:off x="3424" y="2455"/>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pic>
          <p:nvPicPr>
            <p:cNvPr id="28680" name="Picture 7" descr="routeu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4" y="2387"/>
              <a:ext cx="69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8"/>
            <p:cNvSpPr txBox="1">
              <a:spLocks noChangeArrowheads="1"/>
            </p:cNvSpPr>
            <p:nvPr/>
          </p:nvSpPr>
          <p:spPr bwMode="auto">
            <a:xfrm>
              <a:off x="2335" y="2115"/>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Lyon</a:t>
              </a:r>
            </a:p>
          </p:txBody>
        </p:sp>
        <p:sp>
          <p:nvSpPr>
            <p:cNvPr id="28682" name="AutoShape 9"/>
            <p:cNvSpPr>
              <a:spLocks noChangeArrowheads="1"/>
            </p:cNvSpPr>
            <p:nvPr/>
          </p:nvSpPr>
          <p:spPr bwMode="auto">
            <a:xfrm>
              <a:off x="930" y="2455"/>
              <a:ext cx="635" cy="272"/>
            </a:xfrm>
            <a:prstGeom prst="cube">
              <a:avLst>
                <a:gd name="adj" fmla="val 2500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dirty="0">
                  <a:solidFill>
                    <a:prstClr val="black"/>
                  </a:solidFill>
                </a:rPr>
                <a:t>1026</a:t>
              </a:r>
            </a:p>
          </p:txBody>
        </p:sp>
        <p:sp>
          <p:nvSpPr>
            <p:cNvPr id="28683" name="AutoShape 10"/>
            <p:cNvSpPr>
              <a:spLocks noChangeArrowheads="1"/>
            </p:cNvSpPr>
            <p:nvPr/>
          </p:nvSpPr>
          <p:spPr bwMode="auto">
            <a:xfrm>
              <a:off x="1520" y="2455"/>
              <a:ext cx="635" cy="272"/>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sp>
          <p:nvSpPr>
            <p:cNvPr id="28684" name="Line 11"/>
            <p:cNvSpPr>
              <a:spLocks noChangeShapeType="1"/>
            </p:cNvSpPr>
            <p:nvPr/>
          </p:nvSpPr>
          <p:spPr bwMode="auto">
            <a:xfrm>
              <a:off x="2200" y="2568"/>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sp>
          <p:nvSpPr>
            <p:cNvPr id="28685" name="Line 12"/>
            <p:cNvSpPr>
              <a:spLocks noChangeShapeType="1"/>
            </p:cNvSpPr>
            <p:nvPr/>
          </p:nvSpPr>
          <p:spPr bwMode="auto">
            <a:xfrm>
              <a:off x="3198" y="2568"/>
              <a:ext cx="181" cy="0"/>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grpSp>
          <p:nvGrpSpPr>
            <p:cNvPr id="28686" name="Group 13"/>
            <p:cNvGrpSpPr>
              <a:grpSpLocks/>
            </p:cNvGrpSpPr>
            <p:nvPr/>
          </p:nvGrpSpPr>
          <p:grpSpPr bwMode="auto">
            <a:xfrm>
              <a:off x="1247" y="3294"/>
              <a:ext cx="3809" cy="273"/>
              <a:chOff x="613" y="2976"/>
              <a:chExt cx="3809" cy="273"/>
            </a:xfrm>
          </p:grpSpPr>
          <p:sp>
            <p:nvSpPr>
              <p:cNvPr id="28693" name="Rectangle 14"/>
              <p:cNvSpPr>
                <a:spLocks noChangeArrowheads="1"/>
              </p:cNvSpPr>
              <p:nvPr/>
            </p:nvSpPr>
            <p:spPr bwMode="auto">
              <a:xfrm>
                <a:off x="613"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in</a:t>
                </a:r>
              </a:p>
            </p:txBody>
          </p:sp>
          <p:sp>
            <p:nvSpPr>
              <p:cNvPr id="28694" name="Rectangle 15"/>
              <p:cNvSpPr>
                <a:spLocks noChangeArrowheads="1"/>
              </p:cNvSpPr>
              <p:nvPr/>
            </p:nvSpPr>
            <p:spPr bwMode="auto">
              <a:xfrm>
                <a:off x="1565"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Label In</a:t>
                </a:r>
              </a:p>
            </p:txBody>
          </p:sp>
          <p:sp>
            <p:nvSpPr>
              <p:cNvPr id="28695" name="Rectangle 16"/>
              <p:cNvSpPr>
                <a:spLocks noChangeArrowheads="1"/>
              </p:cNvSpPr>
              <p:nvPr/>
            </p:nvSpPr>
            <p:spPr bwMode="auto">
              <a:xfrm>
                <a:off x="2517"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If Out</a:t>
                </a:r>
              </a:p>
            </p:txBody>
          </p:sp>
          <p:sp>
            <p:nvSpPr>
              <p:cNvPr id="28696" name="Rectangle 17"/>
              <p:cNvSpPr>
                <a:spLocks noChangeArrowheads="1"/>
              </p:cNvSpPr>
              <p:nvPr/>
            </p:nvSpPr>
            <p:spPr bwMode="auto">
              <a:xfrm>
                <a:off x="3470" y="2976"/>
                <a:ext cx="952" cy="273"/>
              </a:xfrm>
              <a:prstGeom prst="rect">
                <a:avLst/>
              </a:prstGeom>
              <a:solidFill>
                <a:srgbClr val="33CC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Label Out</a:t>
                </a:r>
              </a:p>
            </p:txBody>
          </p:sp>
        </p:grpSp>
        <p:grpSp>
          <p:nvGrpSpPr>
            <p:cNvPr id="28687" name="Group 18"/>
            <p:cNvGrpSpPr>
              <a:grpSpLocks/>
            </p:cNvGrpSpPr>
            <p:nvPr/>
          </p:nvGrpSpPr>
          <p:grpSpPr bwMode="auto">
            <a:xfrm>
              <a:off x="1247" y="3747"/>
              <a:ext cx="3809" cy="273"/>
              <a:chOff x="295" y="3566"/>
              <a:chExt cx="3809" cy="273"/>
            </a:xfrm>
          </p:grpSpPr>
          <p:sp>
            <p:nvSpPr>
              <p:cNvPr id="28689" name="Rectangle 19"/>
              <p:cNvSpPr>
                <a:spLocks noChangeArrowheads="1"/>
              </p:cNvSpPr>
              <p:nvPr/>
            </p:nvSpPr>
            <p:spPr bwMode="auto">
              <a:xfrm>
                <a:off x="295"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a:t>
                </a:r>
              </a:p>
            </p:txBody>
          </p:sp>
          <p:sp>
            <p:nvSpPr>
              <p:cNvPr id="28690" name="Rectangle 20"/>
              <p:cNvSpPr>
                <a:spLocks noChangeArrowheads="1"/>
              </p:cNvSpPr>
              <p:nvPr/>
            </p:nvSpPr>
            <p:spPr bwMode="auto">
              <a:xfrm>
                <a:off x="1247"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1026</a:t>
                </a:r>
              </a:p>
            </p:txBody>
          </p:sp>
          <p:sp>
            <p:nvSpPr>
              <p:cNvPr id="28691" name="Rectangle 21"/>
              <p:cNvSpPr>
                <a:spLocks noChangeArrowheads="1"/>
              </p:cNvSpPr>
              <p:nvPr/>
            </p:nvSpPr>
            <p:spPr bwMode="auto">
              <a:xfrm>
                <a:off x="2199"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2</a:t>
                </a:r>
              </a:p>
            </p:txBody>
          </p:sp>
          <p:sp>
            <p:nvSpPr>
              <p:cNvPr id="28692" name="Rectangle 22"/>
              <p:cNvSpPr>
                <a:spLocks noChangeArrowheads="1"/>
              </p:cNvSpPr>
              <p:nvPr/>
            </p:nvSpPr>
            <p:spPr bwMode="auto">
              <a:xfrm>
                <a:off x="3152" y="3566"/>
                <a:ext cx="952" cy="27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0 (pop)</a:t>
                </a:r>
              </a:p>
            </p:txBody>
          </p:sp>
        </p:grpSp>
        <p:sp>
          <p:nvSpPr>
            <p:cNvPr id="28688" name="Line 23"/>
            <p:cNvSpPr>
              <a:spLocks noChangeShapeType="1"/>
            </p:cNvSpPr>
            <p:nvPr/>
          </p:nvSpPr>
          <p:spPr bwMode="auto">
            <a:xfrm>
              <a:off x="2789" y="2840"/>
              <a:ext cx="363" cy="363"/>
            </a:xfrm>
            <a:prstGeom prst="line">
              <a:avLst/>
            </a:prstGeom>
            <a:noFill/>
            <a:ln w="25400">
              <a:solidFill>
                <a:schemeClr val="tx1"/>
              </a:solidFill>
              <a:round/>
              <a:headEnd/>
              <a:tailEnd type="arrow" w="lg"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fr-FR">
                <a:solidFill>
                  <a:prstClr val="black"/>
                </a:solidFill>
                <a:latin typeface="Calibri"/>
              </a:endParaRP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138</a:t>
            </a:fld>
            <a:endParaRPr lang="fr-FR">
              <a:solidFill>
                <a:prstClr val="black">
                  <a:tint val="75000"/>
                </a:prstClr>
              </a:solidFill>
              <a:latin typeface="Calibri"/>
            </a:endParaRPr>
          </a:p>
        </p:txBody>
      </p:sp>
    </p:spTree>
    <p:extLst>
      <p:ext uri="{BB962C8B-B14F-4D97-AF65-F5344CB8AC3E}">
        <p14:creationId xmlns:p14="http://schemas.microsoft.com/office/powerpoint/2010/main" val="31365635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fr-FR" altLang="fr-FR">
                <a:latin typeface="Tahoma" pitchFamily="34" charset="0"/>
              </a:rPr>
              <a:t>Principes</a:t>
            </a:r>
          </a:p>
        </p:txBody>
      </p:sp>
      <p:grpSp>
        <p:nvGrpSpPr>
          <p:cNvPr id="29699" name="Group 3"/>
          <p:cNvGrpSpPr>
            <a:grpSpLocks/>
          </p:cNvGrpSpPr>
          <p:nvPr/>
        </p:nvGrpSpPr>
        <p:grpSpPr bwMode="auto">
          <a:xfrm>
            <a:off x="1992313" y="1812132"/>
            <a:ext cx="8632824" cy="3960813"/>
            <a:chOff x="295" y="1162"/>
            <a:chExt cx="5438" cy="2495"/>
          </a:xfrm>
        </p:grpSpPr>
        <p:sp>
          <p:nvSpPr>
            <p:cNvPr id="29701" name="Text Box 4"/>
            <p:cNvSpPr txBox="1">
              <a:spLocks noChangeArrowheads="1"/>
            </p:cNvSpPr>
            <p:nvPr/>
          </p:nvSpPr>
          <p:spPr bwMode="auto">
            <a:xfrm>
              <a:off x="1566" y="2321"/>
              <a:ext cx="453" cy="231"/>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1965</a:t>
              </a:r>
            </a:p>
          </p:txBody>
        </p:sp>
        <p:sp>
          <p:nvSpPr>
            <p:cNvPr id="29702" name="Text Box 5"/>
            <p:cNvSpPr txBox="1">
              <a:spLocks noChangeArrowheads="1"/>
            </p:cNvSpPr>
            <p:nvPr/>
          </p:nvSpPr>
          <p:spPr bwMode="auto">
            <a:xfrm>
              <a:off x="2789" y="2478"/>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1026</a:t>
              </a:r>
            </a:p>
          </p:txBody>
        </p:sp>
        <p:sp>
          <p:nvSpPr>
            <p:cNvPr id="29703" name="Text Box 6"/>
            <p:cNvSpPr txBox="1">
              <a:spLocks noChangeArrowheads="1"/>
            </p:cNvSpPr>
            <p:nvPr/>
          </p:nvSpPr>
          <p:spPr bwMode="auto">
            <a:xfrm>
              <a:off x="4825" y="2281"/>
              <a:ext cx="9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dirty="0">
                  <a:solidFill>
                    <a:prstClr val="black"/>
                  </a:solidFill>
                </a:rPr>
                <a:t>134.153/16</a:t>
              </a:r>
            </a:p>
          </p:txBody>
        </p:sp>
        <p:sp>
          <p:nvSpPr>
            <p:cNvPr id="29704" name="Oval 7"/>
            <p:cNvSpPr>
              <a:spLocks noChangeArrowheads="1"/>
            </p:cNvSpPr>
            <p:nvPr/>
          </p:nvSpPr>
          <p:spPr bwMode="auto">
            <a:xfrm>
              <a:off x="1156" y="238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05" name="Oval 8"/>
            <p:cNvSpPr>
              <a:spLocks noChangeArrowheads="1"/>
            </p:cNvSpPr>
            <p:nvPr/>
          </p:nvSpPr>
          <p:spPr bwMode="auto">
            <a:xfrm>
              <a:off x="1156" y="1253"/>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06" name="Oval 9"/>
            <p:cNvSpPr>
              <a:spLocks noChangeArrowheads="1"/>
            </p:cNvSpPr>
            <p:nvPr/>
          </p:nvSpPr>
          <p:spPr bwMode="auto">
            <a:xfrm>
              <a:off x="3016" y="1162"/>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07" name="Oval 10"/>
            <p:cNvSpPr>
              <a:spLocks noChangeArrowheads="1"/>
            </p:cNvSpPr>
            <p:nvPr/>
          </p:nvSpPr>
          <p:spPr bwMode="auto">
            <a:xfrm>
              <a:off x="4513" y="148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08" name="Oval 11"/>
            <p:cNvSpPr>
              <a:spLocks noChangeArrowheads="1"/>
            </p:cNvSpPr>
            <p:nvPr/>
          </p:nvSpPr>
          <p:spPr bwMode="auto">
            <a:xfrm>
              <a:off x="4332" y="275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09" name="Oval 12"/>
            <p:cNvSpPr>
              <a:spLocks noChangeArrowheads="1"/>
            </p:cNvSpPr>
            <p:nvPr/>
          </p:nvSpPr>
          <p:spPr bwMode="auto">
            <a:xfrm>
              <a:off x="2608" y="2069"/>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10" name="Oval 13"/>
            <p:cNvSpPr>
              <a:spLocks noChangeArrowheads="1"/>
            </p:cNvSpPr>
            <p:nvPr/>
          </p:nvSpPr>
          <p:spPr bwMode="auto">
            <a:xfrm>
              <a:off x="2154" y="2704"/>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11" name="Oval 14"/>
            <p:cNvSpPr>
              <a:spLocks noChangeArrowheads="1"/>
            </p:cNvSpPr>
            <p:nvPr/>
          </p:nvSpPr>
          <p:spPr bwMode="auto">
            <a:xfrm>
              <a:off x="1519" y="3067"/>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sp>
          <p:nvSpPr>
            <p:cNvPr id="29712" name="Oval 15"/>
            <p:cNvSpPr>
              <a:spLocks noChangeArrowheads="1"/>
            </p:cNvSpPr>
            <p:nvPr/>
          </p:nvSpPr>
          <p:spPr bwMode="auto">
            <a:xfrm>
              <a:off x="3016" y="3430"/>
              <a:ext cx="227" cy="227"/>
            </a:xfrm>
            <a:prstGeom prst="ellipse">
              <a:avLst/>
            </a:prstGeom>
            <a:solidFill>
              <a:srgbClr val="FF00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defTabSz="914400" eaLnBrk="1" hangingPunct="1">
                <a:spcBef>
                  <a:spcPct val="0"/>
                </a:spcBef>
                <a:buNone/>
              </a:pPr>
              <a:endParaRPr lang="fr-FR" altLang="fr-FR" sz="1800">
                <a:solidFill>
                  <a:prstClr val="black"/>
                </a:solidFill>
              </a:endParaRPr>
            </a:p>
          </p:txBody>
        </p:sp>
        <p:cxnSp>
          <p:nvCxnSpPr>
            <p:cNvPr id="29713" name="AutoShape 16"/>
            <p:cNvCxnSpPr>
              <a:cxnSpLocks noChangeShapeType="1"/>
              <a:stCxn id="29704" idx="0"/>
              <a:endCxn id="29705" idx="4"/>
            </p:cNvCxnSpPr>
            <p:nvPr/>
          </p:nvCxnSpPr>
          <p:spPr bwMode="auto">
            <a:xfrm flipV="1">
              <a:off x="1270" y="1480"/>
              <a:ext cx="0" cy="90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4" name="AutoShape 17"/>
            <p:cNvCxnSpPr>
              <a:cxnSpLocks noChangeShapeType="1"/>
              <a:stCxn id="29709" idx="1"/>
              <a:endCxn id="29705" idx="5"/>
            </p:cNvCxnSpPr>
            <p:nvPr/>
          </p:nvCxnSpPr>
          <p:spPr bwMode="auto">
            <a:xfrm flipH="1" flipV="1">
              <a:off x="1350" y="1447"/>
              <a:ext cx="1291" cy="655"/>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5" name="AutoShape 18"/>
            <p:cNvCxnSpPr>
              <a:cxnSpLocks noChangeShapeType="1"/>
              <a:stCxn id="29705" idx="6"/>
              <a:endCxn id="29706" idx="2"/>
            </p:cNvCxnSpPr>
            <p:nvPr/>
          </p:nvCxnSpPr>
          <p:spPr bwMode="auto">
            <a:xfrm flipV="1">
              <a:off x="1383" y="1276"/>
              <a:ext cx="1633" cy="9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6" name="AutoShape 19"/>
            <p:cNvCxnSpPr>
              <a:cxnSpLocks noChangeShapeType="1"/>
              <a:stCxn id="29704" idx="7"/>
              <a:endCxn id="29706" idx="3"/>
            </p:cNvCxnSpPr>
            <p:nvPr/>
          </p:nvCxnSpPr>
          <p:spPr bwMode="auto">
            <a:xfrm flipV="1">
              <a:off x="1350" y="1356"/>
              <a:ext cx="1699" cy="1064"/>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7" name="AutoShape 20"/>
            <p:cNvCxnSpPr>
              <a:cxnSpLocks noChangeShapeType="1"/>
              <a:stCxn id="29709" idx="7"/>
              <a:endCxn id="29706" idx="4"/>
            </p:cNvCxnSpPr>
            <p:nvPr/>
          </p:nvCxnSpPr>
          <p:spPr bwMode="auto">
            <a:xfrm flipV="1">
              <a:off x="2802" y="1389"/>
              <a:ext cx="328" cy="71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8" name="AutoShape 21"/>
            <p:cNvCxnSpPr>
              <a:cxnSpLocks noChangeShapeType="1"/>
              <a:stCxn id="29708" idx="0"/>
              <a:endCxn id="29707" idx="5"/>
            </p:cNvCxnSpPr>
            <p:nvPr/>
          </p:nvCxnSpPr>
          <p:spPr bwMode="auto">
            <a:xfrm flipV="1">
              <a:off x="4446" y="1674"/>
              <a:ext cx="261" cy="107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9" name="AutoShape 22"/>
            <p:cNvCxnSpPr>
              <a:cxnSpLocks noChangeShapeType="1"/>
              <a:stCxn id="29710" idx="2"/>
              <a:endCxn id="29704" idx="5"/>
            </p:cNvCxnSpPr>
            <p:nvPr/>
          </p:nvCxnSpPr>
          <p:spPr bwMode="auto">
            <a:xfrm flipH="1" flipV="1">
              <a:off x="1350" y="2581"/>
              <a:ext cx="804" cy="23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0" name="AutoShape 23"/>
            <p:cNvCxnSpPr>
              <a:cxnSpLocks noChangeShapeType="1"/>
              <a:stCxn id="29710" idx="0"/>
              <a:endCxn id="29709" idx="3"/>
            </p:cNvCxnSpPr>
            <p:nvPr/>
          </p:nvCxnSpPr>
          <p:spPr bwMode="auto">
            <a:xfrm flipV="1">
              <a:off x="2268" y="2263"/>
              <a:ext cx="373" cy="4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1" name="AutoShape 24"/>
            <p:cNvCxnSpPr>
              <a:cxnSpLocks noChangeShapeType="1"/>
              <a:stCxn id="29710" idx="6"/>
              <a:endCxn id="29708" idx="2"/>
            </p:cNvCxnSpPr>
            <p:nvPr/>
          </p:nvCxnSpPr>
          <p:spPr bwMode="auto">
            <a:xfrm>
              <a:off x="2381" y="2818"/>
              <a:ext cx="1951" cy="4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2" name="AutoShape 25"/>
            <p:cNvCxnSpPr>
              <a:cxnSpLocks noChangeShapeType="1"/>
              <a:stCxn id="29708" idx="1"/>
              <a:endCxn id="29706" idx="5"/>
            </p:cNvCxnSpPr>
            <p:nvPr/>
          </p:nvCxnSpPr>
          <p:spPr bwMode="auto">
            <a:xfrm flipH="1" flipV="1">
              <a:off x="3210" y="1356"/>
              <a:ext cx="1155" cy="1427"/>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3" name="AutoShape 26"/>
            <p:cNvCxnSpPr>
              <a:cxnSpLocks noChangeShapeType="1"/>
              <a:stCxn id="29711" idx="7"/>
              <a:endCxn id="29710" idx="3"/>
            </p:cNvCxnSpPr>
            <p:nvPr/>
          </p:nvCxnSpPr>
          <p:spPr bwMode="auto">
            <a:xfrm flipV="1">
              <a:off x="1713" y="2898"/>
              <a:ext cx="474" cy="202"/>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4" name="AutoShape 27"/>
            <p:cNvCxnSpPr>
              <a:cxnSpLocks noChangeShapeType="1"/>
              <a:stCxn id="29712" idx="2"/>
              <a:endCxn id="29711" idx="5"/>
            </p:cNvCxnSpPr>
            <p:nvPr/>
          </p:nvCxnSpPr>
          <p:spPr bwMode="auto">
            <a:xfrm flipH="1" flipV="1">
              <a:off x="1713" y="3261"/>
              <a:ext cx="1303" cy="283"/>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5" name="AutoShape 28"/>
            <p:cNvCxnSpPr>
              <a:cxnSpLocks noChangeShapeType="1"/>
              <a:stCxn id="29706" idx="4"/>
              <a:endCxn id="29712" idx="0"/>
            </p:cNvCxnSpPr>
            <p:nvPr/>
          </p:nvCxnSpPr>
          <p:spPr bwMode="auto">
            <a:xfrm>
              <a:off x="3130" y="1389"/>
              <a:ext cx="0" cy="2041"/>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6" name="AutoShape 29"/>
            <p:cNvCxnSpPr>
              <a:cxnSpLocks noChangeShapeType="1"/>
              <a:stCxn id="29708" idx="3"/>
              <a:endCxn id="29712" idx="6"/>
            </p:cNvCxnSpPr>
            <p:nvPr/>
          </p:nvCxnSpPr>
          <p:spPr bwMode="auto">
            <a:xfrm flipH="1">
              <a:off x="3243" y="2944"/>
              <a:ext cx="1122" cy="600"/>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7" name="AutoShape 30"/>
            <p:cNvCxnSpPr>
              <a:cxnSpLocks noChangeShapeType="1"/>
              <a:stCxn id="29707" idx="2"/>
              <a:endCxn id="29706" idx="6"/>
            </p:cNvCxnSpPr>
            <p:nvPr/>
          </p:nvCxnSpPr>
          <p:spPr bwMode="auto">
            <a:xfrm flipH="1" flipV="1">
              <a:off x="3243" y="1276"/>
              <a:ext cx="1270" cy="318"/>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8" name="AutoShape 31"/>
            <p:cNvCxnSpPr>
              <a:cxnSpLocks noChangeShapeType="1"/>
              <a:stCxn id="29711" idx="1"/>
              <a:endCxn id="29704" idx="4"/>
            </p:cNvCxnSpPr>
            <p:nvPr/>
          </p:nvCxnSpPr>
          <p:spPr bwMode="auto">
            <a:xfrm flipH="1" flipV="1">
              <a:off x="1270" y="2614"/>
              <a:ext cx="282" cy="486"/>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9" name="Text Box 32"/>
            <p:cNvSpPr txBox="1">
              <a:spLocks noChangeArrowheads="1"/>
            </p:cNvSpPr>
            <p:nvPr/>
          </p:nvSpPr>
          <p:spPr bwMode="auto">
            <a:xfrm>
              <a:off x="295" y="2659"/>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Bordeaux</a:t>
              </a:r>
            </a:p>
          </p:txBody>
        </p:sp>
        <p:sp>
          <p:nvSpPr>
            <p:cNvPr id="29730" name="Text Box 33"/>
            <p:cNvSpPr txBox="1">
              <a:spLocks noChangeArrowheads="1"/>
            </p:cNvSpPr>
            <p:nvPr/>
          </p:nvSpPr>
          <p:spPr bwMode="auto">
            <a:xfrm>
              <a:off x="1927" y="2931"/>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St-Etienne</a:t>
              </a:r>
            </a:p>
          </p:txBody>
        </p:sp>
        <p:sp>
          <p:nvSpPr>
            <p:cNvPr id="29731" name="Text Box 34"/>
            <p:cNvSpPr txBox="1">
              <a:spLocks noChangeArrowheads="1"/>
            </p:cNvSpPr>
            <p:nvPr/>
          </p:nvSpPr>
          <p:spPr bwMode="auto">
            <a:xfrm>
              <a:off x="4286" y="2976"/>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Lyon</a:t>
              </a:r>
            </a:p>
          </p:txBody>
        </p:sp>
        <p:sp>
          <p:nvSpPr>
            <p:cNvPr id="29732" name="Text Box 35"/>
            <p:cNvSpPr txBox="1">
              <a:spLocks noChangeArrowheads="1"/>
            </p:cNvSpPr>
            <p:nvPr/>
          </p:nvSpPr>
          <p:spPr bwMode="auto">
            <a:xfrm>
              <a:off x="4650" y="1661"/>
              <a:ext cx="9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50000"/>
                </a:spcBef>
                <a:buNone/>
              </a:pPr>
              <a:r>
                <a:rPr lang="fr-FR" altLang="fr-FR" sz="1800" b="1">
                  <a:solidFill>
                    <a:prstClr val="black"/>
                  </a:solidFill>
                </a:rPr>
                <a:t>Genève</a:t>
              </a:r>
            </a:p>
          </p:txBody>
        </p:sp>
        <p:cxnSp>
          <p:nvCxnSpPr>
            <p:cNvPr id="29733" name="AutoShape 36"/>
            <p:cNvCxnSpPr>
              <a:cxnSpLocks noChangeShapeType="1"/>
              <a:stCxn id="29704" idx="6"/>
              <a:endCxn id="29710" idx="1"/>
            </p:cNvCxnSpPr>
            <p:nvPr/>
          </p:nvCxnSpPr>
          <p:spPr bwMode="auto">
            <a:xfrm>
              <a:off x="1383" y="2501"/>
              <a:ext cx="804" cy="23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34" name="AutoShape 37"/>
            <p:cNvCxnSpPr>
              <a:cxnSpLocks noChangeShapeType="1"/>
              <a:stCxn id="29710" idx="7"/>
              <a:endCxn id="29708" idx="1"/>
            </p:cNvCxnSpPr>
            <p:nvPr/>
          </p:nvCxnSpPr>
          <p:spPr bwMode="auto">
            <a:xfrm>
              <a:off x="2348" y="2737"/>
              <a:ext cx="2017" cy="46"/>
            </a:xfrm>
            <a:prstGeom prst="straightConnector1">
              <a:avLst/>
            </a:prstGeom>
            <a:noFill/>
            <a:ln w="2540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36" name="AutoShape 39"/>
            <p:cNvCxnSpPr>
              <a:cxnSpLocks noChangeShapeType="1"/>
            </p:cNvCxnSpPr>
            <p:nvPr/>
          </p:nvCxnSpPr>
          <p:spPr bwMode="auto">
            <a:xfrm flipV="1">
              <a:off x="839" y="2501"/>
              <a:ext cx="272" cy="22"/>
            </a:xfrm>
            <a:prstGeom prst="straightConnector1">
              <a:avLst/>
            </a:prstGeom>
            <a:noFill/>
            <a:ln w="25400">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37" name="AutoShape 40"/>
            <p:cNvCxnSpPr>
              <a:cxnSpLocks noChangeShapeType="1"/>
            </p:cNvCxnSpPr>
            <p:nvPr/>
          </p:nvCxnSpPr>
          <p:spPr bwMode="auto">
            <a:xfrm flipV="1">
              <a:off x="4496" y="2552"/>
              <a:ext cx="498" cy="223"/>
            </a:xfrm>
            <a:prstGeom prst="straightConnector1">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38" name="Rectangle 41"/>
            <p:cNvSpPr>
              <a:spLocks noChangeArrowheads="1"/>
            </p:cNvSpPr>
            <p:nvPr/>
          </p:nvSpPr>
          <p:spPr bwMode="auto">
            <a:xfrm>
              <a:off x="4656" y="2626"/>
              <a:ext cx="589" cy="247"/>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defTabSz="914400" eaLnBrk="1" hangingPunct="1">
                <a:spcBef>
                  <a:spcPct val="0"/>
                </a:spcBef>
                <a:buNone/>
              </a:pPr>
              <a:r>
                <a:rPr lang="fr-FR" altLang="fr-FR" sz="1800" b="1">
                  <a:solidFill>
                    <a:prstClr val="black"/>
                  </a:solidFill>
                </a:rPr>
                <a:t>IP</a:t>
              </a:r>
            </a:p>
          </p:txBody>
        </p:sp>
      </p:gr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139</a:t>
            </a:fld>
            <a:endParaRPr lang="fr-FR">
              <a:solidFill>
                <a:prstClr val="black">
                  <a:tint val="75000"/>
                </a:prstClr>
              </a:solidFill>
              <a:latin typeface="Calibri"/>
            </a:endParaRPr>
          </a:p>
        </p:txBody>
      </p:sp>
    </p:spTree>
    <p:extLst>
      <p:ext uri="{BB962C8B-B14F-4D97-AF65-F5344CB8AC3E}">
        <p14:creationId xmlns:p14="http://schemas.microsoft.com/office/powerpoint/2010/main" val="8659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813547" y="825165"/>
            <a:ext cx="10165607" cy="53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gn="just">
              <a:defRPr/>
            </a:pPr>
            <a:endParaRPr lang="fr-FR" sz="3000" dirty="0">
              <a:latin typeface="Times New Roman" pitchFamily="18" charset="0"/>
              <a:cs typeface="Times New Roman" pitchFamily="18" charset="0"/>
            </a:endParaRPr>
          </a:p>
          <a:p>
            <a:pPr marL="457200" indent="-457200" algn="just">
              <a:defRPr/>
            </a:pPr>
            <a:r>
              <a:rPr lang="fr-FR" sz="2600" dirty="0">
                <a:latin typeface="Times New Roman" pitchFamily="18" charset="0"/>
                <a:cs typeface="Times New Roman" pitchFamily="18" charset="0"/>
              </a:rPr>
              <a:t>Une table de routage contient les informations suivantes :</a:t>
            </a:r>
          </a:p>
          <a:p>
            <a:pPr marL="800100" lvl="1" indent="-342900" algn="just">
              <a:defRPr/>
            </a:pPr>
            <a:r>
              <a:rPr lang="fr-FR" sz="2400" b="1" dirty="0">
                <a:solidFill>
                  <a:srgbClr val="FF0000"/>
                </a:solidFill>
                <a:latin typeface="Times New Roman" pitchFamily="18" charset="0"/>
                <a:cs typeface="Times New Roman" pitchFamily="18" charset="0"/>
              </a:rPr>
              <a:t>Adresse réseau destination  </a:t>
            </a:r>
            <a:r>
              <a:rPr lang="fr-FR" sz="2400" dirty="0">
                <a:latin typeface="Times New Roman" pitchFamily="18" charset="0"/>
                <a:cs typeface="Times New Roman" pitchFamily="18" charset="0"/>
              </a:rPr>
              <a:t>ainsi que le masque associé à ce réseau.</a:t>
            </a:r>
          </a:p>
          <a:p>
            <a:pPr marL="800100" lvl="1" indent="-342900" algn="just">
              <a:defRPr/>
            </a:pPr>
            <a:r>
              <a:rPr lang="fr-FR" sz="2400" b="1" dirty="0">
                <a:solidFill>
                  <a:srgbClr val="FF0000"/>
                </a:solidFill>
                <a:latin typeface="Times New Roman" pitchFamily="18" charset="0"/>
                <a:cs typeface="Times New Roman" pitchFamily="18" charset="0"/>
              </a:rPr>
              <a:t>Adresse IP de la Passerelle </a:t>
            </a:r>
            <a:r>
              <a:rPr lang="fr-FR" sz="2400" dirty="0">
                <a:latin typeface="Times New Roman" pitchFamily="18" charset="0"/>
                <a:cs typeface="Times New Roman" pitchFamily="18" charset="0"/>
              </a:rPr>
              <a:t>: correspondant à l’adresse du prochain routeur qui va recevoir le paquet destiné au réseau de destination .</a:t>
            </a:r>
          </a:p>
          <a:p>
            <a:pPr marL="800100" lvl="1" indent="-342900" algn="just">
              <a:defRPr/>
            </a:pPr>
            <a:r>
              <a:rPr lang="fr-FR" sz="2400" b="1" dirty="0">
                <a:solidFill>
                  <a:srgbClr val="FF0000"/>
                </a:solidFill>
                <a:latin typeface="Times New Roman" pitchFamily="18" charset="0"/>
                <a:cs typeface="Times New Roman" pitchFamily="18" charset="0"/>
              </a:rPr>
              <a:t>Interface de sortie </a:t>
            </a:r>
            <a:r>
              <a:rPr lang="fr-FR" sz="2400" dirty="0">
                <a:latin typeface="Times New Roman" pitchFamily="18" charset="0"/>
                <a:cs typeface="Times New Roman" pitchFamily="18" charset="0"/>
              </a:rPr>
              <a:t>: puisque le routeur possède plusieurs interfaces , donc il faut indiquer via quelle interface doit transiter le paquet. </a:t>
            </a:r>
          </a:p>
          <a:p>
            <a:pPr marL="457200" indent="-457200" algn="just">
              <a:defRPr/>
            </a:pPr>
            <a:endParaRPr lang="fr-FR" sz="1000" dirty="0">
              <a:latin typeface="Times New Roman" pitchFamily="18" charset="0"/>
              <a:cs typeface="Times New Roman" pitchFamily="18" charset="0"/>
            </a:endParaRPr>
          </a:p>
          <a:p>
            <a:pPr marL="457200" indent="-457200" algn="just">
              <a:defRPr/>
            </a:pPr>
            <a:r>
              <a:rPr lang="fr-FR" sz="2600" dirty="0">
                <a:latin typeface="Times New Roman" pitchFamily="18" charset="0"/>
                <a:cs typeface="Times New Roman" pitchFamily="18" charset="0"/>
              </a:rPr>
              <a:t>Généralement la table de routage IP, contient  seulement les adresses réseaux et non pas les adresses machines afin de ne pas avoir une table de  très grande taille. </a:t>
            </a:r>
          </a:p>
          <a:p>
            <a:pPr marL="457200" indent="-457200" algn="just">
              <a:defRPr/>
            </a:pPr>
            <a:endParaRPr lang="fr-FR" dirty="0"/>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14</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2513353" y="359455"/>
            <a:ext cx="6528710" cy="646331"/>
          </a:xfrm>
          <a:prstGeom prst="rect">
            <a:avLst/>
          </a:prstGeom>
          <a:noFill/>
          <a:ln w="9525">
            <a:noFill/>
            <a:miter lim="800000"/>
            <a:headEnd/>
            <a:tailEnd/>
          </a:ln>
        </p:spPr>
        <p:txBody>
          <a:bodyPr wrap="none">
            <a:spAutoFit/>
          </a:bodyPr>
          <a:lstStyle/>
          <a:p>
            <a:pPr algn="ctr">
              <a:defRPr/>
            </a:pPr>
            <a:r>
              <a:rPr lang="fr-FR" altLang="fr-FR" sz="3600" b="1" dirty="0">
                <a:latin typeface="Times New Roman" panose="02020603050405020304" pitchFamily="18" charset="0"/>
                <a:cs typeface="Times New Roman" panose="02020603050405020304" pitchFamily="18" charset="0"/>
              </a:rPr>
              <a:t>Structure de la table de routage </a:t>
            </a:r>
            <a:endParaRPr lang="fr-FR" sz="36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850630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a:xfrm>
            <a:off x="1981200" y="76200"/>
            <a:ext cx="8229600" cy="1143000"/>
          </a:xfrm>
        </p:spPr>
        <p:txBody>
          <a:bodyPr/>
          <a:lstStyle/>
          <a:p>
            <a:pPr eaLnBrk="1" hangingPunct="1"/>
            <a:r>
              <a:rPr lang="fr-FR" altLang="fr-FR" dirty="0"/>
              <a:t>Les FEC</a:t>
            </a:r>
          </a:p>
        </p:txBody>
      </p:sp>
      <p:sp>
        <p:nvSpPr>
          <p:cNvPr id="8" name="Slide Number Placeholder 7"/>
          <p:cNvSpPr>
            <a:spLocks noGrp="1"/>
          </p:cNvSpPr>
          <p:nvPr>
            <p:ph type="sldNum" sz="quarter" idx="12"/>
          </p:nvPr>
        </p:nvSpPr>
        <p:spPr/>
        <p:txBody>
          <a:bodyPr/>
          <a:lstStyle/>
          <a:p>
            <a:pPr defTabSz="914400">
              <a:defRPr/>
            </a:pPr>
            <a:fld id="{F8F3FA8A-2983-409D-8777-037702A45191}" type="slidenum">
              <a:rPr lang="en-US">
                <a:solidFill>
                  <a:prstClr val="black">
                    <a:tint val="75000"/>
                  </a:prstClr>
                </a:solidFill>
                <a:latin typeface="Calibri"/>
              </a:rPr>
              <a:pPr defTabSz="914400">
                <a:defRPr/>
              </a:pPr>
              <a:t>140</a:t>
            </a:fld>
            <a:endParaRPr lang="en-US" dirty="0">
              <a:solidFill>
                <a:prstClr val="black">
                  <a:tint val="75000"/>
                </a:prstClr>
              </a:solidFill>
              <a:latin typeface="Calibri"/>
            </a:endParaRPr>
          </a:p>
        </p:txBody>
      </p:sp>
      <p:sp>
        <p:nvSpPr>
          <p:cNvPr id="7174" name="Content Placeholder 1"/>
          <p:cNvSpPr txBox="1">
            <a:spLocks/>
          </p:cNvSpPr>
          <p:nvPr/>
        </p:nvSpPr>
        <p:spPr bwMode="auto">
          <a:xfrm>
            <a:off x="1981200" y="1524000"/>
            <a:ext cx="82296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885950" indent="-51435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914400" eaLnBrk="1" hangingPunct="1">
              <a:lnSpc>
                <a:spcPct val="80000"/>
              </a:lnSpc>
            </a:pPr>
            <a:r>
              <a:rPr lang="fr-FR" altLang="fr-FR" sz="2800" dirty="0">
                <a:solidFill>
                  <a:prstClr val="black"/>
                </a:solidFill>
              </a:rPr>
              <a:t>Comment attribuer un label à un paquet IP ?</a:t>
            </a:r>
          </a:p>
          <a:p>
            <a:pPr defTabSz="914400" eaLnBrk="1" hangingPunct="1">
              <a:lnSpc>
                <a:spcPct val="130000"/>
              </a:lnSpc>
              <a:buNone/>
            </a:pPr>
            <a:r>
              <a:rPr lang="fr-FR" altLang="fr-FR" sz="2000" dirty="0">
                <a:solidFill>
                  <a:prstClr val="black"/>
                </a:solidFill>
                <a:sym typeface="Wingdings" pitchFamily="2" charset="2"/>
              </a:rPr>
              <a:t>	 A l’entrée dans le réseau : classer les paquets dans des </a:t>
            </a:r>
            <a:r>
              <a:rPr lang="fr-FR" altLang="fr-FR" sz="2000" b="1" dirty="0">
                <a:solidFill>
                  <a:prstClr val="black"/>
                </a:solidFill>
                <a:sym typeface="Wingdings" pitchFamily="2" charset="2"/>
              </a:rPr>
              <a:t>FEC</a:t>
            </a:r>
            <a:r>
              <a:rPr lang="fr-FR" altLang="fr-FR" sz="2000" dirty="0">
                <a:solidFill>
                  <a:prstClr val="black"/>
                </a:solidFill>
                <a:sym typeface="Wingdings" pitchFamily="2" charset="2"/>
              </a:rPr>
              <a:t> </a:t>
            </a:r>
          </a:p>
          <a:p>
            <a:pPr defTabSz="914400" eaLnBrk="1" hangingPunct="1">
              <a:lnSpc>
                <a:spcPct val="140000"/>
              </a:lnSpc>
              <a:buNone/>
            </a:pPr>
            <a:r>
              <a:rPr lang="fr-FR" altLang="fr-FR" sz="2200" dirty="0">
                <a:solidFill>
                  <a:prstClr val="black"/>
                </a:solidFill>
                <a:sym typeface="Wingdings" pitchFamily="2" charset="2"/>
              </a:rPr>
              <a:t>	 </a:t>
            </a:r>
            <a:r>
              <a:rPr lang="fr-FR" altLang="fr-FR" sz="2000" dirty="0">
                <a:solidFill>
                  <a:prstClr val="black"/>
                </a:solidFill>
                <a:sym typeface="Wingdings" pitchFamily="2" charset="2"/>
              </a:rPr>
              <a:t>Classement par </a:t>
            </a:r>
            <a:r>
              <a:rPr lang="fr-FR" altLang="fr-FR" sz="2000" b="1" dirty="0" err="1">
                <a:solidFill>
                  <a:prstClr val="black"/>
                </a:solidFill>
                <a:sym typeface="Wingdings" pitchFamily="2" charset="2"/>
              </a:rPr>
              <a:t>F</a:t>
            </a:r>
            <a:r>
              <a:rPr lang="fr-FR" altLang="fr-FR" sz="2000" dirty="0" err="1">
                <a:solidFill>
                  <a:prstClr val="black"/>
                </a:solidFill>
                <a:sym typeface="Wingdings" pitchFamily="2" charset="2"/>
              </a:rPr>
              <a:t>orwarding</a:t>
            </a:r>
            <a:r>
              <a:rPr lang="fr-FR" altLang="fr-FR" sz="2000" dirty="0">
                <a:solidFill>
                  <a:prstClr val="black"/>
                </a:solidFill>
                <a:sym typeface="Wingdings" pitchFamily="2" charset="2"/>
              </a:rPr>
              <a:t> </a:t>
            </a:r>
            <a:r>
              <a:rPr lang="fr-FR" altLang="fr-FR" sz="2000" b="1" dirty="0">
                <a:solidFill>
                  <a:prstClr val="black"/>
                </a:solidFill>
                <a:sym typeface="Wingdings" pitchFamily="2" charset="2"/>
              </a:rPr>
              <a:t>E</a:t>
            </a:r>
            <a:r>
              <a:rPr lang="fr-FR" altLang="fr-FR" sz="2000" dirty="0">
                <a:solidFill>
                  <a:prstClr val="black"/>
                </a:solidFill>
                <a:sym typeface="Wingdings" pitchFamily="2" charset="2"/>
              </a:rPr>
              <a:t>quivalent </a:t>
            </a:r>
            <a:r>
              <a:rPr lang="fr-FR" altLang="fr-FR" sz="2000" b="1" dirty="0">
                <a:solidFill>
                  <a:prstClr val="black"/>
                </a:solidFill>
                <a:sym typeface="Wingdings" pitchFamily="2" charset="2"/>
              </a:rPr>
              <a:t>C</a:t>
            </a:r>
            <a:r>
              <a:rPr lang="fr-FR" altLang="fr-FR" sz="2000" dirty="0">
                <a:solidFill>
                  <a:prstClr val="black"/>
                </a:solidFill>
                <a:sym typeface="Wingdings" pitchFamily="2" charset="2"/>
              </a:rPr>
              <a:t>lass suivant :</a:t>
            </a:r>
            <a:r>
              <a:rPr lang="fr-FR" altLang="fr-FR" sz="2200" dirty="0">
                <a:solidFill>
                  <a:prstClr val="black"/>
                </a:solidFill>
                <a:sym typeface="Wingdings" pitchFamily="2" charset="2"/>
              </a:rPr>
              <a:t> </a:t>
            </a:r>
          </a:p>
          <a:p>
            <a:pPr lvl="3" defTabSz="914400" eaLnBrk="1" hangingPunct="1">
              <a:lnSpc>
                <a:spcPct val="140000"/>
              </a:lnSpc>
              <a:buFont typeface="Arial" charset="0"/>
              <a:buChar char="•"/>
            </a:pPr>
            <a:r>
              <a:rPr lang="fr-FR" altLang="fr-FR" sz="1800" dirty="0">
                <a:solidFill>
                  <a:prstClr val="black"/>
                </a:solidFill>
                <a:sym typeface="Wingdings" pitchFamily="2" charset="2"/>
              </a:rPr>
              <a:t>Adresse IP source</a:t>
            </a:r>
          </a:p>
          <a:p>
            <a:pPr lvl="3" defTabSz="914400" eaLnBrk="1" hangingPunct="1">
              <a:lnSpc>
                <a:spcPct val="140000"/>
              </a:lnSpc>
              <a:buFont typeface="Arial" charset="0"/>
              <a:buChar char="•"/>
            </a:pPr>
            <a:r>
              <a:rPr lang="fr-FR" altLang="fr-FR" sz="1800" dirty="0">
                <a:solidFill>
                  <a:prstClr val="black"/>
                </a:solidFill>
                <a:sym typeface="Wingdings" pitchFamily="2" charset="2"/>
              </a:rPr>
              <a:t>Adresse IP destination</a:t>
            </a:r>
          </a:p>
          <a:p>
            <a:pPr lvl="3" defTabSz="914400" eaLnBrk="1" hangingPunct="1">
              <a:lnSpc>
                <a:spcPct val="140000"/>
              </a:lnSpc>
              <a:buFont typeface="Arial" charset="0"/>
              <a:buChar char="•"/>
            </a:pPr>
            <a:r>
              <a:rPr lang="fr-FR" altLang="fr-FR" sz="1800" dirty="0">
                <a:solidFill>
                  <a:prstClr val="black"/>
                </a:solidFill>
                <a:sym typeface="Wingdings" pitchFamily="2" charset="2"/>
              </a:rPr>
              <a:t>Paramètres de </a:t>
            </a:r>
            <a:r>
              <a:rPr lang="fr-FR" altLang="fr-FR" sz="1800" dirty="0" err="1">
                <a:solidFill>
                  <a:prstClr val="black"/>
                </a:solidFill>
                <a:sym typeface="Wingdings" pitchFamily="2" charset="2"/>
              </a:rPr>
              <a:t>QoS</a:t>
            </a:r>
            <a:endParaRPr lang="fr-FR" altLang="fr-FR" sz="1800" dirty="0">
              <a:solidFill>
                <a:prstClr val="black"/>
              </a:solidFill>
            </a:endParaRPr>
          </a:p>
          <a:p>
            <a:pPr defTabSz="914400" eaLnBrk="1" hangingPunct="1">
              <a:lnSpc>
                <a:spcPct val="140000"/>
              </a:lnSpc>
              <a:buNone/>
            </a:pPr>
            <a:r>
              <a:rPr lang="fr-FR" altLang="fr-FR" sz="1400" dirty="0">
                <a:solidFill>
                  <a:prstClr val="black"/>
                </a:solidFill>
                <a:sym typeface="Wingdings" pitchFamily="2" charset="2"/>
              </a:rPr>
              <a:t>	</a:t>
            </a:r>
            <a:r>
              <a:rPr lang="fr-FR" altLang="fr-FR" sz="2000" dirty="0">
                <a:solidFill>
                  <a:prstClr val="black"/>
                </a:solidFill>
                <a:sym typeface="Wingdings" pitchFamily="2" charset="2"/>
              </a:rPr>
              <a:t> Choix d’une FEC s’appuie sur le protocole de routage interne (</a:t>
            </a:r>
            <a:r>
              <a:rPr lang="fr-FR" altLang="fr-FR" sz="2000" dirty="0" err="1">
                <a:solidFill>
                  <a:prstClr val="black"/>
                </a:solidFill>
                <a:sym typeface="Wingdings" pitchFamily="2" charset="2"/>
              </a:rPr>
              <a:t>igp</a:t>
            </a:r>
            <a:r>
              <a:rPr lang="fr-FR" altLang="fr-FR" sz="2000" dirty="0">
                <a:solidFill>
                  <a:prstClr val="black"/>
                </a:solidFill>
                <a:sym typeface="Wingdings" pitchFamily="2" charset="2"/>
              </a:rPr>
              <a:t> tel OSPF) et sur le protocole de distribution de label</a:t>
            </a:r>
          </a:p>
          <a:p>
            <a:pPr defTabSz="914400" eaLnBrk="1" hangingPunct="1">
              <a:lnSpc>
                <a:spcPct val="140000"/>
              </a:lnSpc>
              <a:buNone/>
            </a:pPr>
            <a:r>
              <a:rPr lang="fr-FR" altLang="fr-FR" sz="2000" dirty="0">
                <a:solidFill>
                  <a:prstClr val="black"/>
                </a:solidFill>
                <a:sym typeface="Wingdings" pitchFamily="2" charset="2"/>
              </a:rPr>
              <a:t>	</a:t>
            </a:r>
            <a:r>
              <a:rPr lang="fr-FR" altLang="fr-FR" sz="2000" b="1" dirty="0">
                <a:solidFill>
                  <a:prstClr val="black"/>
                </a:solidFill>
                <a:sym typeface="Wingdings" pitchFamily="2" charset="2"/>
              </a:rPr>
              <a:t> Une FEC est associée à un LABEL local dans chaque LSR</a:t>
            </a:r>
            <a:endParaRPr lang="fr-FR" altLang="fr-FR" sz="2000" b="1" dirty="0">
              <a:solidFill>
                <a:prstClr val="black"/>
              </a:solidFill>
            </a:endParaRPr>
          </a:p>
          <a:p>
            <a:pPr defTabSz="914400" eaLnBrk="1" hangingPunct="1">
              <a:lnSpc>
                <a:spcPct val="130000"/>
              </a:lnSpc>
              <a:buNone/>
            </a:pPr>
            <a:r>
              <a:rPr lang="fr-FR" altLang="fr-FR" sz="2000" dirty="0">
                <a:solidFill>
                  <a:prstClr val="black"/>
                </a:solidFill>
                <a:sym typeface="Wingdings" pitchFamily="2" charset="2"/>
              </a:rPr>
              <a:t>	</a:t>
            </a:r>
            <a:endParaRPr lang="fr-FR" altLang="fr-FR" sz="2000" dirty="0">
              <a:solidFill>
                <a:prstClr val="black"/>
              </a:solidFill>
            </a:endParaRPr>
          </a:p>
        </p:txBody>
      </p:sp>
    </p:spTree>
    <p:extLst>
      <p:ext uri="{BB962C8B-B14F-4D97-AF65-F5344CB8AC3E}">
        <p14:creationId xmlns:p14="http://schemas.microsoft.com/office/powerpoint/2010/main" val="32327822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141</a:t>
            </a:fld>
            <a:endParaRPr lang="fr-FR">
              <a:solidFill>
                <a:prstClr val="black">
                  <a:tint val="75000"/>
                </a:prstClr>
              </a:solidFill>
              <a:latin typeface="Calibri"/>
            </a:endParaRPr>
          </a:p>
        </p:txBody>
      </p:sp>
      <p:pic>
        <p:nvPicPr>
          <p:cNvPr id="7065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35560" y="764705"/>
            <a:ext cx="8554852" cy="584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754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2"/>
          <p:cNvSpPr>
            <a:spLocks noGrp="1"/>
          </p:cNvSpPr>
          <p:nvPr>
            <p:ph type="title"/>
          </p:nvPr>
        </p:nvSpPr>
        <p:spPr>
          <a:xfrm>
            <a:off x="1981200" y="76200"/>
            <a:ext cx="8229600" cy="1143000"/>
          </a:xfrm>
        </p:spPr>
        <p:txBody>
          <a:bodyPr/>
          <a:lstStyle/>
          <a:p>
            <a:pPr eaLnBrk="1" hangingPunct="1"/>
            <a:r>
              <a:rPr lang="fr-FR" altLang="fr-FR"/>
              <a:t>Rétention des labels</a:t>
            </a:r>
          </a:p>
        </p:txBody>
      </p:sp>
      <p:sp>
        <p:nvSpPr>
          <p:cNvPr id="8" name="Slide Number Placeholder 7"/>
          <p:cNvSpPr>
            <a:spLocks noGrp="1"/>
          </p:cNvSpPr>
          <p:nvPr>
            <p:ph type="sldNum" sz="quarter" idx="12"/>
          </p:nvPr>
        </p:nvSpPr>
        <p:spPr/>
        <p:txBody>
          <a:bodyPr/>
          <a:lstStyle/>
          <a:p>
            <a:pPr defTabSz="914400">
              <a:defRPr/>
            </a:pPr>
            <a:fld id="{EA3EF5ED-5CFD-4623-B003-275A9D1B1264}" type="slidenum">
              <a:rPr lang="en-US">
                <a:solidFill>
                  <a:prstClr val="black">
                    <a:tint val="75000"/>
                  </a:prstClr>
                </a:solidFill>
                <a:latin typeface="Calibri"/>
              </a:rPr>
              <a:pPr defTabSz="914400">
                <a:defRPr/>
              </a:pPr>
              <a:t>142</a:t>
            </a:fld>
            <a:endParaRPr lang="en-US" dirty="0">
              <a:solidFill>
                <a:prstClr val="black">
                  <a:tint val="75000"/>
                </a:prstClr>
              </a:solidFill>
              <a:latin typeface="Calibri"/>
            </a:endParaRPr>
          </a:p>
        </p:txBody>
      </p:sp>
      <p:sp>
        <p:nvSpPr>
          <p:cNvPr id="9222" name="Content Placeholder 1"/>
          <p:cNvSpPr txBox="1">
            <a:spLocks/>
          </p:cNvSpPr>
          <p:nvPr/>
        </p:nvSpPr>
        <p:spPr bwMode="auto">
          <a:xfrm>
            <a:off x="1981200" y="12954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defTabSz="914400" eaLnBrk="1" hangingPunct="1"/>
            <a:r>
              <a:rPr lang="fr-FR" altLang="fr-FR" sz="2800" dirty="0">
                <a:solidFill>
                  <a:prstClr val="black"/>
                </a:solidFill>
                <a:sym typeface="Wingdings" pitchFamily="2" charset="2"/>
              </a:rPr>
              <a:t>Mode « </a:t>
            </a:r>
            <a:r>
              <a:rPr lang="fr-FR" altLang="fr-FR" sz="2800" b="1" dirty="0">
                <a:solidFill>
                  <a:prstClr val="black"/>
                </a:solidFill>
                <a:sym typeface="Wingdings" pitchFamily="2" charset="2"/>
              </a:rPr>
              <a:t>Liberal</a:t>
            </a:r>
            <a:r>
              <a:rPr lang="fr-FR" altLang="fr-FR" sz="2800" dirty="0">
                <a:solidFill>
                  <a:prstClr val="black"/>
                </a:solidFill>
                <a:sym typeface="Wingdings" pitchFamily="2" charset="2"/>
              </a:rPr>
              <a:t> »</a:t>
            </a:r>
            <a:endParaRPr lang="fr-FR" altLang="fr-FR" sz="2000" dirty="0">
              <a:solidFill>
                <a:prstClr val="black"/>
              </a:solidFill>
              <a:sym typeface="Wingdings" pitchFamily="2" charset="2"/>
            </a:endParaRPr>
          </a:p>
          <a:p>
            <a:pPr defTabSz="914400" eaLnBrk="1" hangingPunct="1">
              <a:buNone/>
            </a:pPr>
            <a:r>
              <a:rPr lang="fr-FR" altLang="fr-FR" sz="2000" dirty="0">
                <a:solidFill>
                  <a:prstClr val="black"/>
                </a:solidFill>
                <a:sym typeface="Wingdings" pitchFamily="2" charset="2"/>
              </a:rPr>
              <a:t>	 Un LSR conserve tous les labels annoncés, même ceux non utilisés</a:t>
            </a:r>
          </a:p>
          <a:p>
            <a:pPr defTabSz="914400" eaLnBrk="1" hangingPunct="1">
              <a:buNone/>
            </a:pPr>
            <a:r>
              <a:rPr lang="fr-FR" altLang="fr-FR" sz="2000" dirty="0">
                <a:solidFill>
                  <a:prstClr val="black"/>
                </a:solidFill>
                <a:sym typeface="Wingdings" pitchFamily="2" charset="2"/>
              </a:rPr>
              <a:t>	 Convergence rapide</a:t>
            </a:r>
          </a:p>
          <a:p>
            <a:pPr defTabSz="914400" eaLnBrk="1" hangingPunct="1">
              <a:buNone/>
            </a:pPr>
            <a:r>
              <a:rPr lang="fr-FR" altLang="fr-FR" sz="2000" dirty="0">
                <a:solidFill>
                  <a:prstClr val="black"/>
                </a:solidFill>
                <a:sym typeface="Wingdings" pitchFamily="2" charset="2"/>
              </a:rPr>
              <a:t>	 Consommateur en mémoire</a:t>
            </a:r>
          </a:p>
          <a:p>
            <a:pPr defTabSz="914400" eaLnBrk="1" hangingPunct="1">
              <a:buNone/>
            </a:pPr>
            <a:r>
              <a:rPr lang="fr-FR" altLang="fr-FR" sz="2000" dirty="0">
                <a:solidFill>
                  <a:prstClr val="black"/>
                </a:solidFill>
                <a:sym typeface="Wingdings" pitchFamily="2" charset="2"/>
              </a:rPr>
              <a:t>	 Utilisé en mode « </a:t>
            </a:r>
            <a:r>
              <a:rPr lang="fr-FR" altLang="fr-FR" sz="2000" dirty="0" err="1">
                <a:solidFill>
                  <a:prstClr val="black"/>
                </a:solidFill>
                <a:sym typeface="Wingdings" pitchFamily="2" charset="2"/>
              </a:rPr>
              <a:t>Downstream</a:t>
            </a:r>
            <a:r>
              <a:rPr lang="fr-FR" altLang="fr-FR" sz="2000" dirty="0">
                <a:solidFill>
                  <a:prstClr val="black"/>
                </a:solidFill>
                <a:sym typeface="Wingdings" pitchFamily="2" charset="2"/>
              </a:rPr>
              <a:t> </a:t>
            </a:r>
            <a:r>
              <a:rPr lang="fr-FR" altLang="fr-FR" sz="2000" dirty="0" err="1">
                <a:solidFill>
                  <a:prstClr val="black"/>
                </a:solidFill>
                <a:sym typeface="Wingdings" pitchFamily="2" charset="2"/>
              </a:rPr>
              <a:t>Unsolicited</a:t>
            </a:r>
            <a:r>
              <a:rPr lang="fr-FR" altLang="fr-FR" sz="2000" dirty="0">
                <a:solidFill>
                  <a:prstClr val="black"/>
                </a:solidFill>
                <a:sym typeface="Wingdings" pitchFamily="2" charset="2"/>
              </a:rPr>
              <a:t> »</a:t>
            </a:r>
          </a:p>
          <a:p>
            <a:pPr defTabSz="914400" eaLnBrk="1" hangingPunct="1">
              <a:buNone/>
            </a:pPr>
            <a:endParaRPr lang="fr-FR" altLang="fr-FR" sz="800" dirty="0">
              <a:solidFill>
                <a:prstClr val="black"/>
              </a:solidFill>
            </a:endParaRPr>
          </a:p>
          <a:p>
            <a:pPr defTabSz="914400" eaLnBrk="1" hangingPunct="1"/>
            <a:r>
              <a:rPr lang="fr-FR" altLang="fr-FR" sz="2800" dirty="0">
                <a:solidFill>
                  <a:prstClr val="black"/>
                </a:solidFill>
              </a:rPr>
              <a:t>Mode « </a:t>
            </a:r>
            <a:r>
              <a:rPr lang="fr-FR" altLang="fr-FR" sz="2800" b="1" dirty="0">
                <a:solidFill>
                  <a:prstClr val="black"/>
                </a:solidFill>
              </a:rPr>
              <a:t>Conservative</a:t>
            </a:r>
            <a:r>
              <a:rPr lang="fr-FR" altLang="fr-FR" sz="2800" dirty="0">
                <a:solidFill>
                  <a:prstClr val="black"/>
                </a:solidFill>
              </a:rPr>
              <a:t> »</a:t>
            </a:r>
          </a:p>
          <a:p>
            <a:pPr defTabSz="914400" eaLnBrk="1" hangingPunct="1">
              <a:buNone/>
            </a:pPr>
            <a:r>
              <a:rPr lang="fr-FR" altLang="fr-FR" sz="2000" dirty="0">
                <a:solidFill>
                  <a:prstClr val="black"/>
                </a:solidFill>
                <a:sym typeface="Wingdings" pitchFamily="2" charset="2"/>
              </a:rPr>
              <a:t>	 Les LSR conservent seulement les labels reçus des </a:t>
            </a:r>
            <a:r>
              <a:rPr lang="fr-FR" altLang="fr-FR" sz="2000" dirty="0" err="1">
                <a:solidFill>
                  <a:prstClr val="black"/>
                </a:solidFill>
                <a:sym typeface="Wingdings" pitchFamily="2" charset="2"/>
              </a:rPr>
              <a:t>next</a:t>
            </a:r>
            <a:r>
              <a:rPr lang="fr-FR" altLang="fr-FR" sz="2000" dirty="0">
                <a:solidFill>
                  <a:prstClr val="black"/>
                </a:solidFill>
                <a:sym typeface="Wingdings" pitchFamily="2" charset="2"/>
              </a:rPr>
              <a:t>-hop pour chaque FEC</a:t>
            </a:r>
          </a:p>
          <a:p>
            <a:pPr defTabSz="914400" eaLnBrk="1" hangingPunct="1">
              <a:buNone/>
            </a:pPr>
            <a:r>
              <a:rPr lang="fr-FR" altLang="fr-FR" sz="2000" dirty="0">
                <a:solidFill>
                  <a:prstClr val="black"/>
                </a:solidFill>
                <a:sym typeface="Wingdings" pitchFamily="2" charset="2"/>
              </a:rPr>
              <a:t>	 Convergence plus lente</a:t>
            </a:r>
          </a:p>
          <a:p>
            <a:pPr defTabSz="914400" eaLnBrk="1" hangingPunct="1">
              <a:buNone/>
            </a:pPr>
            <a:r>
              <a:rPr lang="fr-FR" altLang="fr-FR" sz="2000" dirty="0">
                <a:solidFill>
                  <a:prstClr val="black"/>
                </a:solidFill>
                <a:sym typeface="Wingdings" pitchFamily="2" charset="2"/>
              </a:rPr>
              <a:t>	 Peu de consommation mémoire</a:t>
            </a:r>
          </a:p>
          <a:p>
            <a:pPr defTabSz="914400" eaLnBrk="1" hangingPunct="1">
              <a:buNone/>
            </a:pPr>
            <a:r>
              <a:rPr lang="fr-FR" altLang="fr-FR" sz="2000" dirty="0">
                <a:solidFill>
                  <a:prstClr val="black"/>
                </a:solidFill>
                <a:sym typeface="Wingdings" pitchFamily="2" charset="2"/>
              </a:rPr>
              <a:t>	 Utilisé en mode « </a:t>
            </a:r>
            <a:r>
              <a:rPr lang="fr-FR" altLang="fr-FR" sz="2000" dirty="0" err="1">
                <a:solidFill>
                  <a:prstClr val="black"/>
                </a:solidFill>
                <a:sym typeface="Wingdings" pitchFamily="2" charset="2"/>
              </a:rPr>
              <a:t>Downstream</a:t>
            </a:r>
            <a:r>
              <a:rPr lang="fr-FR" altLang="fr-FR" sz="2000" dirty="0">
                <a:solidFill>
                  <a:prstClr val="black"/>
                </a:solidFill>
                <a:sym typeface="Wingdings" pitchFamily="2" charset="2"/>
              </a:rPr>
              <a:t> On </a:t>
            </a:r>
            <a:r>
              <a:rPr lang="fr-FR" altLang="fr-FR" sz="2000" dirty="0" err="1">
                <a:solidFill>
                  <a:prstClr val="black"/>
                </a:solidFill>
                <a:sym typeface="Wingdings" pitchFamily="2" charset="2"/>
              </a:rPr>
              <a:t>Demand</a:t>
            </a:r>
            <a:r>
              <a:rPr lang="fr-FR" altLang="fr-FR" sz="2000" dirty="0">
                <a:solidFill>
                  <a:prstClr val="black"/>
                </a:solidFill>
                <a:sym typeface="Wingdings" pitchFamily="2" charset="2"/>
              </a:rPr>
              <a:t> »</a:t>
            </a:r>
          </a:p>
          <a:p>
            <a:pPr defTabSz="914400" eaLnBrk="1" hangingPunct="1">
              <a:buNone/>
            </a:pPr>
            <a:endParaRPr lang="fr-FR" altLang="fr-FR" sz="2000" dirty="0">
              <a:solidFill>
                <a:prstClr val="black"/>
              </a:solidFill>
              <a:sym typeface="Wingdings" pitchFamily="2" charset="2"/>
            </a:endParaRPr>
          </a:p>
          <a:p>
            <a:pPr defTabSz="914400" eaLnBrk="1" hangingPunct="1">
              <a:buNone/>
            </a:pPr>
            <a:endParaRPr lang="fr-FR" altLang="fr-FR" sz="2000" dirty="0">
              <a:solidFill>
                <a:prstClr val="black"/>
              </a:solidFill>
            </a:endParaRPr>
          </a:p>
          <a:p>
            <a:pPr defTabSz="914400" eaLnBrk="1" hangingPunct="1">
              <a:buNone/>
            </a:pPr>
            <a:endParaRPr lang="fr-FR" altLang="fr-FR" sz="2800" dirty="0">
              <a:solidFill>
                <a:prstClr val="black"/>
              </a:solidFill>
              <a:sym typeface="Wingdings" pitchFamily="2" charset="2"/>
            </a:endParaRPr>
          </a:p>
          <a:p>
            <a:pPr defTabSz="914400" eaLnBrk="1" hangingPunct="1"/>
            <a:endParaRPr lang="fr-FR" altLang="fr-FR" sz="2800" dirty="0">
              <a:solidFill>
                <a:prstClr val="black"/>
              </a:solidFill>
              <a:sym typeface="Wingdings" pitchFamily="2" charset="2"/>
            </a:endParaRPr>
          </a:p>
          <a:p>
            <a:pPr defTabSz="914400" eaLnBrk="1" hangingPunct="1"/>
            <a:endParaRPr lang="fr-FR" altLang="fr-FR" sz="2800" dirty="0">
              <a:solidFill>
                <a:prstClr val="black"/>
              </a:solidFill>
              <a:sym typeface="Wingdings" pitchFamily="2" charset="2"/>
            </a:endParaRPr>
          </a:p>
          <a:p>
            <a:pPr defTabSz="914400" eaLnBrk="1" hangingPunct="1"/>
            <a:endParaRPr lang="fr-FR" altLang="fr-FR" sz="2800" dirty="0">
              <a:solidFill>
                <a:prstClr val="black"/>
              </a:solidFill>
              <a:sym typeface="Wingdings" pitchFamily="2" charset="2"/>
            </a:endParaRPr>
          </a:p>
          <a:p>
            <a:pPr defTabSz="914400" eaLnBrk="1" hangingPunct="1">
              <a:lnSpc>
                <a:spcPct val="150000"/>
              </a:lnSpc>
              <a:buNone/>
            </a:pPr>
            <a:endParaRPr lang="fr-FR" altLang="fr-FR" sz="2800" dirty="0">
              <a:solidFill>
                <a:prstClr val="black"/>
              </a:solidFill>
            </a:endParaRPr>
          </a:p>
        </p:txBody>
      </p:sp>
    </p:spTree>
    <p:extLst>
      <p:ext uri="{BB962C8B-B14F-4D97-AF65-F5344CB8AC3E}">
        <p14:creationId xmlns:p14="http://schemas.microsoft.com/office/powerpoint/2010/main" val="35192969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C:\Documents and Settings\MARGERIDE\Mes documents\Mes images\lsp-1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188" y="1908176"/>
            <a:ext cx="538321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143</a:t>
            </a:fld>
            <a:endParaRPr lang="fr-FR">
              <a:solidFill>
                <a:prstClr val="black">
                  <a:tint val="75000"/>
                </a:prstClr>
              </a:solidFill>
              <a:latin typeface="Calibri"/>
            </a:endParaRPr>
          </a:p>
        </p:txBody>
      </p:sp>
      <p:sp>
        <p:nvSpPr>
          <p:cNvPr id="8"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Calibri"/>
              </a:rPr>
              <a:t>Label Switch Path (LSP)</a:t>
            </a:r>
          </a:p>
        </p:txBody>
      </p:sp>
    </p:spTree>
    <p:extLst>
      <p:ext uri="{BB962C8B-B14F-4D97-AF65-F5344CB8AC3E}">
        <p14:creationId xmlns:p14="http://schemas.microsoft.com/office/powerpoint/2010/main" val="35176932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body" idx="4294967295"/>
          </p:nvPr>
        </p:nvSpPr>
        <p:spPr>
          <a:xfrm>
            <a:off x="1981200" y="1268413"/>
            <a:ext cx="8229600" cy="4857750"/>
          </a:xfrm>
        </p:spPr>
        <p:txBody>
          <a:bodyPr>
            <a:normAutofit lnSpcReduction="10000"/>
          </a:bodyPr>
          <a:lstStyle/>
          <a:p>
            <a:pPr eaLnBrk="1" hangingPunct="1">
              <a:lnSpc>
                <a:spcPct val="80000"/>
              </a:lnSpc>
            </a:pPr>
            <a:endParaRPr lang="fr-FR" altLang="fr-FR" sz="2800" dirty="0"/>
          </a:p>
          <a:p>
            <a:pPr eaLnBrk="1" hangingPunct="1">
              <a:lnSpc>
                <a:spcPct val="80000"/>
              </a:lnSpc>
            </a:pPr>
            <a:r>
              <a:rPr lang="fr-FR" altLang="fr-FR" sz="2800" dirty="0"/>
              <a:t>LSP</a:t>
            </a:r>
          </a:p>
          <a:p>
            <a:pPr lvl="1" eaLnBrk="1" hangingPunct="1">
              <a:lnSpc>
                <a:spcPct val="80000"/>
              </a:lnSpc>
            </a:pPr>
            <a:r>
              <a:rPr lang="fr-FR" altLang="fr-FR" dirty="0"/>
              <a:t>Label </a:t>
            </a:r>
            <a:r>
              <a:rPr lang="fr-FR" altLang="fr-FR" dirty="0" err="1"/>
              <a:t>Switched</a:t>
            </a:r>
            <a:r>
              <a:rPr lang="fr-FR" altLang="fr-FR" dirty="0"/>
              <a:t> Path</a:t>
            </a:r>
          </a:p>
          <a:p>
            <a:pPr lvl="1" eaLnBrk="1" hangingPunct="1">
              <a:lnSpc>
                <a:spcPct val="80000"/>
              </a:lnSpc>
            </a:pPr>
            <a:r>
              <a:rPr lang="fr-FR" altLang="fr-FR" dirty="0"/>
              <a:t>Construction de LSP grâce à RSVP (allocation Bande Passante)</a:t>
            </a:r>
          </a:p>
          <a:p>
            <a:pPr lvl="1" eaLnBrk="1" hangingPunct="1">
              <a:lnSpc>
                <a:spcPct val="80000"/>
              </a:lnSpc>
            </a:pPr>
            <a:r>
              <a:rPr lang="fr-FR" altLang="fr-FR" dirty="0"/>
              <a:t>Mise en place de contrainte dans RSVP pour optimiser des ressources</a:t>
            </a:r>
          </a:p>
          <a:p>
            <a:pPr eaLnBrk="1" hangingPunct="1">
              <a:lnSpc>
                <a:spcPct val="80000"/>
              </a:lnSpc>
            </a:pPr>
            <a:endParaRPr lang="fr-FR" altLang="fr-FR" sz="2800" dirty="0"/>
          </a:p>
          <a:p>
            <a:pPr eaLnBrk="1" hangingPunct="1">
              <a:lnSpc>
                <a:spcPct val="80000"/>
              </a:lnSpc>
            </a:pPr>
            <a:r>
              <a:rPr lang="fr-FR" altLang="fr-FR" sz="2800" dirty="0"/>
              <a:t>Contraintes</a:t>
            </a:r>
          </a:p>
          <a:p>
            <a:pPr lvl="1" eaLnBrk="1" hangingPunct="1">
              <a:lnSpc>
                <a:spcPct val="80000"/>
              </a:lnSpc>
            </a:pPr>
            <a:r>
              <a:rPr lang="fr-FR" altLang="fr-FR" dirty="0"/>
              <a:t>Bande passante</a:t>
            </a:r>
          </a:p>
          <a:p>
            <a:pPr lvl="1" eaLnBrk="1" hangingPunct="1">
              <a:lnSpc>
                <a:spcPct val="80000"/>
              </a:lnSpc>
            </a:pPr>
            <a:r>
              <a:rPr lang="fr-FR" altLang="fr-FR" dirty="0"/>
              <a:t>Couleur de lien</a:t>
            </a:r>
          </a:p>
          <a:p>
            <a:pPr lvl="1" eaLnBrk="1" hangingPunct="1">
              <a:lnSpc>
                <a:spcPct val="80000"/>
              </a:lnSpc>
            </a:pPr>
            <a:r>
              <a:rPr lang="fr-FR" altLang="fr-FR" dirty="0"/>
              <a:t>Préemption…</a:t>
            </a:r>
          </a:p>
          <a:p>
            <a:pPr lvl="1" eaLnBrk="1" hangingPunct="1">
              <a:lnSpc>
                <a:spcPct val="80000"/>
              </a:lnSpc>
            </a:pPr>
            <a:endParaRPr lang="fr-FR" altLang="fr-FR" dirty="0"/>
          </a:p>
          <a:p>
            <a:pPr lvl="1" eaLnBrk="1" hangingPunct="1">
              <a:lnSpc>
                <a:spcPct val="80000"/>
              </a:lnSpc>
            </a:pPr>
            <a:endParaRPr lang="fr-FR" altLang="fr-FR" sz="2400" dirty="0"/>
          </a:p>
        </p:txBody>
      </p:sp>
      <p:sp>
        <p:nvSpPr>
          <p:cNvPr id="3" name="Espace réservé du numéro de diapositive 2"/>
          <p:cNvSpPr>
            <a:spLocks noGrp="1"/>
          </p:cNvSpPr>
          <p:nvPr>
            <p:ph type="sldNum" sz="quarter" idx="12"/>
          </p:nvPr>
        </p:nvSpPr>
        <p:spPr/>
        <p:txBody>
          <a:bodyPr/>
          <a:lstStyle/>
          <a:p>
            <a:pPr defTabSz="914400"/>
            <a:fld id="{9FF4A3A9-D8CA-4A01-984B-441DF6BE7F4F}" type="slidenum">
              <a:rPr lang="fr-FR">
                <a:solidFill>
                  <a:prstClr val="black">
                    <a:tint val="75000"/>
                  </a:prstClr>
                </a:solidFill>
                <a:latin typeface="Calibri"/>
              </a:rPr>
              <a:pPr defTabSz="914400"/>
              <a:t>144</a:t>
            </a:fld>
            <a:endParaRPr lang="fr-FR">
              <a:solidFill>
                <a:prstClr val="black">
                  <a:tint val="75000"/>
                </a:prstClr>
              </a:solidFill>
              <a:latin typeface="Calibri"/>
            </a:endParaRPr>
          </a:p>
        </p:txBody>
      </p:sp>
      <p:sp>
        <p:nvSpPr>
          <p:cNvPr id="7" name="Rectangle 2"/>
          <p:cNvSpPr txBox="1">
            <a:spLocks noChangeArrowheads="1"/>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ltLang="fr-FR" dirty="0">
                <a:solidFill>
                  <a:prstClr val="black"/>
                </a:solidFill>
                <a:latin typeface="Calibri"/>
              </a:rPr>
              <a:t>Label Switch Path (LSP)</a:t>
            </a:r>
          </a:p>
        </p:txBody>
      </p:sp>
    </p:spTree>
    <p:extLst>
      <p:ext uri="{BB962C8B-B14F-4D97-AF65-F5344CB8AC3E}">
        <p14:creationId xmlns:p14="http://schemas.microsoft.com/office/powerpoint/2010/main" val="141952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786172" y="3475806"/>
            <a:ext cx="10165607"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r>
              <a:rPr lang="ar-SA" altLang="fr-FR" sz="2400" dirty="0">
                <a:latin typeface="Times New Roman" panose="02020603050405020304" pitchFamily="18" charset="0"/>
                <a:cs typeface="Times New Roman" panose="02020603050405020304" pitchFamily="18" charset="0"/>
              </a:rPr>
              <a:t>Ligne </a:t>
            </a:r>
            <a:r>
              <a:rPr lang="fr-FR" altLang="fr-FR" sz="2400" dirty="0">
                <a:latin typeface="Times New Roman" panose="02020603050405020304" pitchFamily="18" charset="0"/>
                <a:cs typeface="Times New Roman" panose="02020603050405020304" pitchFamily="18" charset="0"/>
              </a:rPr>
              <a:t>1 : </a:t>
            </a:r>
            <a:r>
              <a:rPr lang="ar-SA" altLang="fr-FR" sz="2400" dirty="0" err="1">
                <a:latin typeface="Times New Roman" panose="02020603050405020304" pitchFamily="18" charset="0"/>
                <a:cs typeface="Times New Roman" panose="02020603050405020304" pitchFamily="18" charset="0"/>
              </a:rPr>
              <a:t>indique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qu</a:t>
            </a:r>
            <a:r>
              <a:rPr lang="fr-FR" altLang="fr-FR" sz="2400" dirty="0">
                <a:latin typeface="Times New Roman" panose="02020603050405020304" pitchFamily="18" charset="0"/>
                <a:cs typeface="Times New Roman" panose="02020603050405020304" pitchFamily="18" charset="0"/>
              </a:rPr>
              <a:t>e pour </a:t>
            </a:r>
            <a:r>
              <a:rPr lang="ar-SA" altLang="fr-FR" sz="2400" dirty="0" err="1">
                <a:latin typeface="Times New Roman" panose="02020603050405020304" pitchFamily="18" charset="0"/>
                <a:cs typeface="Times New Roman" panose="02020603050405020304" pitchFamily="18" charset="0"/>
              </a:rPr>
              <a:t>atteindre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réseau</a:t>
            </a:r>
            <a:r>
              <a:rPr lang="ar-SA" altLang="fr-FR" sz="2400" dirty="0">
                <a:latin typeface="Times New Roman" panose="02020603050405020304" pitchFamily="18" charset="0"/>
                <a:cs typeface="Times New Roman" panose="02020603050405020304" pitchFamily="18" charset="0"/>
              </a:rPr>
              <a:t> </a:t>
            </a:r>
            <a:r>
              <a:rPr lang="fr-FR" altLang="fr-FR" sz="2400" dirty="0">
                <a:latin typeface="Times New Roman" panose="02020603050405020304" pitchFamily="18" charset="0"/>
                <a:cs typeface="Times New Roman" panose="02020603050405020304" pitchFamily="18" charset="0"/>
              </a:rPr>
              <a:t>192.168.1.0</a:t>
            </a:r>
            <a:r>
              <a:rPr lang="ar-SA" altLang="fr-FR" sz="2400" dirty="0">
                <a:latin typeface="Times New Roman" panose="02020603050405020304" pitchFamily="18" charset="0"/>
                <a:cs typeface="Times New Roman" panose="02020603050405020304" pitchFamily="18" charset="0"/>
              </a:rPr>
              <a:t> </a:t>
            </a:r>
            <a:r>
              <a:rPr lang="fr-FR" altLang="fr-FR" sz="2400" dirty="0">
                <a:latin typeface="Times New Roman" panose="02020603050405020304" pitchFamily="18" charset="0"/>
                <a:cs typeface="Times New Roman" panose="02020603050405020304" pitchFamily="18" charset="0"/>
              </a:rPr>
              <a:t> passer directement via l’interface  P1 . Ce </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réseau</a:t>
            </a:r>
            <a:r>
              <a:rPr lang="fr-FR" altLang="fr-FR" sz="2400" dirty="0">
                <a:latin typeface="Times New Roman" panose="02020603050405020304" pitchFamily="18" charset="0"/>
                <a:cs typeface="Times New Roman" panose="02020603050405020304" pitchFamily="18" charset="0"/>
              </a:rPr>
              <a:t> est</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connecté</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localement</a:t>
            </a:r>
            <a:r>
              <a:rPr lang="ar-SA" altLang="fr-FR" sz="2400" dirty="0">
                <a:latin typeface="Times New Roman" panose="02020603050405020304" pitchFamily="18" charset="0"/>
                <a:cs typeface="Times New Roman" panose="02020603050405020304" pitchFamily="18" charset="0"/>
              </a:rPr>
              <a:t>, </a:t>
            </a:r>
            <a:r>
              <a:rPr lang="ar-SA" altLang="fr-FR" sz="2400" dirty="0" err="1">
                <a:solidFill>
                  <a:srgbClr val="FF0000"/>
                </a:solidFill>
                <a:latin typeface="Times New Roman" panose="02020603050405020304" pitchFamily="18" charset="0"/>
                <a:cs typeface="Times New Roman" panose="02020603050405020304" pitchFamily="18" charset="0"/>
              </a:rPr>
              <a:t>pas</a:t>
            </a:r>
            <a:r>
              <a:rPr lang="ar-SA" altLang="fr-FR" sz="2400" dirty="0">
                <a:solidFill>
                  <a:srgbClr val="FF0000"/>
                </a:solidFill>
                <a:latin typeface="Times New Roman" panose="02020603050405020304" pitchFamily="18" charset="0"/>
                <a:cs typeface="Times New Roman" panose="02020603050405020304" pitchFamily="18" charset="0"/>
              </a:rPr>
              <a:t> </a:t>
            </a:r>
            <a:r>
              <a:rPr lang="fr-FR" altLang="fr-FR" sz="2400" dirty="0">
                <a:solidFill>
                  <a:srgbClr val="FF0000"/>
                </a:solidFill>
                <a:latin typeface="Times New Roman" panose="02020603050405020304" pitchFamily="18" charset="0"/>
                <a:cs typeface="Times New Roman" panose="02020603050405020304" pitchFamily="18" charset="0"/>
              </a:rPr>
              <a:t>besoin de passer par un autre routeur</a:t>
            </a:r>
            <a:r>
              <a:rPr lang="fr-FR" altLang="fr-FR" sz="2400" dirty="0">
                <a:latin typeface="Times New Roman" panose="02020603050405020304" pitchFamily="18" charset="0"/>
                <a:cs typeface="Times New Roman" panose="02020603050405020304" pitchFamily="18" charset="0"/>
              </a:rPr>
              <a:t>.</a:t>
            </a:r>
          </a:p>
          <a:p>
            <a:pPr marL="342900" indent="-342900" algn="just"/>
            <a:r>
              <a:rPr lang="ar-SA" altLang="fr-FR" sz="2400" dirty="0">
                <a:latin typeface="Times New Roman" panose="02020603050405020304" pitchFamily="18" charset="0"/>
                <a:cs typeface="Times New Roman" panose="02020603050405020304" pitchFamily="18" charset="0"/>
              </a:rPr>
              <a:t>Ligne</a:t>
            </a:r>
            <a:r>
              <a:rPr lang="fr-FR" altLang="fr-FR" sz="2400" dirty="0">
                <a:latin typeface="Times New Roman" panose="02020603050405020304" pitchFamily="18" charset="0"/>
                <a:cs typeface="Times New Roman" panose="02020603050405020304" pitchFamily="18" charset="0"/>
              </a:rPr>
              <a:t> 2 :</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indique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qu</a:t>
            </a:r>
            <a:r>
              <a:rPr lang="fr-FR" altLang="fr-FR" sz="2400" dirty="0">
                <a:latin typeface="Times New Roman" panose="02020603050405020304" pitchFamily="18" charset="0"/>
                <a:cs typeface="Times New Roman" panose="02020603050405020304" pitchFamily="18" charset="0"/>
              </a:rPr>
              <a:t>e pour </a:t>
            </a:r>
            <a:r>
              <a:rPr lang="ar-SA" altLang="fr-FR" sz="2400" dirty="0" err="1">
                <a:latin typeface="Times New Roman" panose="02020603050405020304" pitchFamily="18" charset="0"/>
                <a:cs typeface="Times New Roman" panose="02020603050405020304" pitchFamily="18" charset="0"/>
              </a:rPr>
              <a:t>atteindre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réseau</a:t>
            </a:r>
            <a:r>
              <a:rPr lang="ar-SA" altLang="fr-FR" sz="2400" dirty="0">
                <a:latin typeface="Times New Roman" panose="02020603050405020304" pitchFamily="18" charset="0"/>
                <a:cs typeface="Times New Roman" panose="02020603050405020304" pitchFamily="18" charset="0"/>
              </a:rPr>
              <a:t> </a:t>
            </a:r>
            <a:r>
              <a:rPr lang="fr-FR" altLang="fr-FR" sz="2400" dirty="0">
                <a:latin typeface="Times New Roman" panose="02020603050405020304" pitchFamily="18" charset="0"/>
                <a:cs typeface="Times New Roman" panose="02020603050405020304" pitchFamily="18" charset="0"/>
              </a:rPr>
              <a:t>192.168.2.0</a:t>
            </a:r>
            <a:r>
              <a:rPr lang="ar-SA" altLang="fr-FR" sz="2400" dirty="0">
                <a:latin typeface="Times New Roman" panose="02020603050405020304" pitchFamily="18" charset="0"/>
                <a:cs typeface="Times New Roman" panose="02020603050405020304" pitchFamily="18" charset="0"/>
              </a:rPr>
              <a:t> </a:t>
            </a:r>
            <a:r>
              <a:rPr lang="fr-FR" altLang="fr-FR" sz="2400" dirty="0">
                <a:latin typeface="Times New Roman" panose="02020603050405020304" pitchFamily="18" charset="0"/>
                <a:cs typeface="Times New Roman" panose="02020603050405020304" pitchFamily="18" charset="0"/>
              </a:rPr>
              <a:t>passer par le </a:t>
            </a:r>
            <a:r>
              <a:rPr lang="ar-SA" altLang="fr-FR" sz="2400" dirty="0" err="1">
                <a:latin typeface="Times New Roman" panose="02020603050405020304" pitchFamily="18" charset="0"/>
                <a:cs typeface="Times New Roman" panose="02020603050405020304" pitchFamily="18" charset="0"/>
              </a:rPr>
              <a:t>routeur</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d'adresse</a:t>
            </a:r>
            <a:r>
              <a:rPr lang="ar-SA" altLang="fr-FR" sz="2400" dirty="0">
                <a:latin typeface="Times New Roman" panose="02020603050405020304" pitchFamily="18" charset="0"/>
                <a:cs typeface="Times New Roman" panose="02020603050405020304" pitchFamily="18" charset="0"/>
              </a:rPr>
              <a:t> </a:t>
            </a:r>
            <a:r>
              <a:rPr lang="fr-FR" altLang="fr-FR" sz="2400" dirty="0">
                <a:latin typeface="Times New Roman" panose="02020603050405020304" pitchFamily="18" charset="0"/>
                <a:cs typeface="Times New Roman" panose="02020603050405020304" pitchFamily="18" charset="0"/>
              </a:rPr>
              <a:t>192.168.3.1 et via l’interface  P2.</a:t>
            </a:r>
            <a:endParaRPr lang="ar-SA" altLang="fr-FR" sz="2400" dirty="0">
              <a:latin typeface="Times New Roman" panose="02020603050405020304" pitchFamily="18" charset="0"/>
              <a:cs typeface="Times New Roman" panose="02020603050405020304" pitchFamily="18" charset="0"/>
            </a:endParaRP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15</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2513353" y="359455"/>
            <a:ext cx="6528710" cy="646331"/>
          </a:xfrm>
          <a:prstGeom prst="rect">
            <a:avLst/>
          </a:prstGeom>
          <a:noFill/>
          <a:ln w="9525">
            <a:noFill/>
            <a:miter lim="800000"/>
            <a:headEnd/>
            <a:tailEnd/>
          </a:ln>
        </p:spPr>
        <p:txBody>
          <a:bodyPr wrap="none">
            <a:spAutoFit/>
          </a:bodyPr>
          <a:lstStyle/>
          <a:p>
            <a:pPr algn="ctr">
              <a:defRPr/>
            </a:pPr>
            <a:r>
              <a:rPr lang="fr-FR" altLang="fr-FR" sz="3600" b="1" dirty="0">
                <a:latin typeface="Times New Roman" panose="02020603050405020304" pitchFamily="18" charset="0"/>
                <a:cs typeface="Times New Roman" panose="02020603050405020304" pitchFamily="18" charset="0"/>
              </a:rPr>
              <a:t>Structure de la table de routage </a:t>
            </a:r>
            <a:endParaRPr lang="fr-FR" sz="3600" b="1" dirty="0">
              <a:latin typeface="Times New Roman" pitchFamily="18" charset="0"/>
              <a:ea typeface="+mj-ea"/>
              <a:cs typeface="Times New Roman" pitchFamily="18" charset="0"/>
            </a:endParaRPr>
          </a:p>
        </p:txBody>
      </p:sp>
      <p:graphicFrame>
        <p:nvGraphicFramePr>
          <p:cNvPr id="3" name="Tableau 2">
            <a:extLst>
              <a:ext uri="{FF2B5EF4-FFF2-40B4-BE49-F238E27FC236}">
                <a16:creationId xmlns:a16="http://schemas.microsoft.com/office/drawing/2014/main" id="{51E4F8AD-003E-9074-9C17-91543DA2CB04}"/>
              </a:ext>
            </a:extLst>
          </p:cNvPr>
          <p:cNvGraphicFramePr>
            <a:graphicFrameLocks noGrp="1"/>
          </p:cNvGraphicFramePr>
          <p:nvPr>
            <p:extLst>
              <p:ext uri="{D42A27DB-BD31-4B8C-83A1-F6EECF244321}">
                <p14:modId xmlns:p14="http://schemas.microsoft.com/office/powerpoint/2010/main" val="4226962435"/>
              </p:ext>
            </p:extLst>
          </p:nvPr>
        </p:nvGraphicFramePr>
        <p:xfrm>
          <a:off x="1527177" y="1415296"/>
          <a:ext cx="8501062" cy="1651000"/>
        </p:xfrm>
        <a:graphic>
          <a:graphicData uri="http://schemas.openxmlformats.org/drawingml/2006/table">
            <a:tbl>
              <a:tblPr firstRow="1" bandRow="1">
                <a:tableStyleId>{5C22544A-7EE6-4342-B048-85BDC9FD1C3A}</a:tableStyleId>
              </a:tblPr>
              <a:tblGrid>
                <a:gridCol w="4247455">
                  <a:extLst>
                    <a:ext uri="{9D8B030D-6E8A-4147-A177-3AD203B41FA5}">
                      <a16:colId xmlns:a16="http://schemas.microsoft.com/office/drawing/2014/main" val="20000"/>
                    </a:ext>
                  </a:extLst>
                </a:gridCol>
                <a:gridCol w="2748118">
                  <a:extLst>
                    <a:ext uri="{9D8B030D-6E8A-4147-A177-3AD203B41FA5}">
                      <a16:colId xmlns:a16="http://schemas.microsoft.com/office/drawing/2014/main" val="20001"/>
                    </a:ext>
                  </a:extLst>
                </a:gridCol>
                <a:gridCol w="1505489">
                  <a:extLst>
                    <a:ext uri="{9D8B030D-6E8A-4147-A177-3AD203B41FA5}">
                      <a16:colId xmlns:a16="http://schemas.microsoft.com/office/drawing/2014/main" val="20002"/>
                    </a:ext>
                  </a:extLst>
                </a:gridCol>
              </a:tblGrid>
              <a:tr h="370840">
                <a:tc>
                  <a:txBody>
                    <a:bodyPr/>
                    <a:lstStyle/>
                    <a:p>
                      <a:r>
                        <a:rPr lang="fr-FR" dirty="0">
                          <a:solidFill>
                            <a:schemeClr val="tx1"/>
                          </a:solidFill>
                          <a:latin typeface="Times New Roman" pitchFamily="18" charset="0"/>
                          <a:cs typeface="Times New Roman" pitchFamily="18" charset="0"/>
                        </a:rPr>
                        <a:t>Pour atteindre le réseau de destination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Prochain nœud Passerelle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Via l’interface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solidFill>
                            <a:schemeClr val="tx1"/>
                          </a:solidFill>
                          <a:latin typeface="Times New Roman" pitchFamily="18" charset="0"/>
                          <a:cs typeface="Times New Roman" pitchFamily="18" charset="0"/>
                        </a:rPr>
                        <a:t>192.168.1.0/255.255.255.0</a:t>
                      </a:r>
                    </a:p>
                    <a:p>
                      <a:endParaRPr lang="fr-FR" dirty="0">
                        <a:solidFill>
                          <a:schemeClr val="tx1"/>
                        </a:solidFill>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Direct  ( le même</a:t>
                      </a:r>
                      <a:r>
                        <a:rPr lang="fr-FR" baseline="0" dirty="0">
                          <a:solidFill>
                            <a:schemeClr val="tx1"/>
                          </a:solidFill>
                          <a:latin typeface="Times New Roman" pitchFamily="18" charset="0"/>
                          <a:cs typeface="Times New Roman" pitchFamily="18" charset="0"/>
                        </a:rPr>
                        <a:t> réseau )</a:t>
                      </a:r>
                      <a:endParaRPr lang="fr-FR" dirty="0">
                        <a:solidFill>
                          <a:schemeClr val="tx1"/>
                        </a:solidFill>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P1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r>
                        <a:rPr lang="fr-FR" dirty="0">
                          <a:solidFill>
                            <a:schemeClr val="tx1"/>
                          </a:solidFill>
                          <a:latin typeface="Times New Roman" pitchFamily="18" charset="0"/>
                          <a:cs typeface="Times New Roman" pitchFamily="18" charset="0"/>
                        </a:rPr>
                        <a:t>192.168.2.0/255.255.255.0</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192.168.3.1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dirty="0">
                          <a:solidFill>
                            <a:schemeClr val="tx1"/>
                          </a:solidFill>
                          <a:latin typeface="Times New Roman" pitchFamily="18" charset="0"/>
                          <a:cs typeface="Times New Roman" pitchFamily="18" charset="0"/>
                        </a:rPr>
                        <a:t>P2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5148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16</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1027655" y="359455"/>
            <a:ext cx="7065909" cy="584775"/>
          </a:xfrm>
          <a:prstGeom prst="rect">
            <a:avLst/>
          </a:prstGeom>
          <a:noFill/>
          <a:ln w="9525">
            <a:noFill/>
            <a:miter lim="800000"/>
            <a:headEnd/>
            <a:tailEnd/>
          </a:ln>
        </p:spPr>
        <p:txBody>
          <a:bodyPr wrap="none">
            <a:spAutoFit/>
          </a:bodyPr>
          <a:lstStyle/>
          <a:p>
            <a:pPr algn="ctr">
              <a:defRPr/>
            </a:pPr>
            <a:r>
              <a:rPr lang="fr-FR" altLang="fr-FR" sz="3200" b="1" dirty="0">
                <a:latin typeface="Times New Roman" panose="02020603050405020304" pitchFamily="18" charset="0"/>
                <a:cs typeface="Times New Roman" panose="02020603050405020304" pitchFamily="18" charset="0"/>
              </a:rPr>
              <a:t>Exemple 1 : un routeur et deux réseaux</a:t>
            </a:r>
            <a:endParaRPr lang="fr-FR" sz="3200" b="1" dirty="0">
              <a:latin typeface="Times New Roman" pitchFamily="18" charset="0"/>
              <a:ea typeface="+mj-ea"/>
              <a:cs typeface="Times New Roman" pitchFamily="18" charset="0"/>
            </a:endParaRPr>
          </a:p>
        </p:txBody>
      </p:sp>
      <p:pic>
        <p:nvPicPr>
          <p:cNvPr id="27" name="Image 26" descr="Une image contenant noir, obscurité&#10;&#10;Description générée automatiquement">
            <a:extLst>
              <a:ext uri="{FF2B5EF4-FFF2-40B4-BE49-F238E27FC236}">
                <a16:creationId xmlns:a16="http://schemas.microsoft.com/office/drawing/2014/main" id="{319A4E55-B24D-FABA-773D-4B49A322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302" y="1478884"/>
            <a:ext cx="6543453" cy="2686699"/>
          </a:xfrm>
          <a:prstGeom prst="rect">
            <a:avLst/>
          </a:prstGeom>
        </p:spPr>
      </p:pic>
      <p:graphicFrame>
        <p:nvGraphicFramePr>
          <p:cNvPr id="28" name="Tableau 27">
            <a:extLst>
              <a:ext uri="{FF2B5EF4-FFF2-40B4-BE49-F238E27FC236}">
                <a16:creationId xmlns:a16="http://schemas.microsoft.com/office/drawing/2014/main" id="{0196545C-41D7-8ABF-E64F-36C37C2ACDE7}"/>
              </a:ext>
            </a:extLst>
          </p:cNvPr>
          <p:cNvGraphicFramePr>
            <a:graphicFrameLocks noGrp="1"/>
          </p:cNvGraphicFramePr>
          <p:nvPr>
            <p:extLst>
              <p:ext uri="{D42A27DB-BD31-4B8C-83A1-F6EECF244321}">
                <p14:modId xmlns:p14="http://schemas.microsoft.com/office/powerpoint/2010/main" val="4159642160"/>
              </p:ext>
            </p:extLst>
          </p:nvPr>
        </p:nvGraphicFramePr>
        <p:xfrm>
          <a:off x="1647891" y="4551210"/>
          <a:ext cx="8501064" cy="1112838"/>
        </p:xfrm>
        <a:graphic>
          <a:graphicData uri="http://schemas.openxmlformats.org/drawingml/2006/table">
            <a:tbl>
              <a:tblPr firstRow="1" bandRow="1">
                <a:tableStyleId>{5C22544A-7EE6-4342-B048-85BDC9FD1C3A}</a:tableStyleId>
              </a:tblPr>
              <a:tblGrid>
                <a:gridCol w="4247456">
                  <a:extLst>
                    <a:ext uri="{9D8B030D-6E8A-4147-A177-3AD203B41FA5}">
                      <a16:colId xmlns:a16="http://schemas.microsoft.com/office/drawing/2014/main" val="20000"/>
                    </a:ext>
                  </a:extLst>
                </a:gridCol>
                <a:gridCol w="2748118">
                  <a:extLst>
                    <a:ext uri="{9D8B030D-6E8A-4147-A177-3AD203B41FA5}">
                      <a16:colId xmlns:a16="http://schemas.microsoft.com/office/drawing/2014/main" val="20001"/>
                    </a:ext>
                  </a:extLst>
                </a:gridCol>
                <a:gridCol w="1505490">
                  <a:extLst>
                    <a:ext uri="{9D8B030D-6E8A-4147-A177-3AD203B41FA5}">
                      <a16:colId xmlns:a16="http://schemas.microsoft.com/office/drawing/2014/main" val="20002"/>
                    </a:ext>
                  </a:extLst>
                </a:gridCol>
              </a:tblGrid>
              <a:tr h="370946">
                <a:tc>
                  <a:txBody>
                    <a:bodyPr/>
                    <a:lstStyle/>
                    <a:p>
                      <a:r>
                        <a:rPr lang="fr-FR" sz="1800" dirty="0">
                          <a:solidFill>
                            <a:schemeClr val="tx1"/>
                          </a:solidFill>
                        </a:rPr>
                        <a:t>Pour atteindre le réseau de destination </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Prochain nœud Passerelle </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Via l’interface </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9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a:solidFill>
                            <a:schemeClr val="tx1"/>
                          </a:solidFill>
                        </a:rPr>
                        <a:t>192.168.1.0/255.255.255.0</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Direct  </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P1</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946">
                <a:tc>
                  <a:txBody>
                    <a:bodyPr/>
                    <a:lstStyle/>
                    <a:p>
                      <a:r>
                        <a:rPr lang="fr-FR" sz="1800" dirty="0">
                          <a:solidFill>
                            <a:schemeClr val="tx1"/>
                          </a:solidFill>
                        </a:rPr>
                        <a:t>192.168.2.0/255.255.255.0</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Direct </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rPr>
                        <a:t>P2</a:t>
                      </a:r>
                    </a:p>
                  </a:txBody>
                  <a:tcPr marL="91439" marR="9143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16951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17</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647231" y="359455"/>
            <a:ext cx="7826758" cy="584775"/>
          </a:xfrm>
          <a:prstGeom prst="rect">
            <a:avLst/>
          </a:prstGeom>
          <a:noFill/>
          <a:ln w="9525">
            <a:noFill/>
            <a:miter lim="800000"/>
            <a:headEnd/>
            <a:tailEnd/>
          </a:ln>
        </p:spPr>
        <p:txBody>
          <a:bodyPr wrap="none">
            <a:spAutoFit/>
          </a:bodyPr>
          <a:lstStyle/>
          <a:p>
            <a:pPr algn="ctr">
              <a:defRPr/>
            </a:pPr>
            <a:r>
              <a:rPr lang="fr-FR" altLang="fr-FR" sz="3200" b="1" dirty="0">
                <a:latin typeface="Times New Roman" panose="02020603050405020304" pitchFamily="18" charset="0"/>
                <a:cs typeface="Times New Roman" panose="02020603050405020304" pitchFamily="18" charset="0"/>
              </a:rPr>
              <a:t>Exemple 2 : deux routeurs et deux réseaux</a:t>
            </a:r>
            <a:endParaRPr lang="fr-FR" sz="3200" b="1" dirty="0">
              <a:latin typeface="Times New Roman" pitchFamily="18" charset="0"/>
              <a:ea typeface="+mj-ea"/>
              <a:cs typeface="Times New Roman" pitchFamily="18" charset="0"/>
            </a:endParaRPr>
          </a:p>
        </p:txBody>
      </p:sp>
      <p:pic>
        <p:nvPicPr>
          <p:cNvPr id="27" name="Image 26">
            <a:extLst>
              <a:ext uri="{FF2B5EF4-FFF2-40B4-BE49-F238E27FC236}">
                <a16:creationId xmlns:a16="http://schemas.microsoft.com/office/drawing/2014/main" id="{319A4E55-B24D-FABA-773D-4B49A322AD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3250" y="1041873"/>
            <a:ext cx="5635472" cy="2521133"/>
          </a:xfrm>
          <a:prstGeom prst="rect">
            <a:avLst/>
          </a:prstGeom>
        </p:spPr>
      </p:pic>
      <p:graphicFrame>
        <p:nvGraphicFramePr>
          <p:cNvPr id="3" name="Tableau 2">
            <a:extLst>
              <a:ext uri="{FF2B5EF4-FFF2-40B4-BE49-F238E27FC236}">
                <a16:creationId xmlns:a16="http://schemas.microsoft.com/office/drawing/2014/main" id="{391EB36F-E048-2193-B43A-D9A7ABBB50AC}"/>
              </a:ext>
            </a:extLst>
          </p:cNvPr>
          <p:cNvGraphicFramePr>
            <a:graphicFrameLocks noGrp="1"/>
          </p:cNvGraphicFramePr>
          <p:nvPr>
            <p:extLst>
              <p:ext uri="{D42A27DB-BD31-4B8C-83A1-F6EECF244321}">
                <p14:modId xmlns:p14="http://schemas.microsoft.com/office/powerpoint/2010/main" val="11049916"/>
              </p:ext>
            </p:extLst>
          </p:nvPr>
        </p:nvGraphicFramePr>
        <p:xfrm>
          <a:off x="310645" y="3849603"/>
          <a:ext cx="4143375" cy="2428874"/>
        </p:xfrm>
        <a:graphic>
          <a:graphicData uri="http://schemas.openxmlformats.org/drawingml/2006/table">
            <a:tbl>
              <a:tblPr firstRow="1" bandRow="1">
                <a:tableStyleId>{5C22544A-7EE6-4342-B048-85BDC9FD1C3A}</a:tableStyleId>
              </a:tblPr>
              <a:tblGrid>
                <a:gridCol w="18573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000125">
                  <a:extLst>
                    <a:ext uri="{9D8B030D-6E8A-4147-A177-3AD203B41FA5}">
                      <a16:colId xmlns:a16="http://schemas.microsoft.com/office/drawing/2014/main" val="20002"/>
                    </a:ext>
                  </a:extLst>
                </a:gridCol>
              </a:tblGrid>
              <a:tr h="783509">
                <a:tc>
                  <a:txBody>
                    <a:bodyPr/>
                    <a:lstStyle/>
                    <a:p>
                      <a:r>
                        <a:rPr lang="fr-FR" sz="1400" b="1" dirty="0">
                          <a:solidFill>
                            <a:schemeClr val="tx1"/>
                          </a:solidFill>
                          <a:latin typeface="Times New Roman" pitchFamily="18" charset="0"/>
                          <a:cs typeface="Times New Roman" pitchFamily="18" charset="0"/>
                        </a:rPr>
                        <a:t>Pour atteindre le </a:t>
                      </a:r>
                    </a:p>
                    <a:p>
                      <a:r>
                        <a:rPr lang="fr-FR" sz="1400" b="1" dirty="0">
                          <a:solidFill>
                            <a:schemeClr val="tx1"/>
                          </a:solidFill>
                          <a:latin typeface="Times New Roman" pitchFamily="18" charset="0"/>
                          <a:cs typeface="Times New Roman" pitchFamily="18" charset="0"/>
                        </a:rPr>
                        <a:t>réseau de destination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400" b="1" dirty="0">
                          <a:solidFill>
                            <a:schemeClr val="tx1"/>
                          </a:solidFill>
                          <a:latin typeface="Times New Roman" pitchFamily="18" charset="0"/>
                          <a:cs typeface="Times New Roman" pitchFamily="18" charset="0"/>
                        </a:rPr>
                        <a:t>Prochain </a:t>
                      </a:r>
                    </a:p>
                    <a:p>
                      <a:r>
                        <a:rPr lang="fr-FR" sz="1400" b="1" dirty="0">
                          <a:solidFill>
                            <a:schemeClr val="tx1"/>
                          </a:solidFill>
                          <a:latin typeface="Times New Roman" pitchFamily="18" charset="0"/>
                          <a:cs typeface="Times New Roman" pitchFamily="18" charset="0"/>
                        </a:rPr>
                        <a:t>nœud Passerelle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400" b="1" dirty="0">
                          <a:solidFill>
                            <a:schemeClr val="tx1"/>
                          </a:solidFill>
                          <a:latin typeface="Times New Roman" pitchFamily="18" charset="0"/>
                          <a:cs typeface="Times New Roman" pitchFamily="18" charset="0"/>
                        </a:rPr>
                        <a:t>Via</a:t>
                      </a:r>
                    </a:p>
                    <a:p>
                      <a:r>
                        <a:rPr lang="fr-FR" sz="1400" b="1" dirty="0">
                          <a:solidFill>
                            <a:schemeClr val="tx1"/>
                          </a:solidFill>
                          <a:latin typeface="Times New Roman" pitchFamily="18" charset="0"/>
                          <a:cs typeface="Times New Roman" pitchFamily="18" charset="0"/>
                        </a:rPr>
                        <a:t> l’interface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48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a:solidFill>
                            <a:schemeClr val="tx1"/>
                          </a:solidFill>
                          <a:latin typeface="Times New Roman" pitchFamily="18" charset="0"/>
                          <a:cs typeface="Times New Roman" pitchFamily="18" charset="0"/>
                        </a:rPr>
                        <a:t>192.168.1.0/</a:t>
                      </a:r>
                      <a:r>
                        <a:rPr lang="fr-FR" sz="1800" kern="1200" dirty="0">
                          <a:solidFill>
                            <a:schemeClr val="tx1"/>
                          </a:solidFill>
                          <a:latin typeface="Times New Roman" pitchFamily="18" charset="0"/>
                          <a:ea typeface="+mn-ea"/>
                          <a:cs typeface="Times New Roman" pitchFamily="18" charset="0"/>
                        </a:rPr>
                        <a:t>24</a:t>
                      </a:r>
                      <a:endParaRPr lang="fr-FR" sz="1800" dirty="0">
                        <a:solidFill>
                          <a:schemeClr val="tx1"/>
                        </a:solidFill>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latin typeface="Times New Roman" pitchFamily="18" charset="0"/>
                          <a:cs typeface="Times New Roman" pitchFamily="18" charset="0"/>
                        </a:rPr>
                        <a:t>Direct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latin typeface="Times New Roman" pitchFamily="18" charset="0"/>
                          <a:cs typeface="Times New Roman" pitchFamily="18" charset="0"/>
                        </a:rPr>
                        <a:t>P1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48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dirty="0">
                          <a:solidFill>
                            <a:schemeClr val="tx1"/>
                          </a:solidFill>
                          <a:latin typeface="Times New Roman" pitchFamily="18" charset="0"/>
                          <a:cs typeface="Times New Roman" pitchFamily="18" charset="0"/>
                        </a:rPr>
                        <a:t>192.168.3.0/</a:t>
                      </a:r>
                      <a:r>
                        <a:rPr lang="fr-FR" sz="1800" kern="1200" dirty="0">
                          <a:solidFill>
                            <a:schemeClr val="tx1"/>
                          </a:solidFill>
                          <a:latin typeface="Times New Roman" pitchFamily="18" charset="0"/>
                          <a:ea typeface="+mn-ea"/>
                          <a:cs typeface="Times New Roman" pitchFamily="18" charset="0"/>
                        </a:rPr>
                        <a:t>24</a:t>
                      </a:r>
                      <a:endParaRPr lang="fr-FR" sz="1800" dirty="0">
                        <a:solidFill>
                          <a:schemeClr val="tx1"/>
                        </a:solidFill>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latin typeface="Times New Roman" pitchFamily="18" charset="0"/>
                          <a:cs typeface="Times New Roman" pitchFamily="18" charset="0"/>
                        </a:rPr>
                        <a:t>Direct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dirty="0">
                          <a:solidFill>
                            <a:schemeClr val="tx1"/>
                          </a:solidFill>
                          <a:latin typeface="Times New Roman" pitchFamily="18" charset="0"/>
                          <a:cs typeface="Times New Roman" pitchFamily="18" charset="0"/>
                        </a:rPr>
                        <a:t>P2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48455">
                <a:tc>
                  <a:txBody>
                    <a:bodyPr/>
                    <a:lstStyle/>
                    <a:p>
                      <a:r>
                        <a:rPr lang="fr-FR" sz="1800" b="1" dirty="0">
                          <a:solidFill>
                            <a:srgbClr val="FF0000"/>
                          </a:solidFill>
                          <a:latin typeface="Times New Roman" pitchFamily="18" charset="0"/>
                          <a:cs typeface="Times New Roman" pitchFamily="18" charset="0"/>
                        </a:rPr>
                        <a:t>192.168.2.0/</a:t>
                      </a:r>
                      <a:r>
                        <a:rPr lang="fr-FR" sz="1800" b="1" kern="1200" dirty="0">
                          <a:solidFill>
                            <a:srgbClr val="FF0000"/>
                          </a:solidFill>
                          <a:latin typeface="Times New Roman" pitchFamily="18" charset="0"/>
                          <a:ea typeface="+mn-ea"/>
                          <a:cs typeface="Times New Roman" pitchFamily="18" charset="0"/>
                        </a:rPr>
                        <a:t>24</a:t>
                      </a:r>
                      <a:endParaRPr lang="fr-FR" sz="1800" b="1" dirty="0">
                        <a:solidFill>
                          <a:srgbClr val="FF0000"/>
                        </a:solidFill>
                        <a:latin typeface="Times New Roman" pitchFamily="18" charset="0"/>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b="1" dirty="0">
                          <a:solidFill>
                            <a:srgbClr val="FF0000"/>
                          </a:solidFill>
                          <a:latin typeface="Times New Roman" pitchFamily="18" charset="0"/>
                          <a:cs typeface="Times New Roman" pitchFamily="18" charset="0"/>
                        </a:rPr>
                        <a:t>192.168.3.2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b="1" dirty="0">
                          <a:solidFill>
                            <a:srgbClr val="FF0000"/>
                          </a:solidFill>
                          <a:latin typeface="Times New Roman" pitchFamily="18" charset="0"/>
                          <a:cs typeface="Times New Roman" pitchFamily="18" charset="0"/>
                        </a:rPr>
                        <a:t>P2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4" name="ZoneTexte 65">
            <a:extLst>
              <a:ext uri="{FF2B5EF4-FFF2-40B4-BE49-F238E27FC236}">
                <a16:creationId xmlns:a16="http://schemas.microsoft.com/office/drawing/2014/main" id="{D61BC50B-3B89-0132-C3F2-5C4DDBF85941}"/>
              </a:ext>
            </a:extLst>
          </p:cNvPr>
          <p:cNvSpPr txBox="1">
            <a:spLocks noChangeArrowheads="1"/>
          </p:cNvSpPr>
          <p:nvPr/>
        </p:nvSpPr>
        <p:spPr bwMode="auto">
          <a:xfrm>
            <a:off x="858332" y="3433264"/>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imes New Roman" panose="02020603050405020304" pitchFamily="18" charset="0"/>
                <a:cs typeface="Times New Roman" panose="02020603050405020304" pitchFamily="18" charset="0"/>
              </a:rPr>
              <a:t>Table de routage de routeur R1</a:t>
            </a:r>
          </a:p>
        </p:txBody>
      </p:sp>
      <p:graphicFrame>
        <p:nvGraphicFramePr>
          <p:cNvPr id="5" name="Tableau 4">
            <a:extLst>
              <a:ext uri="{FF2B5EF4-FFF2-40B4-BE49-F238E27FC236}">
                <a16:creationId xmlns:a16="http://schemas.microsoft.com/office/drawing/2014/main" id="{A3ACF6AE-6506-1C22-9197-5F4CA59883A6}"/>
              </a:ext>
            </a:extLst>
          </p:cNvPr>
          <p:cNvGraphicFramePr>
            <a:graphicFrameLocks noGrp="1"/>
          </p:cNvGraphicFramePr>
          <p:nvPr>
            <p:extLst>
              <p:ext uri="{D42A27DB-BD31-4B8C-83A1-F6EECF244321}">
                <p14:modId xmlns:p14="http://schemas.microsoft.com/office/powerpoint/2010/main" val="2145207998"/>
              </p:ext>
            </p:extLst>
          </p:nvPr>
        </p:nvGraphicFramePr>
        <p:xfrm>
          <a:off x="7190293" y="3849603"/>
          <a:ext cx="4143375" cy="2428874"/>
        </p:xfrm>
        <a:graphic>
          <a:graphicData uri="http://schemas.openxmlformats.org/drawingml/2006/table">
            <a:tbl>
              <a:tblPr firstRow="1" bandRow="1">
                <a:tableStyleId>{5C22544A-7EE6-4342-B048-85BDC9FD1C3A}</a:tableStyleId>
              </a:tblPr>
              <a:tblGrid>
                <a:gridCol w="18573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000125">
                  <a:extLst>
                    <a:ext uri="{9D8B030D-6E8A-4147-A177-3AD203B41FA5}">
                      <a16:colId xmlns:a16="http://schemas.microsoft.com/office/drawing/2014/main" val="20002"/>
                    </a:ext>
                  </a:extLst>
                </a:gridCol>
              </a:tblGrid>
              <a:tr h="783509">
                <a:tc>
                  <a:txBody>
                    <a:bodyPr/>
                    <a:lstStyle/>
                    <a:p>
                      <a:r>
                        <a:rPr lang="fr-FR" sz="1400" b="1" dirty="0">
                          <a:solidFill>
                            <a:schemeClr val="tx1"/>
                          </a:solidFill>
                          <a:latin typeface="Times New Roman" pitchFamily="18" charset="0"/>
                          <a:cs typeface="Times New Roman" pitchFamily="18" charset="0"/>
                        </a:rPr>
                        <a:t>Pour atteindre le </a:t>
                      </a:r>
                    </a:p>
                    <a:p>
                      <a:r>
                        <a:rPr lang="fr-FR" sz="1400" b="1" dirty="0">
                          <a:solidFill>
                            <a:schemeClr val="tx1"/>
                          </a:solidFill>
                          <a:latin typeface="Times New Roman" pitchFamily="18" charset="0"/>
                          <a:cs typeface="Times New Roman" pitchFamily="18" charset="0"/>
                        </a:rPr>
                        <a:t>réseau de destination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400" b="1" dirty="0">
                          <a:solidFill>
                            <a:schemeClr val="tx1"/>
                          </a:solidFill>
                          <a:latin typeface="Times New Roman" pitchFamily="18" charset="0"/>
                          <a:cs typeface="Times New Roman" pitchFamily="18" charset="0"/>
                        </a:rPr>
                        <a:t>Prochain </a:t>
                      </a:r>
                    </a:p>
                    <a:p>
                      <a:r>
                        <a:rPr lang="fr-FR" sz="1400" b="1" dirty="0">
                          <a:solidFill>
                            <a:schemeClr val="tx1"/>
                          </a:solidFill>
                          <a:latin typeface="Times New Roman" pitchFamily="18" charset="0"/>
                          <a:cs typeface="Times New Roman" pitchFamily="18" charset="0"/>
                        </a:rPr>
                        <a:t>nœud Passerelle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400" b="1" dirty="0">
                          <a:solidFill>
                            <a:schemeClr val="tx1"/>
                          </a:solidFill>
                          <a:latin typeface="Times New Roman" pitchFamily="18" charset="0"/>
                          <a:cs typeface="Times New Roman" pitchFamily="18" charset="0"/>
                        </a:rPr>
                        <a:t>Via</a:t>
                      </a:r>
                    </a:p>
                    <a:p>
                      <a:r>
                        <a:rPr lang="fr-FR" sz="1400" b="1" dirty="0">
                          <a:solidFill>
                            <a:schemeClr val="tx1"/>
                          </a:solidFill>
                          <a:latin typeface="Times New Roman" pitchFamily="18" charset="0"/>
                          <a:cs typeface="Times New Roman" pitchFamily="18" charset="0"/>
                        </a:rPr>
                        <a:t> l’interface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48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tx1"/>
                          </a:solidFill>
                          <a:latin typeface="Times New Roman" pitchFamily="18" charset="0"/>
                          <a:ea typeface="+mn-ea"/>
                          <a:cs typeface="Times New Roman" pitchFamily="18" charset="0"/>
                        </a:rPr>
                        <a:t>192.168.2.0/24</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kern="1200" dirty="0">
                          <a:solidFill>
                            <a:schemeClr val="tx1"/>
                          </a:solidFill>
                          <a:latin typeface="Times New Roman" pitchFamily="18" charset="0"/>
                          <a:ea typeface="+mn-ea"/>
                          <a:cs typeface="Times New Roman" pitchFamily="18" charset="0"/>
                        </a:rPr>
                        <a:t>Direct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kern="1200" dirty="0">
                          <a:solidFill>
                            <a:schemeClr val="tx1"/>
                          </a:solidFill>
                          <a:latin typeface="Times New Roman" pitchFamily="18" charset="0"/>
                          <a:ea typeface="+mn-ea"/>
                          <a:cs typeface="Times New Roman" pitchFamily="18" charset="0"/>
                        </a:rPr>
                        <a:t>P1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484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tx1"/>
                          </a:solidFill>
                          <a:latin typeface="Times New Roman" pitchFamily="18" charset="0"/>
                          <a:ea typeface="+mn-ea"/>
                          <a:cs typeface="Times New Roman" pitchFamily="18" charset="0"/>
                        </a:rPr>
                        <a:t>192.168.3.0/24</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kern="1200" dirty="0">
                          <a:solidFill>
                            <a:schemeClr val="tx1"/>
                          </a:solidFill>
                          <a:latin typeface="Times New Roman" pitchFamily="18" charset="0"/>
                          <a:ea typeface="+mn-ea"/>
                          <a:cs typeface="Times New Roman" pitchFamily="18" charset="0"/>
                        </a:rPr>
                        <a:t>Direct  </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kern="1200" dirty="0">
                          <a:solidFill>
                            <a:schemeClr val="tx1"/>
                          </a:solidFill>
                          <a:latin typeface="Times New Roman" pitchFamily="18" charset="0"/>
                          <a:ea typeface="+mn-ea"/>
                          <a:cs typeface="Times New Roman" pitchFamily="18" charset="0"/>
                        </a:rPr>
                        <a:t>P2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48455">
                <a:tc>
                  <a:txBody>
                    <a:bodyPr/>
                    <a:lstStyle/>
                    <a:p>
                      <a:r>
                        <a:rPr lang="fr-FR" sz="1800" b="1" kern="1200" dirty="0">
                          <a:solidFill>
                            <a:srgbClr val="FF0000"/>
                          </a:solidFill>
                          <a:latin typeface="Times New Roman" pitchFamily="18" charset="0"/>
                          <a:ea typeface="+mn-ea"/>
                          <a:cs typeface="Times New Roman" pitchFamily="18" charset="0"/>
                        </a:rPr>
                        <a:t>192.168.1.0/24</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b="1" kern="1200" dirty="0">
                          <a:solidFill>
                            <a:srgbClr val="FF0000"/>
                          </a:solidFill>
                          <a:latin typeface="Times New Roman" pitchFamily="18" charset="0"/>
                          <a:ea typeface="+mn-ea"/>
                          <a:cs typeface="Times New Roman" pitchFamily="18" charset="0"/>
                        </a:rPr>
                        <a:t>192.168.3.1</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800" b="1" kern="1200" dirty="0">
                          <a:solidFill>
                            <a:srgbClr val="FF0000"/>
                          </a:solidFill>
                          <a:latin typeface="Times New Roman" pitchFamily="18" charset="0"/>
                          <a:ea typeface="+mn-ea"/>
                          <a:cs typeface="Times New Roman" pitchFamily="18" charset="0"/>
                        </a:rPr>
                        <a:t>P2</a:t>
                      </a: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 name="ZoneTexte 67">
            <a:extLst>
              <a:ext uri="{FF2B5EF4-FFF2-40B4-BE49-F238E27FC236}">
                <a16:creationId xmlns:a16="http://schemas.microsoft.com/office/drawing/2014/main" id="{FB974F28-80BF-AD68-235F-41F3D00570E7}"/>
              </a:ext>
            </a:extLst>
          </p:cNvPr>
          <p:cNvSpPr txBox="1">
            <a:spLocks noChangeArrowheads="1"/>
          </p:cNvSpPr>
          <p:nvPr/>
        </p:nvSpPr>
        <p:spPr bwMode="auto">
          <a:xfrm>
            <a:off x="7737980" y="3479716"/>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imes New Roman" panose="02020603050405020304" pitchFamily="18" charset="0"/>
                <a:cs typeface="Times New Roman" panose="02020603050405020304" pitchFamily="18" charset="0"/>
              </a:rPr>
              <a:t>Table de routage de routeur R2</a:t>
            </a:r>
          </a:p>
        </p:txBody>
      </p:sp>
    </p:spTree>
    <p:extLst>
      <p:ext uri="{BB962C8B-B14F-4D97-AF65-F5344CB8AC3E}">
        <p14:creationId xmlns:p14="http://schemas.microsoft.com/office/powerpoint/2010/main" val="186412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1013196" y="1495657"/>
            <a:ext cx="10165607"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endParaRPr lang="fr-FR" altLang="fr-FR" sz="2400" dirty="0">
              <a:latin typeface="Times New Roman" panose="02020603050405020304" pitchFamily="18" charset="0"/>
              <a:cs typeface="Times New Roman" panose="02020603050405020304" pitchFamily="18" charset="0"/>
            </a:endParaRPr>
          </a:p>
          <a:p>
            <a:pPr marL="342900" indent="-342900" algn="just"/>
            <a:r>
              <a:rPr lang="ar-SA" altLang="fr-FR" sz="2400" dirty="0" err="1">
                <a:latin typeface="Times New Roman" panose="02020603050405020304" pitchFamily="18" charset="0"/>
                <a:cs typeface="Times New Roman" panose="02020603050405020304" pitchFamily="18" charset="0"/>
              </a:rPr>
              <a:t>La</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route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par</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défaut</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est</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utilisée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lorsque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chemin</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destination</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n'est</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pas</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explicitement</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précisé</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dans</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la</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table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de</a:t>
            </a:r>
            <a:r>
              <a:rPr lang="ar-SA" altLang="fr-FR" sz="2400" dirty="0">
                <a:latin typeface="Times New Roman" panose="02020603050405020304" pitchFamily="18" charset="0"/>
                <a:cs typeface="Times New Roman" panose="02020603050405020304" pitchFamily="18" charset="0"/>
              </a:rPr>
              <a:t> </a:t>
            </a:r>
            <a:r>
              <a:rPr lang="ar-SA" altLang="fr-FR" sz="2400" dirty="0" err="1">
                <a:latin typeface="Times New Roman" panose="02020603050405020304" pitchFamily="18" charset="0"/>
                <a:cs typeface="Times New Roman" panose="02020603050405020304" pitchFamily="18" charset="0"/>
              </a:rPr>
              <a:t>routage</a:t>
            </a:r>
            <a:r>
              <a:rPr lang="fr-FR" altLang="fr-FR" sz="2400" dirty="0">
                <a:latin typeface="Times New Roman" panose="02020603050405020304" pitchFamily="18" charset="0"/>
                <a:cs typeface="Times New Roman" panose="02020603050405020304" pitchFamily="18" charset="0"/>
              </a:rPr>
              <a:t> (une destination inconnue)  : s’il n’y a pas une route vers le réseau de destination alors par défaut l’envoyer ver cette passerelle </a:t>
            </a:r>
          </a:p>
          <a:p>
            <a:pPr marL="342900" indent="-342900" algn="just"/>
            <a:r>
              <a:rPr lang="fr-FR" altLang="fr-FR" sz="2400" dirty="0">
                <a:latin typeface="Times New Roman" panose="02020603050405020304" pitchFamily="18" charset="0"/>
                <a:cs typeface="Times New Roman" panose="02020603050405020304" pitchFamily="18" charset="0"/>
              </a:rPr>
              <a:t>Grouper la même route pour un ensemble de réseaux pour ne pas encombrer la table de routage.</a:t>
            </a:r>
            <a:endParaRPr lang="fr-FR" altLang="fr-FR" sz="1600" dirty="0"/>
          </a:p>
          <a:p>
            <a:pPr marL="285750" indent="-285750" algn="just"/>
            <a:endParaRPr lang="fr-FR" altLang="fr-FR" sz="1600" dirty="0"/>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18</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298146" y="359455"/>
            <a:ext cx="4673111" cy="1200329"/>
          </a:xfrm>
          <a:prstGeom prst="rect">
            <a:avLst/>
          </a:prstGeom>
          <a:noFill/>
          <a:ln w="9525">
            <a:noFill/>
            <a:miter lim="800000"/>
            <a:headEnd/>
            <a:tailEnd/>
          </a:ln>
        </p:spPr>
        <p:txBody>
          <a:bodyPr wrap="square">
            <a:spAutoFit/>
          </a:bodyPr>
          <a:lstStyle/>
          <a:p>
            <a:pPr algn="ctr">
              <a:defRPr/>
            </a:pPr>
            <a:r>
              <a:rPr lang="fr-FR" altLang="fr-FR" sz="3600" b="1" dirty="0">
                <a:latin typeface="Times New Roman" panose="02020603050405020304" pitchFamily="18" charset="0"/>
                <a:cs typeface="Times New Roman" panose="02020603050405020304" pitchFamily="18" charset="0"/>
              </a:rPr>
              <a:t>Route par défaut</a:t>
            </a:r>
            <a:br>
              <a:rPr lang="fr-FR" altLang="fr-FR" sz="3600" b="1" dirty="0">
                <a:latin typeface="Times New Roman" panose="02020603050405020304" pitchFamily="18" charset="0"/>
                <a:cs typeface="Times New Roman" panose="02020603050405020304" pitchFamily="18" charset="0"/>
              </a:rPr>
            </a:br>
            <a:r>
              <a:rPr lang="fr-FR" altLang="fr-FR" sz="3600" b="1" dirty="0">
                <a:latin typeface="Times New Roman" panose="02020603050405020304" pitchFamily="18" charset="0"/>
                <a:cs typeface="Times New Roman" panose="02020603050405020304" pitchFamily="18" charset="0"/>
              </a:rPr>
              <a:t>passerelle par défaut </a:t>
            </a:r>
            <a:endParaRPr lang="fr-FR" sz="36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27604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19</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21616" y="428823"/>
            <a:ext cx="6073089"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Exemple: Route par défaut (1/2)</a:t>
            </a:r>
            <a:endParaRPr lang="fr-FR" sz="3200" b="1" dirty="0">
              <a:latin typeface="Times New Roman" pitchFamily="18" charset="0"/>
              <a:ea typeface="+mj-ea"/>
              <a:cs typeface="Times New Roman" pitchFamily="18" charset="0"/>
            </a:endParaRPr>
          </a:p>
        </p:txBody>
      </p:sp>
      <p:pic>
        <p:nvPicPr>
          <p:cNvPr id="28" name="Image 27" descr="Une image contenant texte, capture d’écran, diagramme, Police&#10;&#10;Description générée automatiquement">
            <a:extLst>
              <a:ext uri="{FF2B5EF4-FFF2-40B4-BE49-F238E27FC236}">
                <a16:creationId xmlns:a16="http://schemas.microsoft.com/office/drawing/2014/main" id="{A840F214-C21E-DE6F-8F19-F170F8864E1E}"/>
              </a:ext>
            </a:extLst>
          </p:cNvPr>
          <p:cNvPicPr>
            <a:picLocks noChangeAspect="1"/>
          </p:cNvPicPr>
          <p:nvPr/>
        </p:nvPicPr>
        <p:blipFill rotWithShape="1">
          <a:blip r:embed="rId3">
            <a:extLst>
              <a:ext uri="{28A0092B-C50C-407E-A947-70E740481C1C}">
                <a14:useLocalDpi xmlns:a14="http://schemas.microsoft.com/office/drawing/2010/main" val="0"/>
              </a:ext>
            </a:extLst>
          </a:blip>
          <a:srcRect t="1" b="51466"/>
          <a:stretch/>
        </p:blipFill>
        <p:spPr>
          <a:xfrm>
            <a:off x="460352" y="2383423"/>
            <a:ext cx="6192495" cy="2091154"/>
          </a:xfrm>
          <a:prstGeom prst="rect">
            <a:avLst/>
          </a:prstGeom>
        </p:spPr>
      </p:pic>
      <p:pic>
        <p:nvPicPr>
          <p:cNvPr id="30" name="Image 29" descr="Une image contenant texte, capture d’écran, diagramme, Police&#10;&#10;Description générée automatiquement">
            <a:extLst>
              <a:ext uri="{FF2B5EF4-FFF2-40B4-BE49-F238E27FC236}">
                <a16:creationId xmlns:a16="http://schemas.microsoft.com/office/drawing/2014/main" id="{0B73934C-5CBA-9FBC-750A-E995B8068475}"/>
              </a:ext>
            </a:extLst>
          </p:cNvPr>
          <p:cNvPicPr>
            <a:picLocks noChangeAspect="1"/>
          </p:cNvPicPr>
          <p:nvPr/>
        </p:nvPicPr>
        <p:blipFill rotWithShape="1">
          <a:blip r:embed="rId3">
            <a:extLst>
              <a:ext uri="{28A0092B-C50C-407E-A947-70E740481C1C}">
                <a14:useLocalDpi xmlns:a14="http://schemas.microsoft.com/office/drawing/2010/main" val="0"/>
              </a:ext>
            </a:extLst>
          </a:blip>
          <a:srcRect t="51821"/>
          <a:stretch/>
        </p:blipFill>
        <p:spPr>
          <a:xfrm>
            <a:off x="7101785" y="734892"/>
            <a:ext cx="5170093" cy="1733137"/>
          </a:xfrm>
          <a:prstGeom prst="rect">
            <a:avLst/>
          </a:prstGeom>
        </p:spPr>
      </p:pic>
      <p:pic>
        <p:nvPicPr>
          <p:cNvPr id="32" name="Image 31" descr="Une image contenant texte, capture d’écran, Police, nombre&#10;&#10;Description générée automatiquement">
            <a:extLst>
              <a:ext uri="{FF2B5EF4-FFF2-40B4-BE49-F238E27FC236}">
                <a16:creationId xmlns:a16="http://schemas.microsoft.com/office/drawing/2014/main" id="{A670C216-8970-582A-9628-4BA5B3886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219" y="2580474"/>
            <a:ext cx="4615414" cy="1697052"/>
          </a:xfrm>
          <a:prstGeom prst="rect">
            <a:avLst/>
          </a:prstGeom>
        </p:spPr>
      </p:pic>
      <p:pic>
        <p:nvPicPr>
          <p:cNvPr id="34" name="Image 33" descr="Une image contenant texte, capture d’écran, Police, ligne&#10;&#10;Description générée automatiquement">
            <a:extLst>
              <a:ext uri="{FF2B5EF4-FFF2-40B4-BE49-F238E27FC236}">
                <a16:creationId xmlns:a16="http://schemas.microsoft.com/office/drawing/2014/main" id="{70410BB8-1620-04CB-CBEB-DC2EC50ED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3218" y="4369602"/>
            <a:ext cx="4615415" cy="1680250"/>
          </a:xfrm>
          <a:prstGeom prst="rect">
            <a:avLst/>
          </a:prstGeom>
        </p:spPr>
      </p:pic>
    </p:spTree>
    <p:extLst>
      <p:ext uri="{BB962C8B-B14F-4D97-AF65-F5344CB8AC3E}">
        <p14:creationId xmlns:p14="http://schemas.microsoft.com/office/powerpoint/2010/main" val="136302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FD34C76-2721-866C-908B-0924E5DE7F4C}"/>
              </a:ext>
            </a:extLst>
          </p:cNvPr>
          <p:cNvSpPr>
            <a:spLocks noGrp="1" noChangeArrowheads="1"/>
          </p:cNvSpPr>
          <p:nvPr>
            <p:ph type="title" idx="4294967295"/>
          </p:nvPr>
        </p:nvSpPr>
        <p:spPr>
          <a:xfrm>
            <a:off x="2209800" y="0"/>
            <a:ext cx="7772400" cy="1143000"/>
          </a:xfrm>
        </p:spPr>
        <p:txBody>
          <a:bodyPr/>
          <a:lstStyle/>
          <a:p>
            <a:r>
              <a:rPr lang="fr-FR" altLang="fr-FR" sz="3600" b="1" dirty="0">
                <a:solidFill>
                  <a:schemeClr val="tx1"/>
                </a:solidFill>
                <a:latin typeface="Times New Roman" panose="02020603050405020304" pitchFamily="18" charset="0"/>
                <a:cs typeface="Times New Roman" panose="02020603050405020304" pitchFamily="18" charset="0"/>
              </a:rPr>
              <a:t>Introduction </a:t>
            </a:r>
          </a:p>
        </p:txBody>
      </p:sp>
      <p:sp>
        <p:nvSpPr>
          <p:cNvPr id="8195" name="Rectangle 3">
            <a:extLst>
              <a:ext uri="{FF2B5EF4-FFF2-40B4-BE49-F238E27FC236}">
                <a16:creationId xmlns:a16="http://schemas.microsoft.com/office/drawing/2014/main" id="{48824878-BC31-57EB-16A2-279297EFFADC}"/>
              </a:ext>
            </a:extLst>
          </p:cNvPr>
          <p:cNvSpPr>
            <a:spLocks noGrp="1" noChangeArrowheads="1"/>
          </p:cNvSpPr>
          <p:nvPr>
            <p:ph type="body" idx="4294967295"/>
          </p:nvPr>
        </p:nvSpPr>
        <p:spPr>
          <a:xfrm>
            <a:off x="946305" y="1418385"/>
            <a:ext cx="9035895" cy="4660900"/>
          </a:xfrm>
        </p:spPr>
        <p:txBody>
          <a:bodyPr/>
          <a:lstStyle/>
          <a:p>
            <a:pPr marL="268288" indent="-268288" algn="just">
              <a:buFont typeface="Arial" panose="020B0604020202020204" pitchFamily="34" charset="0"/>
              <a:buChar char="•"/>
            </a:pPr>
            <a:r>
              <a:rPr lang="fr-FR" altLang="fr-FR" sz="2400" dirty="0">
                <a:solidFill>
                  <a:schemeClr val="tx1"/>
                </a:solidFill>
                <a:latin typeface="Times New Roman" panose="02020603050405020304" pitchFamily="18" charset="0"/>
                <a:cs typeface="Times New Roman" panose="02020603050405020304" pitchFamily="18" charset="0"/>
              </a:rPr>
              <a:t>Un réseau est l’interconnexion d’un ensemble de machines via des équipements d’interconnexion ( commutateurs, hubs).</a:t>
            </a:r>
          </a:p>
          <a:p>
            <a:pPr marL="268288" indent="-268288" algn="just">
              <a:buFont typeface="Arial" panose="020B0604020202020204" pitchFamily="34" charset="0"/>
              <a:buChar char="•"/>
            </a:pPr>
            <a:r>
              <a:rPr lang="fr-FR" altLang="fr-FR" sz="2400" dirty="0">
                <a:solidFill>
                  <a:schemeClr val="tx1"/>
                </a:solidFill>
                <a:latin typeface="Times New Roman" panose="02020603050405020304" pitchFamily="18" charset="0"/>
                <a:cs typeface="Times New Roman" panose="02020603050405020304" pitchFamily="18" charset="0"/>
              </a:rPr>
              <a:t>Un réseau qui comporte uniquement des commutateurs est appelé réseau commuté. </a:t>
            </a:r>
          </a:p>
          <a:p>
            <a:pPr marL="268288" indent="-268288" algn="just">
              <a:buFont typeface="Arial" panose="020B0604020202020204" pitchFamily="34" charset="0"/>
              <a:buChar char="•"/>
            </a:pPr>
            <a:r>
              <a:rPr lang="fr-FR" altLang="fr-FR" sz="2400" dirty="0">
                <a:solidFill>
                  <a:schemeClr val="tx1"/>
                </a:solidFill>
                <a:latin typeface="Times New Roman" panose="02020603050405020304" pitchFamily="18" charset="0"/>
                <a:cs typeface="Times New Roman" panose="02020603050405020304" pitchFamily="18" charset="0"/>
              </a:rPr>
              <a:t>Un réseau commuté autorise la propagation des trames de broadcast.</a:t>
            </a:r>
          </a:p>
          <a:p>
            <a:pPr marL="268288" indent="-268288" algn="just">
              <a:buFont typeface="Arial" panose="020B0604020202020204" pitchFamily="34" charset="0"/>
              <a:buChar char="•"/>
            </a:pPr>
            <a:r>
              <a:rPr lang="fr-FR" altLang="fr-FR" sz="2400" dirty="0">
                <a:solidFill>
                  <a:schemeClr val="tx1"/>
                </a:solidFill>
                <a:latin typeface="Times New Roman" panose="02020603050405020304" pitchFamily="18" charset="0"/>
                <a:cs typeface="Times New Roman" panose="02020603050405020304" pitchFamily="18" charset="0"/>
              </a:rPr>
              <a:t>Un réseau commuté supporte uniquement l’adressage du niveau 2 (adresse MAC).</a:t>
            </a:r>
          </a:p>
          <a:p>
            <a:pPr marL="268288" indent="-268288" algn="just">
              <a:buFont typeface="Arial" panose="020B0604020202020204" pitchFamily="34" charset="0"/>
              <a:buChar char="•"/>
            </a:pPr>
            <a:r>
              <a:rPr lang="fr-FR" altLang="fr-FR" sz="2400" dirty="0">
                <a:solidFill>
                  <a:schemeClr val="tx1"/>
                </a:solidFill>
                <a:latin typeface="Times New Roman" panose="02020603050405020304" pitchFamily="18" charset="0"/>
                <a:cs typeface="Times New Roman" panose="02020603050405020304" pitchFamily="18" charset="0"/>
              </a:rPr>
              <a:t>Les commutateurs utilisent des tables de correspondance Port/@MAC pour localiser les machines.</a:t>
            </a:r>
          </a:p>
          <a:p>
            <a:pPr marL="268288" indent="-268288" algn="just">
              <a:buFont typeface="Arial" panose="020B0604020202020204" pitchFamily="34" charset="0"/>
              <a:buChar char="•"/>
            </a:pPr>
            <a:endParaRPr lang="fr-FR" altLang="fr-FR" sz="2400" dirty="0">
              <a:solidFill>
                <a:schemeClr val="tx1"/>
              </a:solidFill>
              <a:latin typeface="Times New Roman" panose="02020603050405020304" pitchFamily="18" charset="0"/>
              <a:cs typeface="Times New Roman" panose="02020603050405020304" pitchFamily="18" charset="0"/>
            </a:endParaRPr>
          </a:p>
          <a:p>
            <a:pPr marL="268288" indent="-268288" algn="just">
              <a:buFont typeface="Arial" panose="020B0604020202020204" pitchFamily="34" charset="0"/>
              <a:buChar char="•"/>
            </a:pPr>
            <a:endParaRPr lang="fr-FR" altLang="fr-FR" sz="2400" dirty="0">
              <a:solidFill>
                <a:schemeClr val="tx1"/>
              </a:solidFill>
              <a:latin typeface="Times New Roman" panose="02020603050405020304" pitchFamily="18" charset="0"/>
              <a:cs typeface="Times New Roman" panose="02020603050405020304" pitchFamily="18" charset="0"/>
            </a:endParaRPr>
          </a:p>
        </p:txBody>
      </p:sp>
      <p:sp>
        <p:nvSpPr>
          <p:cNvPr id="8196" name="Espace réservé du numéro de diapositive 31">
            <a:extLst>
              <a:ext uri="{FF2B5EF4-FFF2-40B4-BE49-F238E27FC236}">
                <a16:creationId xmlns:a16="http://schemas.microsoft.com/office/drawing/2014/main" id="{F5BC5FEE-FBCC-7DE9-210B-8F5ECEED29E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527247C-90E4-4D8A-87E7-DA895CA25BF4}" type="slidenum">
              <a:rPr lang="ar-SA" altLang="fr-FR" sz="1200">
                <a:solidFill>
                  <a:srgbClr val="898989"/>
                </a:solidFill>
                <a:latin typeface="Verdana" panose="020B0604030504040204" pitchFamily="34" charset="0"/>
              </a:rPr>
              <a:pPr>
                <a:spcBef>
                  <a:spcPct val="0"/>
                </a:spcBef>
                <a:buFontTx/>
                <a:buNone/>
              </a:pPr>
              <a:t>2</a:t>
            </a:fld>
            <a:endParaRPr lang="fr-FR" altLang="fr-FR" sz="1200" dirty="0">
              <a:solidFill>
                <a:srgbClr val="898989"/>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20</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21616" y="428823"/>
            <a:ext cx="6073089"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Exemple: Route par défaut (2/2)</a:t>
            </a:r>
            <a:endParaRPr lang="fr-FR" sz="3200" b="1" dirty="0">
              <a:latin typeface="Times New Roman" pitchFamily="18" charset="0"/>
              <a:ea typeface="+mj-ea"/>
              <a:cs typeface="Times New Roman" pitchFamily="18" charset="0"/>
            </a:endParaRPr>
          </a:p>
        </p:txBody>
      </p:sp>
      <p:pic>
        <p:nvPicPr>
          <p:cNvPr id="28" name="Image 27" descr="Une image contenant texte, capture d’écran, diagramme, Police&#10;&#10;Description générée automatiquement">
            <a:extLst>
              <a:ext uri="{FF2B5EF4-FFF2-40B4-BE49-F238E27FC236}">
                <a16:creationId xmlns:a16="http://schemas.microsoft.com/office/drawing/2014/main" id="{A840F214-C21E-DE6F-8F19-F170F8864E1E}"/>
              </a:ext>
            </a:extLst>
          </p:cNvPr>
          <p:cNvPicPr>
            <a:picLocks noChangeAspect="1"/>
          </p:cNvPicPr>
          <p:nvPr/>
        </p:nvPicPr>
        <p:blipFill rotWithShape="1">
          <a:blip r:embed="rId3">
            <a:extLst>
              <a:ext uri="{28A0092B-C50C-407E-A947-70E740481C1C}">
                <a14:useLocalDpi xmlns:a14="http://schemas.microsoft.com/office/drawing/2010/main" val="0"/>
              </a:ext>
            </a:extLst>
          </a:blip>
          <a:srcRect t="1" b="51466"/>
          <a:stretch/>
        </p:blipFill>
        <p:spPr>
          <a:xfrm>
            <a:off x="460352" y="2162706"/>
            <a:ext cx="6192495" cy="2091154"/>
          </a:xfrm>
          <a:prstGeom prst="rect">
            <a:avLst/>
          </a:prstGeom>
        </p:spPr>
      </p:pic>
      <p:pic>
        <p:nvPicPr>
          <p:cNvPr id="4" name="Image 3" descr="Une image contenant texte, capture d’écran, Police, nombre&#10;&#10;Description générée automatiquement">
            <a:extLst>
              <a:ext uri="{FF2B5EF4-FFF2-40B4-BE49-F238E27FC236}">
                <a16:creationId xmlns:a16="http://schemas.microsoft.com/office/drawing/2014/main" id="{EE046DCA-5E8C-0839-F1C7-E34F21EE9D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747" y="958295"/>
            <a:ext cx="4965627" cy="2075697"/>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410D533E-5A1C-26A5-8552-324B33EFA2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748" y="3485061"/>
            <a:ext cx="4965628" cy="2091154"/>
          </a:xfrm>
          <a:prstGeom prst="rect">
            <a:avLst/>
          </a:prstGeom>
        </p:spPr>
      </p:pic>
    </p:spTree>
    <p:extLst>
      <p:ext uri="{BB962C8B-B14F-4D97-AF65-F5344CB8AC3E}">
        <p14:creationId xmlns:p14="http://schemas.microsoft.com/office/powerpoint/2010/main" val="2018089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520750" y="1722679"/>
            <a:ext cx="4920944"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r>
              <a:rPr lang="fr-FR" altLang="fr-FR" sz="2000" dirty="0">
                <a:latin typeface="Times New Roman" panose="02020603050405020304" pitchFamily="18" charset="0"/>
                <a:cs typeface="Times New Roman" panose="02020603050405020304" pitchFamily="18" charset="0"/>
              </a:rPr>
              <a:t>La première étape du processus de routage est le calcul de l’adresse du réseau de destination.</a:t>
            </a:r>
          </a:p>
          <a:p>
            <a:pPr marL="342900" indent="-342900" algn="just"/>
            <a:endParaRPr lang="fr-FR" altLang="fr-FR" sz="2000" dirty="0">
              <a:latin typeface="Times New Roman" panose="02020603050405020304" pitchFamily="18" charset="0"/>
              <a:cs typeface="Times New Roman" panose="02020603050405020304" pitchFamily="18" charset="0"/>
            </a:endParaRPr>
          </a:p>
          <a:p>
            <a:pPr marL="342900" indent="-342900" algn="just"/>
            <a:r>
              <a:rPr lang="fr-FR" altLang="fr-FR" sz="2000" dirty="0">
                <a:latin typeface="Times New Roman" panose="02020603050405020304" pitchFamily="18" charset="0"/>
                <a:cs typeface="Times New Roman" panose="02020603050405020304" pitchFamily="18" charset="0"/>
              </a:rPr>
              <a:t>Pour cela le routeur ou la machine consulte sa table de routage et effectue un ET   LOGIQUE  entre l’adresse destination et les masques qui existent dans chaque entrée de la table de routage.</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21</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1891862" y="359455"/>
            <a:ext cx="8210893" cy="646331"/>
          </a:xfrm>
          <a:prstGeom prst="rect">
            <a:avLst/>
          </a:prstGeom>
          <a:noFill/>
          <a:ln w="9525">
            <a:noFill/>
            <a:miter lim="800000"/>
            <a:headEnd/>
            <a:tailEnd/>
          </a:ln>
        </p:spPr>
        <p:txBody>
          <a:bodyPr wrap="square">
            <a:spAutoFit/>
          </a:bodyPr>
          <a:lstStyle/>
          <a:p>
            <a:pPr algn="ctr">
              <a:defRPr/>
            </a:pPr>
            <a:r>
              <a:rPr lang="fr-FR" altLang="fr-FR" sz="3600" b="1" dirty="0">
                <a:latin typeface="Times New Roman" panose="02020603050405020304" pitchFamily="18" charset="0"/>
                <a:cs typeface="Times New Roman" panose="02020603050405020304" pitchFamily="18" charset="0"/>
              </a:rPr>
              <a:t>Calcul de l’adresse réseau de destination </a:t>
            </a:r>
            <a:endParaRPr lang="fr-FR" sz="3600" b="1" dirty="0">
              <a:latin typeface="Times New Roman" pitchFamily="18" charset="0"/>
              <a:ea typeface="+mj-ea"/>
              <a:cs typeface="Times New Roman" pitchFamily="18" charset="0"/>
            </a:endParaRPr>
          </a:p>
        </p:txBody>
      </p:sp>
      <p:pic>
        <p:nvPicPr>
          <p:cNvPr id="4" name="Image 3" descr="Une image contenant capture d’écran, diagramme, ligne, cercle&#10;&#10;Description générée automatiquement">
            <a:extLst>
              <a:ext uri="{FF2B5EF4-FFF2-40B4-BE49-F238E27FC236}">
                <a16:creationId xmlns:a16="http://schemas.microsoft.com/office/drawing/2014/main" id="{DD670126-AC9D-04DC-8336-FAD504904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377"/>
            <a:ext cx="5568943" cy="3922073"/>
          </a:xfrm>
          <a:prstGeom prst="rect">
            <a:avLst/>
          </a:prstGeom>
        </p:spPr>
      </p:pic>
    </p:spTree>
    <p:extLst>
      <p:ext uri="{BB962C8B-B14F-4D97-AF65-F5344CB8AC3E}">
        <p14:creationId xmlns:p14="http://schemas.microsoft.com/office/powerpoint/2010/main" val="256522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1013196" y="1495657"/>
            <a:ext cx="10165607"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lgn="just"/>
            <a:endParaRPr lang="fr-FR" altLang="fr-FR" sz="2800" b="1" dirty="0">
              <a:latin typeface="Times New Roman" panose="02020603050405020304" pitchFamily="18" charset="0"/>
              <a:cs typeface="Times New Roman" panose="02020603050405020304" pitchFamily="18" charset="0"/>
            </a:endParaRPr>
          </a:p>
          <a:p>
            <a:pPr marL="457200" indent="-457200" algn="just"/>
            <a:r>
              <a:rPr lang="fr-FR" altLang="fr-FR" sz="2800" b="1" dirty="0">
                <a:latin typeface="Times New Roman" panose="02020603050405020304" pitchFamily="18" charset="0"/>
                <a:cs typeface="Times New Roman" panose="02020603050405020304" pitchFamily="18" charset="0"/>
              </a:rPr>
              <a:t>Routage statique : </a:t>
            </a:r>
            <a:r>
              <a:rPr lang="fr-FR" altLang="fr-FR" sz="2400" dirty="0">
                <a:latin typeface="Times New Roman" panose="02020603050405020304" pitchFamily="18" charset="0"/>
                <a:cs typeface="Times New Roman" panose="02020603050405020304" pitchFamily="18" charset="0"/>
              </a:rPr>
              <a:t>Les informations de routage (tables de routage) sont mises à jour manuellement à chaque modification topologique du réseau.</a:t>
            </a:r>
          </a:p>
          <a:p>
            <a:pPr marL="457200" indent="-457200" algn="just"/>
            <a:endParaRPr lang="fr-FR" altLang="fr-FR" sz="2400" dirty="0">
              <a:latin typeface="Times New Roman" panose="02020603050405020304" pitchFamily="18" charset="0"/>
              <a:cs typeface="Times New Roman" panose="02020603050405020304" pitchFamily="18" charset="0"/>
            </a:endParaRPr>
          </a:p>
          <a:p>
            <a:pPr marL="457200" indent="-457200" algn="just"/>
            <a:r>
              <a:rPr lang="fr-FR" altLang="fr-FR" sz="2800" b="1" dirty="0">
                <a:latin typeface="Times New Roman" panose="02020603050405020304" pitchFamily="18" charset="0"/>
                <a:cs typeface="Times New Roman" panose="02020603050405020304" pitchFamily="18" charset="0"/>
              </a:rPr>
              <a:t>Routage dynamique : </a:t>
            </a:r>
            <a:r>
              <a:rPr lang="fr-FR" altLang="fr-FR" sz="2400" dirty="0">
                <a:latin typeface="Times New Roman" panose="02020603050405020304" pitchFamily="18" charset="0"/>
                <a:cs typeface="Times New Roman" panose="02020603050405020304" pitchFamily="18" charset="0"/>
              </a:rPr>
              <a:t>Les informations (tables de routage) relatives à la route sont mises à jour automatiquement entre les routeurs selon un protocole ( RIP , OSPF, etc.)</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22</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1746819" y="359455"/>
            <a:ext cx="8576442" cy="1077218"/>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Types de routage</a:t>
            </a:r>
            <a:br>
              <a:rPr lang="fr-FR" altLang="fr-FR" sz="3200" b="1" dirty="0">
                <a:latin typeface="Times New Roman" panose="02020603050405020304" pitchFamily="18" charset="0"/>
                <a:cs typeface="Times New Roman" panose="02020603050405020304" pitchFamily="18" charset="0"/>
              </a:rPr>
            </a:br>
            <a:r>
              <a:rPr lang="fr-FR" altLang="fr-FR" sz="3200" b="1" dirty="0">
                <a:latin typeface="Times New Roman" panose="02020603050405020304" pitchFamily="18" charset="0"/>
                <a:cs typeface="Times New Roman" panose="02020603050405020304" pitchFamily="18" charset="0"/>
              </a:rPr>
              <a:t>comment construire la table de routage ? </a:t>
            </a:r>
            <a:endParaRPr lang="fr-FR" sz="32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00503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23</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Statique vs Routage Dynamique</a:t>
            </a:r>
            <a:endParaRPr lang="fr-FR" sz="3200" b="1" dirty="0">
              <a:latin typeface="Times New Roman" pitchFamily="18" charset="0"/>
              <a:ea typeface="+mj-ea"/>
              <a:cs typeface="Times New Roman" pitchFamily="18" charset="0"/>
            </a:endParaRPr>
          </a:p>
        </p:txBody>
      </p:sp>
      <p:pic>
        <p:nvPicPr>
          <p:cNvPr id="4" name="object 7" descr="Une image contenant texte, capture d’écran, Police, nombre&#10;&#10;Description générée automatiquement">
            <a:extLst>
              <a:ext uri="{FF2B5EF4-FFF2-40B4-BE49-F238E27FC236}">
                <a16:creationId xmlns:a16="http://schemas.microsoft.com/office/drawing/2014/main" id="{C8E93B11-C1A0-EA0F-BC02-4980D2DC9EE5}"/>
              </a:ext>
            </a:extLst>
          </p:cNvPr>
          <p:cNvPicPr/>
          <p:nvPr/>
        </p:nvPicPr>
        <p:blipFill rotWithShape="1">
          <a:blip r:embed="rId3" cstate="print"/>
          <a:srcRect l="306" t="7203" r="4708" b="-4"/>
          <a:stretch/>
        </p:blipFill>
        <p:spPr>
          <a:xfrm>
            <a:off x="2112579" y="1166647"/>
            <a:ext cx="7595826" cy="4712641"/>
          </a:xfrm>
          <a:prstGeom prst="rect">
            <a:avLst/>
          </a:prstGeom>
        </p:spPr>
      </p:pic>
    </p:spTree>
    <p:extLst>
      <p:ext uri="{BB962C8B-B14F-4D97-AF65-F5344CB8AC3E}">
        <p14:creationId xmlns:p14="http://schemas.microsoft.com/office/powerpoint/2010/main" val="459093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24</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3869AA83-36FC-A473-7E67-4851D4E51A76}"/>
              </a:ext>
            </a:extLst>
          </p:cNvPr>
          <p:cNvSpPr txBox="1">
            <a:spLocks noChangeArrowheads="1"/>
          </p:cNvSpPr>
          <p:nvPr/>
        </p:nvSpPr>
        <p:spPr bwMode="auto">
          <a:xfrm>
            <a:off x="1891862" y="2421903"/>
            <a:ext cx="8210893" cy="923330"/>
          </a:xfrm>
          <a:prstGeom prst="rect">
            <a:avLst/>
          </a:prstGeom>
          <a:noFill/>
          <a:ln w="9525">
            <a:noFill/>
            <a:miter lim="800000"/>
            <a:headEnd/>
            <a:tailEnd/>
          </a:ln>
        </p:spPr>
        <p:txBody>
          <a:bodyPr wrap="square">
            <a:spAutoFit/>
          </a:bodyPr>
          <a:lstStyle/>
          <a:p>
            <a:pPr algn="ctr">
              <a:defRPr/>
            </a:pPr>
            <a:r>
              <a:rPr lang="fr-FR" altLang="fr-FR" sz="5400" b="1" dirty="0">
                <a:latin typeface="Times New Roman" panose="02020603050405020304" pitchFamily="18" charset="0"/>
                <a:cs typeface="Times New Roman" panose="02020603050405020304" pitchFamily="18" charset="0"/>
              </a:rPr>
              <a:t>Routage Statique</a:t>
            </a:r>
            <a:endParaRPr lang="fr-FR" sz="54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978194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1013196" y="1407371"/>
            <a:ext cx="10165607" cy="266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57200" indent="-457200"/>
            <a:r>
              <a:rPr lang="fr-FR" altLang="fr-FR" sz="2800" dirty="0">
                <a:latin typeface="Times New Roman" panose="02020603050405020304" pitchFamily="18" charset="0"/>
                <a:cs typeface="Times New Roman" panose="02020603050405020304" pitchFamily="18" charset="0"/>
              </a:rPr>
              <a:t>La table de routage est mise à jour manuellement.</a:t>
            </a:r>
          </a:p>
          <a:p>
            <a:pPr marL="457200" indent="-457200"/>
            <a:r>
              <a:rPr lang="fr-FR" altLang="fr-FR" sz="2800" dirty="0">
                <a:latin typeface="Times New Roman" panose="02020603050405020304" pitchFamily="18" charset="0"/>
                <a:cs typeface="Times New Roman" panose="02020603050405020304" pitchFamily="18" charset="0"/>
              </a:rPr>
              <a:t>Si la topologie change : </a:t>
            </a:r>
          </a:p>
          <a:p>
            <a:pPr marL="800100" lvl="1" indent="-342900"/>
            <a:r>
              <a:rPr lang="fr-FR" altLang="fr-FR" sz="2400" dirty="0">
                <a:latin typeface="Times New Roman" panose="02020603050405020304" pitchFamily="18" charset="0"/>
                <a:cs typeface="Times New Roman" panose="02020603050405020304" pitchFamily="18" charset="0"/>
              </a:rPr>
              <a:t>Ajout d’un réseau : ajouter la ou les règles de routage pour accéder à ce réseau sur l’ensemble des routeurs concernés </a:t>
            </a:r>
          </a:p>
          <a:p>
            <a:pPr marL="800100" lvl="1" indent="-342900"/>
            <a:r>
              <a:rPr lang="fr-FR" altLang="fr-FR" sz="2400" dirty="0">
                <a:latin typeface="Times New Roman" panose="02020603050405020304" pitchFamily="18" charset="0"/>
                <a:cs typeface="Times New Roman" panose="02020603050405020304" pitchFamily="18" charset="0"/>
              </a:rPr>
              <a:t>Suppression d’un réseau : supprimer la ou les règles de routage pour accéder à ce réseau sur l’ensemble des routeurs concernés </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25</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statique </a:t>
            </a:r>
            <a:endParaRPr lang="fr-FR" sz="32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11102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26</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lgn="ctr">
              <a:defRPr/>
            </a:pPr>
            <a:r>
              <a:rPr lang="fr-FR" altLang="fr-FR" sz="2800" b="1" dirty="0">
                <a:latin typeface="Times New Roman" panose="02020603050405020304" pitchFamily="18" charset="0"/>
                <a:cs typeface="Times New Roman" panose="02020603050405020304" pitchFamily="18" charset="0"/>
              </a:rPr>
              <a:t>Commande Cisco pour configurer une route statique</a:t>
            </a:r>
            <a:endParaRPr lang="fr-FR" sz="2800" b="1" dirty="0">
              <a:latin typeface="Times New Roman" pitchFamily="18" charset="0"/>
              <a:ea typeface="+mj-ea"/>
              <a:cs typeface="Times New Roman" pitchFamily="18" charset="0"/>
            </a:endParaRPr>
          </a:p>
        </p:txBody>
      </p:sp>
      <p:pic>
        <p:nvPicPr>
          <p:cNvPr id="3" name="object 7">
            <a:extLst>
              <a:ext uri="{FF2B5EF4-FFF2-40B4-BE49-F238E27FC236}">
                <a16:creationId xmlns:a16="http://schemas.microsoft.com/office/drawing/2014/main" id="{561D2804-E794-695B-1012-30CE3F4B1A8A}"/>
              </a:ext>
            </a:extLst>
          </p:cNvPr>
          <p:cNvPicPr/>
          <p:nvPr/>
        </p:nvPicPr>
        <p:blipFill>
          <a:blip r:embed="rId3" cstate="print"/>
          <a:stretch>
            <a:fillRect/>
          </a:stretch>
        </p:blipFill>
        <p:spPr>
          <a:xfrm>
            <a:off x="2313556" y="1388001"/>
            <a:ext cx="7758275" cy="4274968"/>
          </a:xfrm>
          <a:prstGeom prst="rect">
            <a:avLst/>
          </a:prstGeom>
        </p:spPr>
      </p:pic>
    </p:spTree>
    <p:extLst>
      <p:ext uri="{BB962C8B-B14F-4D97-AF65-F5344CB8AC3E}">
        <p14:creationId xmlns:p14="http://schemas.microsoft.com/office/powerpoint/2010/main" val="152075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27</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lgn="ctr">
              <a:defRPr/>
            </a:pPr>
            <a:r>
              <a:rPr lang="fr-FR" altLang="fr-FR" sz="2800" b="1" dirty="0">
                <a:latin typeface="Times New Roman" panose="02020603050405020304" pitchFamily="18" charset="0"/>
                <a:cs typeface="Times New Roman" panose="02020603050405020304" pitchFamily="18" charset="0"/>
              </a:rPr>
              <a:t>Commande Linux pour configurer une route statique</a:t>
            </a:r>
            <a:endParaRPr lang="fr-FR" sz="2800" b="1" dirty="0">
              <a:latin typeface="Times New Roman" pitchFamily="18" charset="0"/>
              <a:ea typeface="+mj-ea"/>
              <a:cs typeface="Times New Roman" pitchFamily="18" charset="0"/>
            </a:endParaRPr>
          </a:p>
        </p:txBody>
      </p:sp>
      <p:sp>
        <p:nvSpPr>
          <p:cNvPr id="47" name="Rectangle 47">
            <a:extLst>
              <a:ext uri="{FF2B5EF4-FFF2-40B4-BE49-F238E27FC236}">
                <a16:creationId xmlns:a16="http://schemas.microsoft.com/office/drawing/2014/main" id="{6DE3B4A6-B5FB-2129-52E8-62E1BE1CAA10}"/>
              </a:ext>
            </a:extLst>
          </p:cNvPr>
          <p:cNvSpPr>
            <a:spLocks noChangeArrowheads="1"/>
          </p:cNvSpPr>
          <p:nvPr/>
        </p:nvSpPr>
        <p:spPr bwMode="auto">
          <a:xfrm>
            <a:off x="779866" y="1321788"/>
            <a:ext cx="10085727"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imes New Roman" panose="02020603050405020304" pitchFamily="18" charset="0"/>
                <a:cs typeface="Times New Roman" panose="02020603050405020304" pitchFamily="18" charset="0"/>
              </a:rPr>
              <a:t>Sur le routeur  R1 : Ajouter une route vers le réseau 192.168.2.0/24</a:t>
            </a:r>
            <a:r>
              <a:rPr lang="en-GB" altLang="fr-FR" sz="1800" b="1" dirty="0">
                <a:latin typeface="Times New Roman" panose="02020603050405020304" pitchFamily="18" charset="0"/>
                <a:cs typeface="Times New Roman" panose="02020603050405020304" pitchFamily="18" charset="0"/>
              </a:rPr>
              <a:t> </a:t>
            </a:r>
            <a:r>
              <a:rPr lang="en-GB" altLang="fr-FR" sz="1800" b="1" dirty="0" err="1">
                <a:latin typeface="Times New Roman" panose="02020603050405020304" pitchFamily="18" charset="0"/>
                <a:cs typeface="Times New Roman" panose="02020603050405020304" pitchFamily="18" charset="0"/>
              </a:rPr>
              <a:t>en</a:t>
            </a:r>
            <a:r>
              <a:rPr lang="en-GB" altLang="fr-FR" sz="1800" b="1" dirty="0">
                <a:latin typeface="Times New Roman" panose="02020603050405020304" pitchFamily="18" charset="0"/>
                <a:cs typeface="Times New Roman" panose="02020603050405020304" pitchFamily="18" charset="0"/>
              </a:rPr>
              <a:t> passant par </a:t>
            </a:r>
            <a:r>
              <a:rPr lang="fr-FR" altLang="fr-FR" sz="1800" dirty="0">
                <a:latin typeface="Times New Roman" panose="02020603050405020304" pitchFamily="18" charset="0"/>
                <a:cs typeface="Times New Roman" panose="02020603050405020304" pitchFamily="18" charset="0"/>
              </a:rPr>
              <a:t>la </a:t>
            </a:r>
            <a:r>
              <a:rPr lang="fr-FR" altLang="fr-FR" sz="1800" b="1" dirty="0">
                <a:latin typeface="Times New Roman" panose="02020603050405020304" pitchFamily="18" charset="0"/>
                <a:cs typeface="Times New Roman" panose="02020603050405020304" pitchFamily="18" charset="0"/>
              </a:rPr>
              <a:t>passerelle </a:t>
            </a:r>
            <a:r>
              <a:rPr lang="en-GB" altLang="fr-FR" sz="1800" b="1" dirty="0">
                <a:latin typeface="Times New Roman" panose="02020603050405020304" pitchFamily="18" charset="0"/>
                <a:cs typeface="Times New Roman" panose="02020603050405020304" pitchFamily="18" charset="0"/>
              </a:rPr>
              <a:t>192.168.3.2</a:t>
            </a:r>
            <a:r>
              <a:rPr lang="fr-FR" altLang="fr-FR" sz="1800" b="1" dirty="0">
                <a:latin typeface="Times New Roman" panose="02020603050405020304" pitchFamily="18" charset="0"/>
                <a:cs typeface="Times New Roman" panose="02020603050405020304" pitchFamily="18" charset="0"/>
              </a:rPr>
              <a:t> via l’interface eth2</a:t>
            </a:r>
            <a:r>
              <a:rPr lang="fr-FR" altLang="fr-FR" sz="1800" dirty="0">
                <a:latin typeface="Times New Roman" panose="02020603050405020304" pitchFamily="18" charset="0"/>
                <a:cs typeface="Times New Roman" panose="02020603050405020304" pitchFamily="18" charset="0"/>
              </a:rPr>
              <a:t>:</a:t>
            </a:r>
          </a:p>
          <a:p>
            <a:pPr eaLnBrk="1" hangingPunct="1">
              <a:spcBef>
                <a:spcPct val="0"/>
              </a:spcBef>
              <a:buFontTx/>
              <a:buNone/>
            </a:pPr>
            <a:endParaRPr lang="en-US" altLang="fr-FR" sz="1800" dirty="0">
              <a:latin typeface="Times New Roman" panose="02020603050405020304" pitchFamily="18" charset="0"/>
              <a:cs typeface="Times New Roman" panose="02020603050405020304" pitchFamily="18" charset="0"/>
            </a:endParaRPr>
          </a:p>
          <a:p>
            <a:pPr algn="ctr" eaLnBrk="1" hangingPunct="1">
              <a:spcBef>
                <a:spcPct val="0"/>
              </a:spcBef>
              <a:buFont typeface="Arial" panose="020B0604020202020204" pitchFamily="34" charset="0"/>
              <a:buNone/>
            </a:pPr>
            <a:r>
              <a:rPr lang="en-GB" altLang="fr-FR" sz="2000" b="1" dirty="0">
                <a:latin typeface="Times New Roman" panose="02020603050405020304" pitchFamily="18" charset="0"/>
                <a:cs typeface="Times New Roman" panose="02020603050405020304" pitchFamily="18" charset="0"/>
              </a:rPr>
              <a:t>route add –net 192.168.2.0 netmask 255.255.255.0 </a:t>
            </a:r>
            <a:r>
              <a:rPr lang="en-GB" altLang="fr-FR" sz="2000" b="1" dirty="0" err="1">
                <a:latin typeface="Times New Roman" panose="02020603050405020304" pitchFamily="18" charset="0"/>
                <a:cs typeface="Times New Roman" panose="02020603050405020304" pitchFamily="18" charset="0"/>
              </a:rPr>
              <a:t>gw</a:t>
            </a:r>
            <a:r>
              <a:rPr lang="en-GB" altLang="fr-FR" sz="2000" b="1" dirty="0">
                <a:latin typeface="Times New Roman" panose="02020603050405020304" pitchFamily="18" charset="0"/>
                <a:cs typeface="Times New Roman" panose="02020603050405020304" pitchFamily="18" charset="0"/>
              </a:rPr>
              <a:t>  192.168.3.2 dev eth2</a:t>
            </a:r>
            <a:endParaRPr lang="en-US" altLang="fr-FR" sz="2000" dirty="0">
              <a:latin typeface="Times New Roman" panose="02020603050405020304" pitchFamily="18" charset="0"/>
              <a:cs typeface="Times New Roman" panose="02020603050405020304" pitchFamily="18" charset="0"/>
            </a:endParaRPr>
          </a:p>
          <a:p>
            <a:pPr eaLnBrk="1" hangingPunct="1">
              <a:spcBef>
                <a:spcPct val="0"/>
              </a:spcBef>
              <a:buFontTx/>
              <a:buNone/>
            </a:pPr>
            <a:endParaRPr lang="fr-FR" altLang="fr-FR" sz="1800" dirty="0">
              <a:latin typeface="Times New Roman" panose="02020603050405020304" pitchFamily="18" charset="0"/>
              <a:cs typeface="Times New Roman" panose="02020603050405020304" pitchFamily="18" charset="0"/>
            </a:endParaRPr>
          </a:p>
        </p:txBody>
      </p:sp>
      <p:pic>
        <p:nvPicPr>
          <p:cNvPr id="49" name="Image 48" descr="Une image contenant capture d’écran, horloge&#10;&#10;Description générée automatiquement">
            <a:extLst>
              <a:ext uri="{FF2B5EF4-FFF2-40B4-BE49-F238E27FC236}">
                <a16:creationId xmlns:a16="http://schemas.microsoft.com/office/drawing/2014/main" id="{6EB24F5E-C7D4-DB71-E265-C8417BAEA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270" y="2808628"/>
            <a:ext cx="7134653" cy="3178517"/>
          </a:xfrm>
          <a:prstGeom prst="rect">
            <a:avLst/>
          </a:prstGeom>
        </p:spPr>
      </p:pic>
    </p:spTree>
    <p:extLst>
      <p:ext uri="{BB962C8B-B14F-4D97-AF65-F5344CB8AC3E}">
        <p14:creationId xmlns:p14="http://schemas.microsoft.com/office/powerpoint/2010/main" val="1813077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28</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Configuration d’un Routeur CISCO (1/3)</a:t>
            </a:r>
            <a:endParaRPr lang="fr-FR" sz="2800" b="1" dirty="0">
              <a:latin typeface="Times New Roman" pitchFamily="18" charset="0"/>
              <a:ea typeface="+mj-ea"/>
              <a:cs typeface="Times New Roman" pitchFamily="18" charset="0"/>
            </a:endParaRPr>
          </a:p>
        </p:txBody>
      </p:sp>
      <p:pic>
        <p:nvPicPr>
          <p:cNvPr id="3" name="object 7">
            <a:extLst>
              <a:ext uri="{FF2B5EF4-FFF2-40B4-BE49-F238E27FC236}">
                <a16:creationId xmlns:a16="http://schemas.microsoft.com/office/drawing/2014/main" id="{ACB6A6B5-9909-5E59-CE2E-D2DC139E165E}"/>
              </a:ext>
            </a:extLst>
          </p:cNvPr>
          <p:cNvPicPr/>
          <p:nvPr/>
        </p:nvPicPr>
        <p:blipFill>
          <a:blip r:embed="rId3" cstate="print"/>
          <a:stretch>
            <a:fillRect/>
          </a:stretch>
        </p:blipFill>
        <p:spPr>
          <a:xfrm>
            <a:off x="1557634" y="1410367"/>
            <a:ext cx="8697778" cy="3902175"/>
          </a:xfrm>
          <a:prstGeom prst="rect">
            <a:avLst/>
          </a:prstGeom>
        </p:spPr>
      </p:pic>
    </p:spTree>
    <p:extLst>
      <p:ext uri="{BB962C8B-B14F-4D97-AF65-F5344CB8AC3E}">
        <p14:creationId xmlns:p14="http://schemas.microsoft.com/office/powerpoint/2010/main" val="3305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29</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Configuration d’un Routeur CISCO (2/3)</a:t>
            </a:r>
            <a:endParaRPr lang="fr-FR" sz="2800" b="1" dirty="0">
              <a:latin typeface="Times New Roman" pitchFamily="18" charset="0"/>
              <a:ea typeface="+mj-ea"/>
              <a:cs typeface="Times New Roman" pitchFamily="18" charset="0"/>
            </a:endParaRPr>
          </a:p>
        </p:txBody>
      </p:sp>
      <p:pic>
        <p:nvPicPr>
          <p:cNvPr id="4" name="object 7">
            <a:extLst>
              <a:ext uri="{FF2B5EF4-FFF2-40B4-BE49-F238E27FC236}">
                <a16:creationId xmlns:a16="http://schemas.microsoft.com/office/drawing/2014/main" id="{90681A5B-DB1E-F58B-001C-6A451CE82B1E}"/>
              </a:ext>
            </a:extLst>
          </p:cNvPr>
          <p:cNvPicPr/>
          <p:nvPr/>
        </p:nvPicPr>
        <p:blipFill>
          <a:blip r:embed="rId3" cstate="print"/>
          <a:stretch>
            <a:fillRect/>
          </a:stretch>
        </p:blipFill>
        <p:spPr>
          <a:xfrm>
            <a:off x="1891862" y="1408621"/>
            <a:ext cx="8416587" cy="3853378"/>
          </a:xfrm>
          <a:prstGeom prst="rect">
            <a:avLst/>
          </a:prstGeom>
        </p:spPr>
      </p:pic>
    </p:spTree>
    <p:extLst>
      <p:ext uri="{BB962C8B-B14F-4D97-AF65-F5344CB8AC3E}">
        <p14:creationId xmlns:p14="http://schemas.microsoft.com/office/powerpoint/2010/main" val="2915471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a:extLst>
              <a:ext uri="{FF2B5EF4-FFF2-40B4-BE49-F238E27FC236}">
                <a16:creationId xmlns:a16="http://schemas.microsoft.com/office/drawing/2014/main" id="{4D3F7762-9FA0-2724-F98B-DDA0EA31D655}"/>
              </a:ext>
            </a:extLst>
          </p:cNvPr>
          <p:cNvSpPr>
            <a:spLocks noGrp="1"/>
          </p:cNvSpPr>
          <p:nvPr>
            <p:ph type="title" idx="4294967295"/>
          </p:nvPr>
        </p:nvSpPr>
        <p:spPr>
          <a:xfrm>
            <a:off x="1026589" y="490563"/>
            <a:ext cx="8569848" cy="609917"/>
          </a:xfrm>
        </p:spPr>
        <p:txBody>
          <a:bodyPr>
            <a:normAutofit fontScale="90000"/>
          </a:bodyPr>
          <a:lstStyle/>
          <a:p>
            <a:r>
              <a:rPr lang="fr-FR" altLang="fr-FR" sz="3600" b="1" dirty="0">
                <a:solidFill>
                  <a:schemeClr val="tx1"/>
                </a:solidFill>
                <a:latin typeface="Times New Roman" panose="02020603050405020304" pitchFamily="18" charset="0"/>
                <a:cs typeface="Times New Roman" panose="02020603050405020304" pitchFamily="18" charset="0"/>
              </a:rPr>
              <a:t>Exemple d’un réseau commuté </a:t>
            </a:r>
            <a:br>
              <a:rPr lang="fr-FR" altLang="fr-FR" sz="3600" b="1" dirty="0">
                <a:solidFill>
                  <a:schemeClr val="tx1"/>
                </a:solidFill>
                <a:latin typeface="Times New Roman" panose="02020603050405020304" pitchFamily="18" charset="0"/>
                <a:cs typeface="Times New Roman" panose="02020603050405020304" pitchFamily="18" charset="0"/>
              </a:rPr>
            </a:br>
            <a:r>
              <a:rPr lang="fr-FR" altLang="fr-FR" sz="3600" b="1" dirty="0">
                <a:solidFill>
                  <a:schemeClr val="tx1"/>
                </a:solidFill>
                <a:latin typeface="Times New Roman" panose="02020603050405020304" pitchFamily="18" charset="0"/>
                <a:cs typeface="Times New Roman" panose="02020603050405020304" pitchFamily="18" charset="0"/>
              </a:rPr>
              <a:t>domaine de broadcast avec des switch </a:t>
            </a:r>
            <a:endParaRPr lang="fr-FR" altLang="fr-FR" sz="3600" b="1" dirty="0">
              <a:latin typeface="Times New Roman" panose="02020603050405020304" pitchFamily="18" charset="0"/>
              <a:cs typeface="Times New Roman" panose="02020603050405020304" pitchFamily="18" charset="0"/>
            </a:endParaRPr>
          </a:p>
        </p:txBody>
      </p:sp>
      <p:sp>
        <p:nvSpPr>
          <p:cNvPr id="12292" name="Espace réservé du numéro de diapositive 3">
            <a:extLst>
              <a:ext uri="{FF2B5EF4-FFF2-40B4-BE49-F238E27FC236}">
                <a16:creationId xmlns:a16="http://schemas.microsoft.com/office/drawing/2014/main" id="{5F62B8D5-C34D-78FB-AF3F-72E16D8BB4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EC7017-2B07-48F2-A2B7-CECE6A7F8D2B}" type="slidenum">
              <a:rPr lang="ar-SA" altLang="fr-FR" sz="1200">
                <a:solidFill>
                  <a:srgbClr val="898989"/>
                </a:solidFill>
                <a:latin typeface="Verdana" panose="020B0604030504040204" pitchFamily="34" charset="0"/>
              </a:rPr>
              <a:pPr>
                <a:spcBef>
                  <a:spcPct val="0"/>
                </a:spcBef>
                <a:buFontTx/>
                <a:buNone/>
              </a:pPr>
              <a:t>3</a:t>
            </a:fld>
            <a:endParaRPr lang="fr-FR" altLang="fr-FR" sz="1200" dirty="0">
              <a:solidFill>
                <a:srgbClr val="898989"/>
              </a:solidFill>
              <a:latin typeface="Verdana" panose="020B0604030504040204" pitchFamily="34" charset="0"/>
            </a:endParaRPr>
          </a:p>
        </p:txBody>
      </p:sp>
      <p:grpSp>
        <p:nvGrpSpPr>
          <p:cNvPr id="2" name="Groupe 145">
            <a:extLst>
              <a:ext uri="{FF2B5EF4-FFF2-40B4-BE49-F238E27FC236}">
                <a16:creationId xmlns:a16="http://schemas.microsoft.com/office/drawing/2014/main" id="{9DFDB733-FE59-7DC6-2838-374FF91914CD}"/>
              </a:ext>
            </a:extLst>
          </p:cNvPr>
          <p:cNvGrpSpPr>
            <a:grpSpLocks/>
          </p:cNvGrpSpPr>
          <p:nvPr/>
        </p:nvGrpSpPr>
        <p:grpSpPr bwMode="auto">
          <a:xfrm>
            <a:off x="2595562" y="1350180"/>
            <a:ext cx="7000875" cy="4214812"/>
            <a:chOff x="285720" y="1214422"/>
            <a:chExt cx="8643998" cy="5357850"/>
          </a:xfrm>
        </p:grpSpPr>
        <p:grpSp>
          <p:nvGrpSpPr>
            <p:cNvPr id="3" name="Groupe 38">
              <a:extLst>
                <a:ext uri="{FF2B5EF4-FFF2-40B4-BE49-F238E27FC236}">
                  <a16:creationId xmlns:a16="http://schemas.microsoft.com/office/drawing/2014/main" id="{A4079434-AD65-3132-E7DB-372C41A0905E}"/>
                </a:ext>
              </a:extLst>
            </p:cNvPr>
            <p:cNvGrpSpPr>
              <a:grpSpLocks/>
            </p:cNvGrpSpPr>
            <p:nvPr/>
          </p:nvGrpSpPr>
          <p:grpSpPr bwMode="auto">
            <a:xfrm>
              <a:off x="714348" y="3214686"/>
              <a:ext cx="1857388" cy="1249365"/>
              <a:chOff x="1285852" y="2608263"/>
              <a:chExt cx="2857520" cy="1784351"/>
            </a:xfrm>
          </p:grpSpPr>
          <p:grpSp>
            <p:nvGrpSpPr>
              <p:cNvPr id="12299" name="Group 9">
                <a:extLst>
                  <a:ext uri="{FF2B5EF4-FFF2-40B4-BE49-F238E27FC236}">
                    <a16:creationId xmlns:a16="http://schemas.microsoft.com/office/drawing/2014/main" id="{79DC09A7-64D8-C9B1-0900-D1A7384BC85B}"/>
                  </a:ext>
                </a:extLst>
              </p:cNvPr>
              <p:cNvGrpSpPr>
                <a:grpSpLocks/>
              </p:cNvGrpSpPr>
              <p:nvPr/>
            </p:nvGrpSpPr>
            <p:grpSpPr bwMode="auto">
              <a:xfrm>
                <a:off x="2479565" y="3224202"/>
                <a:ext cx="1663807" cy="431800"/>
                <a:chOff x="1383" y="2750"/>
                <a:chExt cx="2631" cy="862"/>
              </a:xfrm>
            </p:grpSpPr>
            <p:sp>
              <p:nvSpPr>
                <p:cNvPr id="12304" name="AutoShape 10">
                  <a:extLst>
                    <a:ext uri="{FF2B5EF4-FFF2-40B4-BE49-F238E27FC236}">
                      <a16:creationId xmlns:a16="http://schemas.microsoft.com/office/drawing/2014/main" id="{9A90E5E0-CC14-0084-972D-01E3F54B08E8}"/>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05" name="Rectangle 11">
                  <a:extLst>
                    <a:ext uri="{FF2B5EF4-FFF2-40B4-BE49-F238E27FC236}">
                      <a16:creationId xmlns:a16="http://schemas.microsoft.com/office/drawing/2014/main" id="{CFB37323-C667-DE02-DD1B-6C77D0644915}"/>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06" name="Rectangle 12">
                  <a:extLst>
                    <a:ext uri="{FF2B5EF4-FFF2-40B4-BE49-F238E27FC236}">
                      <a16:creationId xmlns:a16="http://schemas.microsoft.com/office/drawing/2014/main" id="{C8417857-9595-00ED-D13D-FAC0C6257E32}"/>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07" name="Rectangle 13">
                  <a:extLst>
                    <a:ext uri="{FF2B5EF4-FFF2-40B4-BE49-F238E27FC236}">
                      <a16:creationId xmlns:a16="http://schemas.microsoft.com/office/drawing/2014/main" id="{25D67956-1A87-06CB-4E28-EF5C6986AB58}"/>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08" name="Rectangle 14">
                  <a:extLst>
                    <a:ext uri="{FF2B5EF4-FFF2-40B4-BE49-F238E27FC236}">
                      <a16:creationId xmlns:a16="http://schemas.microsoft.com/office/drawing/2014/main" id="{5B4412A1-16C8-6E5B-D13E-CCECED656098}"/>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09" name="Rectangle 15">
                  <a:extLst>
                    <a:ext uri="{FF2B5EF4-FFF2-40B4-BE49-F238E27FC236}">
                      <a16:creationId xmlns:a16="http://schemas.microsoft.com/office/drawing/2014/main" id="{FBE94DDC-91D5-650B-42AC-2B32190E25B5}"/>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10" name="Rectangle 16">
                  <a:extLst>
                    <a:ext uri="{FF2B5EF4-FFF2-40B4-BE49-F238E27FC236}">
                      <a16:creationId xmlns:a16="http://schemas.microsoft.com/office/drawing/2014/main" id="{B26E4DEB-2E88-0BD0-2361-22E4AC442ED3}"/>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11" name="Rectangle 17">
                  <a:extLst>
                    <a:ext uri="{FF2B5EF4-FFF2-40B4-BE49-F238E27FC236}">
                      <a16:creationId xmlns:a16="http://schemas.microsoft.com/office/drawing/2014/main" id="{3B09D21F-C39C-2008-0BE9-02911585C0DF}"/>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12" name="Rectangle 18">
                  <a:extLst>
                    <a:ext uri="{FF2B5EF4-FFF2-40B4-BE49-F238E27FC236}">
                      <a16:creationId xmlns:a16="http://schemas.microsoft.com/office/drawing/2014/main" id="{577C9C39-E780-9DE4-B243-10604F0D255D}"/>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13" name="Rectangle 19">
                  <a:extLst>
                    <a:ext uri="{FF2B5EF4-FFF2-40B4-BE49-F238E27FC236}">
                      <a16:creationId xmlns:a16="http://schemas.microsoft.com/office/drawing/2014/main" id="{DB284F84-F313-51C3-3F7D-5CED2A79C6D3}"/>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314" name="Rectangle 20">
                  <a:extLst>
                    <a:ext uri="{FF2B5EF4-FFF2-40B4-BE49-F238E27FC236}">
                      <a16:creationId xmlns:a16="http://schemas.microsoft.com/office/drawing/2014/main" id="{A8A47A89-156B-F42B-6572-DF0FF18886DC}"/>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grpSp>
          <p:sp>
            <p:nvSpPr>
              <p:cNvPr id="12300" name="Line 35">
                <a:extLst>
                  <a:ext uri="{FF2B5EF4-FFF2-40B4-BE49-F238E27FC236}">
                    <a16:creationId xmlns:a16="http://schemas.microsoft.com/office/drawing/2014/main" id="{4C6D0D23-F19E-5AA5-CB76-3C07C548AC65}"/>
                  </a:ext>
                </a:extLst>
              </p:cNvPr>
              <p:cNvSpPr>
                <a:spLocks noChangeShapeType="1"/>
              </p:cNvSpPr>
              <p:nvPr/>
            </p:nvSpPr>
            <p:spPr bwMode="auto">
              <a:xfrm>
                <a:off x="1643043" y="3357561"/>
                <a:ext cx="1071569" cy="14287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sp>
            <p:nvSpPr>
              <p:cNvPr id="12301" name="Line 36">
                <a:extLst>
                  <a:ext uri="{FF2B5EF4-FFF2-40B4-BE49-F238E27FC236}">
                    <a16:creationId xmlns:a16="http://schemas.microsoft.com/office/drawing/2014/main" id="{80CA266F-B6B6-05B4-5376-CD8551C34A9B}"/>
                  </a:ext>
                </a:extLst>
              </p:cNvPr>
              <p:cNvSpPr>
                <a:spLocks noChangeShapeType="1"/>
              </p:cNvSpPr>
              <p:nvPr/>
            </p:nvSpPr>
            <p:spPr bwMode="auto">
              <a:xfrm flipH="1">
                <a:off x="1643040" y="3643314"/>
                <a:ext cx="1071571" cy="64294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pic>
            <p:nvPicPr>
              <p:cNvPr id="12302" name="Picture 7">
                <a:extLst>
                  <a:ext uri="{FF2B5EF4-FFF2-40B4-BE49-F238E27FC236}">
                    <a16:creationId xmlns:a16="http://schemas.microsoft.com/office/drawing/2014/main" id="{27628269-E89C-8C74-B916-7F028C96A73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3571876"/>
                <a:ext cx="508719"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4">
                <a:extLst>
                  <a:ext uri="{FF2B5EF4-FFF2-40B4-BE49-F238E27FC236}">
                    <a16:creationId xmlns:a16="http://schemas.microsoft.com/office/drawing/2014/main" id="{57165192-327F-40F1-A1F5-47329EB0F5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2608263"/>
                <a:ext cx="508719"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138">
              <a:extLst>
                <a:ext uri="{FF2B5EF4-FFF2-40B4-BE49-F238E27FC236}">
                  <a16:creationId xmlns:a16="http://schemas.microsoft.com/office/drawing/2014/main" id="{925A967B-335C-F056-5AB9-262FFBEB6242}"/>
                </a:ext>
              </a:extLst>
            </p:cNvPr>
            <p:cNvGrpSpPr>
              <a:grpSpLocks/>
            </p:cNvGrpSpPr>
            <p:nvPr/>
          </p:nvGrpSpPr>
          <p:grpSpPr bwMode="auto">
            <a:xfrm>
              <a:off x="3786182" y="4786322"/>
              <a:ext cx="1367227" cy="1428760"/>
              <a:chOff x="3786182" y="4786322"/>
              <a:chExt cx="1367227" cy="1428760"/>
            </a:xfrm>
          </p:grpSpPr>
          <p:grpSp>
            <p:nvGrpSpPr>
              <p:cNvPr id="56" name="Group 9">
                <a:extLst>
                  <a:ext uri="{FF2B5EF4-FFF2-40B4-BE49-F238E27FC236}">
                    <a16:creationId xmlns:a16="http://schemas.microsoft.com/office/drawing/2014/main" id="{174D8434-60D3-1B7A-00C1-04B5C45DAED9}"/>
                  </a:ext>
                </a:extLst>
              </p:cNvPr>
              <p:cNvGrpSpPr>
                <a:grpSpLocks/>
              </p:cNvGrpSpPr>
              <p:nvPr/>
            </p:nvGrpSpPr>
            <p:grpSpPr bwMode="auto">
              <a:xfrm>
                <a:off x="3786182" y="4786322"/>
                <a:ext cx="1367227" cy="302337"/>
                <a:chOff x="1383" y="2750"/>
                <a:chExt cx="2631" cy="862"/>
              </a:xfrm>
            </p:grpSpPr>
            <p:sp>
              <p:nvSpPr>
                <p:cNvPr id="61" name="AutoShape 10">
                  <a:extLst>
                    <a:ext uri="{FF2B5EF4-FFF2-40B4-BE49-F238E27FC236}">
                      <a16:creationId xmlns:a16="http://schemas.microsoft.com/office/drawing/2014/main" id="{CFE98EDB-67E1-8422-783A-F926ED0AA80E}"/>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62" name="Rectangle 11">
                  <a:extLst>
                    <a:ext uri="{FF2B5EF4-FFF2-40B4-BE49-F238E27FC236}">
                      <a16:creationId xmlns:a16="http://schemas.microsoft.com/office/drawing/2014/main" id="{9084C3AB-7E18-CF2E-8D45-267C57C22FD9}"/>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63" name="Rectangle 12">
                  <a:extLst>
                    <a:ext uri="{FF2B5EF4-FFF2-40B4-BE49-F238E27FC236}">
                      <a16:creationId xmlns:a16="http://schemas.microsoft.com/office/drawing/2014/main" id="{DAD3D257-66BA-8632-086D-F2BA135DA91C}"/>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88" name="Rectangle 13">
                  <a:extLst>
                    <a:ext uri="{FF2B5EF4-FFF2-40B4-BE49-F238E27FC236}">
                      <a16:creationId xmlns:a16="http://schemas.microsoft.com/office/drawing/2014/main" id="{840B6AED-94BF-8980-2FC8-D1E06E3E7C6D}"/>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89" name="Rectangle 14">
                  <a:extLst>
                    <a:ext uri="{FF2B5EF4-FFF2-40B4-BE49-F238E27FC236}">
                      <a16:creationId xmlns:a16="http://schemas.microsoft.com/office/drawing/2014/main" id="{BFAD7CED-7774-AD4D-C274-FDB77293181C}"/>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3" name="Rectangle 15">
                  <a:extLst>
                    <a:ext uri="{FF2B5EF4-FFF2-40B4-BE49-F238E27FC236}">
                      <a16:creationId xmlns:a16="http://schemas.microsoft.com/office/drawing/2014/main" id="{8141A9C4-AE51-E6A2-5B9B-7EB335D923EB}"/>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4" name="Rectangle 16">
                  <a:extLst>
                    <a:ext uri="{FF2B5EF4-FFF2-40B4-BE49-F238E27FC236}">
                      <a16:creationId xmlns:a16="http://schemas.microsoft.com/office/drawing/2014/main" id="{D0C86B41-98E2-85D1-F570-F772B05659C7}"/>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5" name="Rectangle 17">
                  <a:extLst>
                    <a:ext uri="{FF2B5EF4-FFF2-40B4-BE49-F238E27FC236}">
                      <a16:creationId xmlns:a16="http://schemas.microsoft.com/office/drawing/2014/main" id="{3ED6BB20-129D-944A-6FE8-8077903BACE6}"/>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6" name="Rectangle 18">
                  <a:extLst>
                    <a:ext uri="{FF2B5EF4-FFF2-40B4-BE49-F238E27FC236}">
                      <a16:creationId xmlns:a16="http://schemas.microsoft.com/office/drawing/2014/main" id="{0D238E77-F508-3550-9EE1-601394A38AB5}"/>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7" name="Rectangle 19">
                  <a:extLst>
                    <a:ext uri="{FF2B5EF4-FFF2-40B4-BE49-F238E27FC236}">
                      <a16:creationId xmlns:a16="http://schemas.microsoft.com/office/drawing/2014/main" id="{81279E3A-C48B-D16F-8969-72C55D0EDF81}"/>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2298" name="Rectangle 20">
                  <a:extLst>
                    <a:ext uri="{FF2B5EF4-FFF2-40B4-BE49-F238E27FC236}">
                      <a16:creationId xmlns:a16="http://schemas.microsoft.com/office/drawing/2014/main" id="{1BE7FF04-184B-FAB3-9E5A-A28D19CF4FEF}"/>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grpSp>
          <p:sp>
            <p:nvSpPr>
              <p:cNvPr id="57" name="Line 35">
                <a:extLst>
                  <a:ext uri="{FF2B5EF4-FFF2-40B4-BE49-F238E27FC236}">
                    <a16:creationId xmlns:a16="http://schemas.microsoft.com/office/drawing/2014/main" id="{86E104C9-6DA8-B5C4-F027-B9B963B0F0FD}"/>
                  </a:ext>
                </a:extLst>
              </p:cNvPr>
              <p:cNvSpPr>
                <a:spLocks noChangeShapeType="1"/>
              </p:cNvSpPr>
              <p:nvPr/>
            </p:nvSpPr>
            <p:spPr bwMode="auto">
              <a:xfrm flipV="1">
                <a:off x="4037128" y="5072074"/>
                <a:ext cx="106243" cy="783178"/>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sp>
            <p:nvSpPr>
              <p:cNvPr id="58" name="Line 36">
                <a:extLst>
                  <a:ext uri="{FF2B5EF4-FFF2-40B4-BE49-F238E27FC236}">
                    <a16:creationId xmlns:a16="http://schemas.microsoft.com/office/drawing/2014/main" id="{06D85775-C5F6-04EC-C0E4-2ED858029455}"/>
                  </a:ext>
                </a:extLst>
              </p:cNvPr>
              <p:cNvSpPr>
                <a:spLocks noChangeShapeType="1"/>
              </p:cNvSpPr>
              <p:nvPr/>
            </p:nvSpPr>
            <p:spPr bwMode="auto">
              <a:xfrm>
                <a:off x="4572000" y="5072073"/>
                <a:ext cx="220153" cy="85461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pic>
            <p:nvPicPr>
              <p:cNvPr id="59" name="Picture 7">
                <a:extLst>
                  <a:ext uri="{FF2B5EF4-FFF2-40B4-BE49-F238E27FC236}">
                    <a16:creationId xmlns:a16="http://schemas.microsoft.com/office/drawing/2014/main" id="{A7065E96-4811-AC1C-7983-1F4AAFE978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591" y="5640419"/>
                <a:ext cx="418037" cy="5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
                <a:extLst>
                  <a:ext uri="{FF2B5EF4-FFF2-40B4-BE49-F238E27FC236}">
                    <a16:creationId xmlns:a16="http://schemas.microsoft.com/office/drawing/2014/main" id="{BC993469-CF3E-9734-6F39-729935D55E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211" y="5640419"/>
                <a:ext cx="418037" cy="5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e 73">
              <a:extLst>
                <a:ext uri="{FF2B5EF4-FFF2-40B4-BE49-F238E27FC236}">
                  <a16:creationId xmlns:a16="http://schemas.microsoft.com/office/drawing/2014/main" id="{3EB5FE7C-1DED-CE3D-C1BF-6655BB49A91E}"/>
                </a:ext>
              </a:extLst>
            </p:cNvPr>
            <p:cNvGrpSpPr>
              <a:grpSpLocks/>
            </p:cNvGrpSpPr>
            <p:nvPr/>
          </p:nvGrpSpPr>
          <p:grpSpPr bwMode="auto">
            <a:xfrm flipH="1">
              <a:off x="6715140" y="3071810"/>
              <a:ext cx="1857388" cy="1428760"/>
              <a:chOff x="1285852" y="2608263"/>
              <a:chExt cx="2857520" cy="1784351"/>
            </a:xfrm>
          </p:grpSpPr>
          <p:grpSp>
            <p:nvGrpSpPr>
              <p:cNvPr id="40" name="Group 9">
                <a:extLst>
                  <a:ext uri="{FF2B5EF4-FFF2-40B4-BE49-F238E27FC236}">
                    <a16:creationId xmlns:a16="http://schemas.microsoft.com/office/drawing/2014/main" id="{173CD502-3D98-9EA8-87F6-962018E4AD4D}"/>
                  </a:ext>
                </a:extLst>
              </p:cNvPr>
              <p:cNvGrpSpPr>
                <a:grpSpLocks/>
              </p:cNvGrpSpPr>
              <p:nvPr/>
            </p:nvGrpSpPr>
            <p:grpSpPr bwMode="auto">
              <a:xfrm>
                <a:off x="2479565" y="3224202"/>
                <a:ext cx="1663807" cy="431800"/>
                <a:chOff x="1383" y="2750"/>
                <a:chExt cx="2631" cy="862"/>
              </a:xfrm>
            </p:grpSpPr>
            <p:sp>
              <p:nvSpPr>
                <p:cNvPr id="45" name="AutoShape 10">
                  <a:extLst>
                    <a:ext uri="{FF2B5EF4-FFF2-40B4-BE49-F238E27FC236}">
                      <a16:creationId xmlns:a16="http://schemas.microsoft.com/office/drawing/2014/main" id="{F8D73B8C-62C7-BF9B-F04E-AD6CD7DB3536}"/>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46" name="Rectangle 11">
                  <a:extLst>
                    <a:ext uri="{FF2B5EF4-FFF2-40B4-BE49-F238E27FC236}">
                      <a16:creationId xmlns:a16="http://schemas.microsoft.com/office/drawing/2014/main" id="{7ED23C66-7EF8-6C5E-C041-5F83CED45DD9}"/>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47" name="Rectangle 12">
                  <a:extLst>
                    <a:ext uri="{FF2B5EF4-FFF2-40B4-BE49-F238E27FC236}">
                      <a16:creationId xmlns:a16="http://schemas.microsoft.com/office/drawing/2014/main" id="{A89BCD26-D035-5375-2AEB-F672AF9125FD}"/>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48" name="Rectangle 13">
                  <a:extLst>
                    <a:ext uri="{FF2B5EF4-FFF2-40B4-BE49-F238E27FC236}">
                      <a16:creationId xmlns:a16="http://schemas.microsoft.com/office/drawing/2014/main" id="{3D26E05A-5B10-F5AD-0E7C-E595F8AA3280}"/>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49" name="Rectangle 14">
                  <a:extLst>
                    <a:ext uri="{FF2B5EF4-FFF2-40B4-BE49-F238E27FC236}">
                      <a16:creationId xmlns:a16="http://schemas.microsoft.com/office/drawing/2014/main" id="{91E04AFD-F57B-5909-529A-51E7181AE6D2}"/>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0" name="Rectangle 15">
                  <a:extLst>
                    <a:ext uri="{FF2B5EF4-FFF2-40B4-BE49-F238E27FC236}">
                      <a16:creationId xmlns:a16="http://schemas.microsoft.com/office/drawing/2014/main" id="{C5F9AD59-2BA6-7AFE-673E-D08CBB530357}"/>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1" name="Rectangle 16">
                  <a:extLst>
                    <a:ext uri="{FF2B5EF4-FFF2-40B4-BE49-F238E27FC236}">
                      <a16:creationId xmlns:a16="http://schemas.microsoft.com/office/drawing/2014/main" id="{9C406903-2041-79EE-17E9-061B4F00C5E5}"/>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2" name="Rectangle 17">
                  <a:extLst>
                    <a:ext uri="{FF2B5EF4-FFF2-40B4-BE49-F238E27FC236}">
                      <a16:creationId xmlns:a16="http://schemas.microsoft.com/office/drawing/2014/main" id="{A544A5F5-280E-54A8-0E14-9F1C73DD27AC}"/>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3" name="Rectangle 18">
                  <a:extLst>
                    <a:ext uri="{FF2B5EF4-FFF2-40B4-BE49-F238E27FC236}">
                      <a16:creationId xmlns:a16="http://schemas.microsoft.com/office/drawing/2014/main" id="{46FD921C-D46A-CF94-8C6E-B2B4A14EC295}"/>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4" name="Rectangle 19">
                  <a:extLst>
                    <a:ext uri="{FF2B5EF4-FFF2-40B4-BE49-F238E27FC236}">
                      <a16:creationId xmlns:a16="http://schemas.microsoft.com/office/drawing/2014/main" id="{084B1165-6860-4A9B-3331-1188E60D13F1}"/>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55" name="Rectangle 20">
                  <a:extLst>
                    <a:ext uri="{FF2B5EF4-FFF2-40B4-BE49-F238E27FC236}">
                      <a16:creationId xmlns:a16="http://schemas.microsoft.com/office/drawing/2014/main" id="{8ECE3DA6-2B96-19BA-8B03-DF87B2964548}"/>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grpSp>
          <p:sp>
            <p:nvSpPr>
              <p:cNvPr id="41" name="Line 35">
                <a:extLst>
                  <a:ext uri="{FF2B5EF4-FFF2-40B4-BE49-F238E27FC236}">
                    <a16:creationId xmlns:a16="http://schemas.microsoft.com/office/drawing/2014/main" id="{9482FA4A-785D-8DC8-B13C-A684404799F9}"/>
                  </a:ext>
                </a:extLst>
              </p:cNvPr>
              <p:cNvSpPr>
                <a:spLocks noChangeShapeType="1"/>
              </p:cNvSpPr>
              <p:nvPr/>
            </p:nvSpPr>
            <p:spPr bwMode="auto">
              <a:xfrm>
                <a:off x="1643043" y="3357561"/>
                <a:ext cx="1071569" cy="14287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sp>
            <p:nvSpPr>
              <p:cNvPr id="42" name="Line 36">
                <a:extLst>
                  <a:ext uri="{FF2B5EF4-FFF2-40B4-BE49-F238E27FC236}">
                    <a16:creationId xmlns:a16="http://schemas.microsoft.com/office/drawing/2014/main" id="{E64B1376-7586-FAA2-CDF5-81F75F07383D}"/>
                  </a:ext>
                </a:extLst>
              </p:cNvPr>
              <p:cNvSpPr>
                <a:spLocks noChangeShapeType="1"/>
              </p:cNvSpPr>
              <p:nvPr/>
            </p:nvSpPr>
            <p:spPr bwMode="auto">
              <a:xfrm flipH="1">
                <a:off x="1643040" y="3643314"/>
                <a:ext cx="1071571" cy="64294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pic>
            <p:nvPicPr>
              <p:cNvPr id="43" name="Picture 7">
                <a:extLst>
                  <a:ext uri="{FF2B5EF4-FFF2-40B4-BE49-F238E27FC236}">
                    <a16:creationId xmlns:a16="http://schemas.microsoft.com/office/drawing/2014/main" id="{B1D324D9-C2A1-D280-096F-6EA73AC31D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3571876"/>
                <a:ext cx="508719"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a:extLst>
                  <a:ext uri="{FF2B5EF4-FFF2-40B4-BE49-F238E27FC236}">
                    <a16:creationId xmlns:a16="http://schemas.microsoft.com/office/drawing/2014/main" id="{50D987F6-AB0D-FEA1-248E-EEF82E9E92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2608263"/>
                <a:ext cx="508719"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e 139">
              <a:extLst>
                <a:ext uri="{FF2B5EF4-FFF2-40B4-BE49-F238E27FC236}">
                  <a16:creationId xmlns:a16="http://schemas.microsoft.com/office/drawing/2014/main" id="{CCF2BCC6-797E-7DBF-0DD2-BB97985B7D93}"/>
                </a:ext>
              </a:extLst>
            </p:cNvPr>
            <p:cNvGrpSpPr>
              <a:grpSpLocks/>
            </p:cNvGrpSpPr>
            <p:nvPr/>
          </p:nvGrpSpPr>
          <p:grpSpPr bwMode="auto">
            <a:xfrm>
              <a:off x="3831805" y="1500174"/>
              <a:ext cx="1311699" cy="1324956"/>
              <a:chOff x="3831805" y="1500174"/>
              <a:chExt cx="1311699" cy="1324956"/>
            </a:xfrm>
          </p:grpSpPr>
          <p:grpSp>
            <p:nvGrpSpPr>
              <p:cNvPr id="24" name="Group 9">
                <a:extLst>
                  <a:ext uri="{FF2B5EF4-FFF2-40B4-BE49-F238E27FC236}">
                    <a16:creationId xmlns:a16="http://schemas.microsoft.com/office/drawing/2014/main" id="{622D6160-BEC7-33A8-A8ED-B956B83C3398}"/>
                  </a:ext>
                </a:extLst>
              </p:cNvPr>
              <p:cNvGrpSpPr>
                <a:grpSpLocks/>
              </p:cNvGrpSpPr>
              <p:nvPr/>
            </p:nvGrpSpPr>
            <p:grpSpPr bwMode="auto">
              <a:xfrm>
                <a:off x="3831805" y="2573736"/>
                <a:ext cx="1311699" cy="251394"/>
                <a:chOff x="1383" y="2750"/>
                <a:chExt cx="2631" cy="862"/>
              </a:xfrm>
            </p:grpSpPr>
            <p:sp>
              <p:nvSpPr>
                <p:cNvPr id="29" name="AutoShape 10">
                  <a:extLst>
                    <a:ext uri="{FF2B5EF4-FFF2-40B4-BE49-F238E27FC236}">
                      <a16:creationId xmlns:a16="http://schemas.microsoft.com/office/drawing/2014/main" id="{E9C8C96B-9F06-26F8-9007-9B115CE47972}"/>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0" name="Rectangle 11">
                  <a:extLst>
                    <a:ext uri="{FF2B5EF4-FFF2-40B4-BE49-F238E27FC236}">
                      <a16:creationId xmlns:a16="http://schemas.microsoft.com/office/drawing/2014/main" id="{25D0BBEE-3D54-50E6-386F-231A12C9E11D}"/>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1" name="Rectangle 12">
                  <a:extLst>
                    <a:ext uri="{FF2B5EF4-FFF2-40B4-BE49-F238E27FC236}">
                      <a16:creationId xmlns:a16="http://schemas.microsoft.com/office/drawing/2014/main" id="{CD87C574-6F73-591A-AAAD-026C675DE29B}"/>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2" name="Rectangle 13">
                  <a:extLst>
                    <a:ext uri="{FF2B5EF4-FFF2-40B4-BE49-F238E27FC236}">
                      <a16:creationId xmlns:a16="http://schemas.microsoft.com/office/drawing/2014/main" id="{82DDAB7F-C534-61A2-535B-EB242DDECDA6}"/>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3" name="Rectangle 14">
                  <a:extLst>
                    <a:ext uri="{FF2B5EF4-FFF2-40B4-BE49-F238E27FC236}">
                      <a16:creationId xmlns:a16="http://schemas.microsoft.com/office/drawing/2014/main" id="{8E3577AB-FAAE-32EF-A2F4-DC89288240A3}"/>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4" name="Rectangle 15">
                  <a:extLst>
                    <a:ext uri="{FF2B5EF4-FFF2-40B4-BE49-F238E27FC236}">
                      <a16:creationId xmlns:a16="http://schemas.microsoft.com/office/drawing/2014/main" id="{38B68FD6-DE71-7437-A471-D04204C3BA04}"/>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5" name="Rectangle 16">
                  <a:extLst>
                    <a:ext uri="{FF2B5EF4-FFF2-40B4-BE49-F238E27FC236}">
                      <a16:creationId xmlns:a16="http://schemas.microsoft.com/office/drawing/2014/main" id="{17231EE7-EA72-7D52-1E99-0FA0EEF2B64F}"/>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6" name="Rectangle 17">
                  <a:extLst>
                    <a:ext uri="{FF2B5EF4-FFF2-40B4-BE49-F238E27FC236}">
                      <a16:creationId xmlns:a16="http://schemas.microsoft.com/office/drawing/2014/main" id="{4DB10272-5F40-68B6-C507-CF5C385174A0}"/>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7" name="Rectangle 18">
                  <a:extLst>
                    <a:ext uri="{FF2B5EF4-FFF2-40B4-BE49-F238E27FC236}">
                      <a16:creationId xmlns:a16="http://schemas.microsoft.com/office/drawing/2014/main" id="{D795957F-3AF9-3A7C-1098-0C5DC775E05B}"/>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8" name="Rectangle 19">
                  <a:extLst>
                    <a:ext uri="{FF2B5EF4-FFF2-40B4-BE49-F238E27FC236}">
                      <a16:creationId xmlns:a16="http://schemas.microsoft.com/office/drawing/2014/main" id="{317EF4F9-5649-0B2E-2A9C-5493BD1188A7}"/>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39" name="Rectangle 20">
                  <a:extLst>
                    <a:ext uri="{FF2B5EF4-FFF2-40B4-BE49-F238E27FC236}">
                      <a16:creationId xmlns:a16="http://schemas.microsoft.com/office/drawing/2014/main" id="{92BB7331-60CA-7D47-5734-BC6788D3A15F}"/>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grpSp>
          <p:sp>
            <p:nvSpPr>
              <p:cNvPr id="25" name="Line 35">
                <a:extLst>
                  <a:ext uri="{FF2B5EF4-FFF2-40B4-BE49-F238E27FC236}">
                    <a16:creationId xmlns:a16="http://schemas.microsoft.com/office/drawing/2014/main" id="{83138ABD-5A02-3CE1-35A6-3A642DFD968D}"/>
                  </a:ext>
                </a:extLst>
              </p:cNvPr>
              <p:cNvSpPr>
                <a:spLocks noChangeShapeType="1"/>
              </p:cNvSpPr>
              <p:nvPr/>
            </p:nvSpPr>
            <p:spPr bwMode="auto">
              <a:xfrm flipH="1" flipV="1">
                <a:off x="4071934" y="1928801"/>
                <a:ext cx="106452" cy="760701"/>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sp>
            <p:nvSpPr>
              <p:cNvPr id="26" name="Line 36">
                <a:extLst>
                  <a:ext uri="{FF2B5EF4-FFF2-40B4-BE49-F238E27FC236}">
                    <a16:creationId xmlns:a16="http://schemas.microsoft.com/office/drawing/2014/main" id="{C58EE5BF-3B14-A0EF-6D2E-5B8ADCE2F339}"/>
                  </a:ext>
                </a:extLst>
              </p:cNvPr>
              <p:cNvSpPr>
                <a:spLocks noChangeShapeType="1"/>
              </p:cNvSpPr>
              <p:nvPr/>
            </p:nvSpPr>
            <p:spPr bwMode="auto">
              <a:xfrm flipH="1">
                <a:off x="4611618" y="1857364"/>
                <a:ext cx="103258" cy="89002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dirty="0"/>
              </a:p>
            </p:txBody>
          </p:sp>
          <p:pic>
            <p:nvPicPr>
              <p:cNvPr id="27" name="Picture 7">
                <a:extLst>
                  <a:ext uri="{FF2B5EF4-FFF2-40B4-BE49-F238E27FC236}">
                    <a16:creationId xmlns:a16="http://schemas.microsoft.com/office/drawing/2014/main" id="{6322C4AA-39D4-2A14-487E-2AB76CB51F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569" y="1500174"/>
                <a:ext cx="401059" cy="4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
                <a:extLst>
                  <a:ext uri="{FF2B5EF4-FFF2-40B4-BE49-F238E27FC236}">
                    <a16:creationId xmlns:a16="http://schemas.microsoft.com/office/drawing/2014/main" id="{FF0D4FBC-9184-9BCD-679E-6664F86EC06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89" y="1531833"/>
                <a:ext cx="401059" cy="4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a:extLst>
                <a:ext uri="{FF2B5EF4-FFF2-40B4-BE49-F238E27FC236}">
                  <a16:creationId xmlns:a16="http://schemas.microsoft.com/office/drawing/2014/main" id="{09BA1508-07B3-DBDF-A068-53578DB77F29}"/>
                </a:ext>
              </a:extLst>
            </p:cNvPr>
            <p:cNvGrpSpPr>
              <a:grpSpLocks/>
            </p:cNvGrpSpPr>
            <p:nvPr/>
          </p:nvGrpSpPr>
          <p:grpSpPr bwMode="auto">
            <a:xfrm>
              <a:off x="3500430" y="3571876"/>
              <a:ext cx="2071702" cy="373775"/>
              <a:chOff x="1383" y="2750"/>
              <a:chExt cx="2631" cy="862"/>
            </a:xfrm>
          </p:grpSpPr>
          <p:sp>
            <p:nvSpPr>
              <p:cNvPr id="13" name="AutoShape 10">
                <a:extLst>
                  <a:ext uri="{FF2B5EF4-FFF2-40B4-BE49-F238E27FC236}">
                    <a16:creationId xmlns:a16="http://schemas.microsoft.com/office/drawing/2014/main" id="{76046FEC-FB6A-2344-7A25-F04829F3CEC5}"/>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4" name="Rectangle 11">
                <a:extLst>
                  <a:ext uri="{FF2B5EF4-FFF2-40B4-BE49-F238E27FC236}">
                    <a16:creationId xmlns:a16="http://schemas.microsoft.com/office/drawing/2014/main" id="{11C189C4-D60B-F3DD-961A-9A14819FF13A}"/>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5" name="Rectangle 12">
                <a:extLst>
                  <a:ext uri="{FF2B5EF4-FFF2-40B4-BE49-F238E27FC236}">
                    <a16:creationId xmlns:a16="http://schemas.microsoft.com/office/drawing/2014/main" id="{E63520C0-A512-474B-6107-BF19786BC5D3}"/>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6" name="Rectangle 13">
                <a:extLst>
                  <a:ext uri="{FF2B5EF4-FFF2-40B4-BE49-F238E27FC236}">
                    <a16:creationId xmlns:a16="http://schemas.microsoft.com/office/drawing/2014/main" id="{FDD49820-4A80-9C6B-AEF4-E093B8C64394}"/>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7" name="Rectangle 14">
                <a:extLst>
                  <a:ext uri="{FF2B5EF4-FFF2-40B4-BE49-F238E27FC236}">
                    <a16:creationId xmlns:a16="http://schemas.microsoft.com/office/drawing/2014/main" id="{60166E40-564E-2952-6766-4CADCBF2E9BE}"/>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8" name="Rectangle 15">
                <a:extLst>
                  <a:ext uri="{FF2B5EF4-FFF2-40B4-BE49-F238E27FC236}">
                    <a16:creationId xmlns:a16="http://schemas.microsoft.com/office/drawing/2014/main" id="{0B627D04-8850-709C-9989-A09A4888ECB3}"/>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19" name="Rectangle 16">
                <a:extLst>
                  <a:ext uri="{FF2B5EF4-FFF2-40B4-BE49-F238E27FC236}">
                    <a16:creationId xmlns:a16="http://schemas.microsoft.com/office/drawing/2014/main" id="{1BB1C1A1-2B55-3311-ED90-35E01CAC280E}"/>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20" name="Rectangle 17">
                <a:extLst>
                  <a:ext uri="{FF2B5EF4-FFF2-40B4-BE49-F238E27FC236}">
                    <a16:creationId xmlns:a16="http://schemas.microsoft.com/office/drawing/2014/main" id="{B1C811AE-3877-16D6-09BA-676753C1DAF7}"/>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21" name="Rectangle 18">
                <a:extLst>
                  <a:ext uri="{FF2B5EF4-FFF2-40B4-BE49-F238E27FC236}">
                    <a16:creationId xmlns:a16="http://schemas.microsoft.com/office/drawing/2014/main" id="{F8327A3A-AFEA-86A4-87B6-3410307E5D6C}"/>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22" name="Rectangle 19">
                <a:extLst>
                  <a:ext uri="{FF2B5EF4-FFF2-40B4-BE49-F238E27FC236}">
                    <a16:creationId xmlns:a16="http://schemas.microsoft.com/office/drawing/2014/main" id="{D955D461-9F90-E4EC-B47E-21C93CC87434}"/>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sp>
            <p:nvSpPr>
              <p:cNvPr id="23" name="Rectangle 20">
                <a:extLst>
                  <a:ext uri="{FF2B5EF4-FFF2-40B4-BE49-F238E27FC236}">
                    <a16:creationId xmlns:a16="http://schemas.microsoft.com/office/drawing/2014/main" id="{A7129A5B-7773-8138-C9E9-4DA076D0F40F}"/>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dirty="0">
                  <a:latin typeface="Verdana" panose="020B0604030504040204" pitchFamily="34" charset="0"/>
                </a:endParaRPr>
              </a:p>
            </p:txBody>
          </p:sp>
        </p:grpSp>
        <p:cxnSp>
          <p:nvCxnSpPr>
            <p:cNvPr id="8" name="Connecteur droit 7">
              <a:extLst>
                <a:ext uri="{FF2B5EF4-FFF2-40B4-BE49-F238E27FC236}">
                  <a16:creationId xmlns:a16="http://schemas.microsoft.com/office/drawing/2014/main" id="{AE9A6F24-86FF-D95A-A471-FEADE6F18AFB}"/>
                </a:ext>
              </a:extLst>
            </p:cNvPr>
            <p:cNvCxnSpPr>
              <a:stCxn id="12313" idx="3"/>
              <a:endCxn id="14" idx="2"/>
            </p:cNvCxnSpPr>
            <p:nvPr/>
          </p:nvCxnSpPr>
          <p:spPr>
            <a:xfrm flipV="1">
              <a:off x="2273252" y="3827761"/>
              <a:ext cx="15308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D7117F8A-AB37-A906-4260-1A2CE4728408}"/>
                </a:ext>
              </a:extLst>
            </p:cNvPr>
            <p:cNvCxnSpPr>
              <a:stCxn id="16" idx="0"/>
              <a:endCxn id="36" idx="2"/>
            </p:cNvCxnSpPr>
            <p:nvPr/>
          </p:nvCxnSpPr>
          <p:spPr>
            <a:xfrm rot="5400000" flipH="1" flipV="1">
              <a:off x="3902077" y="3285087"/>
              <a:ext cx="956543" cy="117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1F080C4-77BD-BE2C-7A29-33752A281364}"/>
                </a:ext>
              </a:extLst>
            </p:cNvPr>
            <p:cNvCxnSpPr>
              <a:stCxn id="12288" idx="0"/>
              <a:endCxn id="20" idx="2"/>
            </p:cNvCxnSpPr>
            <p:nvPr/>
          </p:nvCxnSpPr>
          <p:spPr>
            <a:xfrm rot="5400000" flipH="1" flipV="1">
              <a:off x="3859038" y="4430315"/>
              <a:ext cx="1019101" cy="117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F5061B81-83A8-C527-6AC5-6B29292A45E6}"/>
                </a:ext>
              </a:extLst>
            </p:cNvPr>
            <p:cNvCxnSpPr>
              <a:stCxn id="54" idx="3"/>
              <a:endCxn id="22" idx="3"/>
            </p:cNvCxnSpPr>
            <p:nvPr/>
          </p:nvCxnSpPr>
          <p:spPr>
            <a:xfrm rot="10800000" flipV="1">
              <a:off x="4999738" y="3773275"/>
              <a:ext cx="2013012" cy="242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B7FC3874-472B-C735-8BD0-DCB1969B552D}"/>
                </a:ext>
              </a:extLst>
            </p:cNvPr>
            <p:cNvSpPr/>
            <p:nvPr/>
          </p:nvSpPr>
          <p:spPr>
            <a:xfrm>
              <a:off x="285720" y="1214422"/>
              <a:ext cx="8643998" cy="5357850"/>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dirty="0"/>
            </a:p>
          </p:txBody>
        </p:sp>
      </p:grpSp>
      <p:sp>
        <p:nvSpPr>
          <p:cNvPr id="12315" name="ZoneTexte 108">
            <a:extLst>
              <a:ext uri="{FF2B5EF4-FFF2-40B4-BE49-F238E27FC236}">
                <a16:creationId xmlns:a16="http://schemas.microsoft.com/office/drawing/2014/main" id="{0DB3D8B3-CC96-37E0-D540-2394B2938932}"/>
              </a:ext>
            </a:extLst>
          </p:cNvPr>
          <p:cNvSpPr txBox="1">
            <a:spLocks noChangeArrowheads="1"/>
          </p:cNvSpPr>
          <p:nvPr/>
        </p:nvSpPr>
        <p:spPr bwMode="auto">
          <a:xfrm>
            <a:off x="3667126" y="3618252"/>
            <a:ext cx="909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dirty="0">
                <a:latin typeface="Times New Roman" panose="02020603050405020304" pitchFamily="18" charset="0"/>
                <a:cs typeface="Times New Roman" panose="02020603050405020304" pitchFamily="18" charset="0"/>
              </a:rPr>
              <a:t>Switch </a:t>
            </a:r>
          </a:p>
        </p:txBody>
      </p:sp>
      <p:sp>
        <p:nvSpPr>
          <p:cNvPr id="12316" name="ZoneTexte 109">
            <a:extLst>
              <a:ext uri="{FF2B5EF4-FFF2-40B4-BE49-F238E27FC236}">
                <a16:creationId xmlns:a16="http://schemas.microsoft.com/office/drawing/2014/main" id="{10D8800C-BC0C-344D-15EF-A063D0CC90F9}"/>
              </a:ext>
            </a:extLst>
          </p:cNvPr>
          <p:cNvSpPr txBox="1">
            <a:spLocks noChangeArrowheads="1"/>
          </p:cNvSpPr>
          <p:nvPr/>
        </p:nvSpPr>
        <p:spPr bwMode="auto">
          <a:xfrm>
            <a:off x="4595812" y="1903752"/>
            <a:ext cx="909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dirty="0" err="1">
                <a:latin typeface="Times New Roman" panose="02020603050405020304" pitchFamily="18" charset="0"/>
                <a:cs typeface="Times New Roman" panose="02020603050405020304" pitchFamily="18" charset="0"/>
              </a:rPr>
              <a:t>Swicth</a:t>
            </a:r>
            <a:r>
              <a:rPr lang="fr-FR" altLang="fr-FR" sz="1800" b="1">
                <a:latin typeface="Times New Roman" panose="02020603050405020304" pitchFamily="18" charset="0"/>
                <a:cs typeface="Times New Roman" panose="02020603050405020304" pitchFamily="18" charset="0"/>
              </a:rPr>
              <a:t> </a:t>
            </a:r>
          </a:p>
        </p:txBody>
      </p:sp>
      <p:sp>
        <p:nvSpPr>
          <p:cNvPr id="12317" name="ZoneTexte 111">
            <a:extLst>
              <a:ext uri="{FF2B5EF4-FFF2-40B4-BE49-F238E27FC236}">
                <a16:creationId xmlns:a16="http://schemas.microsoft.com/office/drawing/2014/main" id="{95D9573E-5BD5-BB73-9B94-CE2165558968}"/>
              </a:ext>
            </a:extLst>
          </p:cNvPr>
          <p:cNvSpPr txBox="1">
            <a:spLocks noChangeArrowheads="1"/>
          </p:cNvSpPr>
          <p:nvPr/>
        </p:nvSpPr>
        <p:spPr bwMode="auto">
          <a:xfrm>
            <a:off x="6738937" y="4689813"/>
            <a:ext cx="909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18" name="ZoneTexte 112">
            <a:extLst>
              <a:ext uri="{FF2B5EF4-FFF2-40B4-BE49-F238E27FC236}">
                <a16:creationId xmlns:a16="http://schemas.microsoft.com/office/drawing/2014/main" id="{6E1C41DA-2D2F-3C17-8C6D-F0BC43AFDAE6}"/>
              </a:ext>
            </a:extLst>
          </p:cNvPr>
          <p:cNvSpPr txBox="1">
            <a:spLocks noChangeArrowheads="1"/>
          </p:cNvSpPr>
          <p:nvPr/>
        </p:nvSpPr>
        <p:spPr bwMode="auto">
          <a:xfrm>
            <a:off x="8096251" y="3618252"/>
            <a:ext cx="909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19" name="ZoneTexte 113">
            <a:extLst>
              <a:ext uri="{FF2B5EF4-FFF2-40B4-BE49-F238E27FC236}">
                <a16:creationId xmlns:a16="http://schemas.microsoft.com/office/drawing/2014/main" id="{1696537A-89DB-EC24-970C-CD496EE3A1FA}"/>
              </a:ext>
            </a:extLst>
          </p:cNvPr>
          <p:cNvSpPr txBox="1">
            <a:spLocks noChangeArrowheads="1"/>
          </p:cNvSpPr>
          <p:nvPr/>
        </p:nvSpPr>
        <p:spPr bwMode="auto">
          <a:xfrm>
            <a:off x="6310312" y="3546813"/>
            <a:ext cx="871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switch </a:t>
            </a:r>
          </a:p>
        </p:txBody>
      </p:sp>
      <p:cxnSp>
        <p:nvCxnSpPr>
          <p:cNvPr id="12320" name="Connecteur droit 12319">
            <a:extLst>
              <a:ext uri="{FF2B5EF4-FFF2-40B4-BE49-F238E27FC236}">
                <a16:creationId xmlns:a16="http://schemas.microsoft.com/office/drawing/2014/main" id="{9173592D-188E-75F2-CC04-4E4BCD757294}"/>
              </a:ext>
            </a:extLst>
          </p:cNvPr>
          <p:cNvCxnSpPr/>
          <p:nvPr/>
        </p:nvCxnSpPr>
        <p:spPr>
          <a:xfrm>
            <a:off x="1422398" y="6032271"/>
            <a:ext cx="571500" cy="1588"/>
          </a:xfrm>
          <a:prstGeom prst="line">
            <a:avLst/>
          </a:prstGeom>
          <a:ln w="254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2321" name="ZoneTexte 135">
            <a:extLst>
              <a:ext uri="{FF2B5EF4-FFF2-40B4-BE49-F238E27FC236}">
                <a16:creationId xmlns:a16="http://schemas.microsoft.com/office/drawing/2014/main" id="{3EB8E7D3-9742-230C-2200-8C8FBF5709BB}"/>
              </a:ext>
            </a:extLst>
          </p:cNvPr>
          <p:cNvSpPr txBox="1">
            <a:spLocks noChangeArrowheads="1"/>
          </p:cNvSpPr>
          <p:nvPr/>
        </p:nvSpPr>
        <p:spPr bwMode="auto">
          <a:xfrm>
            <a:off x="2136774" y="5819546"/>
            <a:ext cx="491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dirty="0">
                <a:latin typeface="Times New Roman" panose="02020603050405020304" pitchFamily="18" charset="0"/>
                <a:cs typeface="Times New Roman" panose="02020603050405020304" pitchFamily="18" charset="0"/>
              </a:rPr>
              <a:t>Domaine de broadcast ( 1 domaine de broadcast ) </a:t>
            </a:r>
          </a:p>
        </p:txBody>
      </p:sp>
    </p:spTree>
    <p:extLst>
      <p:ext uri="{BB962C8B-B14F-4D97-AF65-F5344CB8AC3E}">
        <p14:creationId xmlns:p14="http://schemas.microsoft.com/office/powerpoint/2010/main" val="1880015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30</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Configuration d’un Routeur CISCO (3/3)</a:t>
            </a:r>
            <a:endParaRPr lang="fr-FR" sz="2800" b="1" dirty="0">
              <a:latin typeface="Times New Roman" pitchFamily="18" charset="0"/>
              <a:ea typeface="+mj-ea"/>
              <a:cs typeface="Times New Roman" pitchFamily="18" charset="0"/>
            </a:endParaRPr>
          </a:p>
        </p:txBody>
      </p:sp>
      <p:sp>
        <p:nvSpPr>
          <p:cNvPr id="6" name="ZoneTexte 2">
            <a:extLst>
              <a:ext uri="{FF2B5EF4-FFF2-40B4-BE49-F238E27FC236}">
                <a16:creationId xmlns:a16="http://schemas.microsoft.com/office/drawing/2014/main" id="{C3482D0F-C967-B596-73C4-B388206425E6}"/>
              </a:ext>
            </a:extLst>
          </p:cNvPr>
          <p:cNvSpPr txBox="1">
            <a:spLocks noChangeArrowheads="1"/>
          </p:cNvSpPr>
          <p:nvPr/>
        </p:nvSpPr>
        <p:spPr bwMode="auto">
          <a:xfrm>
            <a:off x="735723" y="1539801"/>
            <a:ext cx="101656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None/>
            </a:pPr>
            <a:r>
              <a:rPr lang="fr-FR" sz="2400" spc="10" dirty="0"/>
              <a:t>Vérification</a:t>
            </a:r>
            <a:r>
              <a:rPr lang="fr-FR" sz="2400" spc="25" dirty="0"/>
              <a:t> </a:t>
            </a:r>
            <a:r>
              <a:rPr lang="fr-FR" sz="2400" spc="15" dirty="0"/>
              <a:t>de</a:t>
            </a:r>
            <a:r>
              <a:rPr lang="fr-FR" sz="2400" spc="30" dirty="0"/>
              <a:t> </a:t>
            </a:r>
            <a:r>
              <a:rPr lang="fr-FR" sz="2400" spc="5" dirty="0"/>
              <a:t>la</a:t>
            </a:r>
            <a:r>
              <a:rPr lang="fr-FR" sz="2400" spc="30" dirty="0"/>
              <a:t> </a:t>
            </a:r>
            <a:r>
              <a:rPr lang="fr-FR" sz="2400" spc="10" dirty="0"/>
              <a:t>configuration</a:t>
            </a:r>
            <a:r>
              <a:rPr lang="fr-FR" sz="2400" spc="30" dirty="0"/>
              <a:t> </a:t>
            </a:r>
            <a:r>
              <a:rPr lang="fr-FR" sz="2400" spc="15" dirty="0"/>
              <a:t>de</a:t>
            </a:r>
            <a:r>
              <a:rPr lang="fr-FR" sz="2400" spc="30" dirty="0"/>
              <a:t> </a:t>
            </a:r>
            <a:r>
              <a:rPr lang="fr-FR" sz="2400" spc="15" dirty="0"/>
              <a:t>routeur</a:t>
            </a:r>
            <a:r>
              <a:rPr lang="fr-FR" sz="2400" spc="30" dirty="0"/>
              <a:t> </a:t>
            </a:r>
            <a:r>
              <a:rPr lang="fr-FR" sz="2400" spc="15" dirty="0"/>
              <a:t>de</a:t>
            </a:r>
            <a:r>
              <a:rPr lang="fr-FR" sz="2400" spc="30" dirty="0"/>
              <a:t> </a:t>
            </a:r>
            <a:r>
              <a:rPr lang="fr-FR" sz="2400" spc="15" dirty="0"/>
              <a:t>base</a:t>
            </a:r>
            <a:endParaRPr lang="fr-FR" sz="1400" dirty="0"/>
          </a:p>
        </p:txBody>
      </p:sp>
      <p:sp>
        <p:nvSpPr>
          <p:cNvPr id="8" name="ZoneTexte 7">
            <a:extLst>
              <a:ext uri="{FF2B5EF4-FFF2-40B4-BE49-F238E27FC236}">
                <a16:creationId xmlns:a16="http://schemas.microsoft.com/office/drawing/2014/main" id="{6320610F-75C0-1A18-AEF2-C0D2759AD13D}"/>
              </a:ext>
            </a:extLst>
          </p:cNvPr>
          <p:cNvSpPr txBox="1"/>
          <p:nvPr/>
        </p:nvSpPr>
        <p:spPr>
          <a:xfrm>
            <a:off x="1515067" y="3110048"/>
            <a:ext cx="6094948" cy="369332"/>
          </a:xfrm>
          <a:prstGeom prst="rect">
            <a:avLst/>
          </a:prstGeom>
          <a:noFill/>
        </p:spPr>
        <p:txBody>
          <a:bodyPr wrap="square">
            <a:spAutoFit/>
          </a:bodyPr>
          <a:lstStyle/>
          <a:p>
            <a:pPr marL="12700">
              <a:spcBef>
                <a:spcPts val="90"/>
              </a:spcBef>
            </a:pPr>
            <a:r>
              <a:rPr lang="en-US" sz="1800" b="1" spc="-15" dirty="0">
                <a:latin typeface="Arial"/>
                <a:cs typeface="Arial"/>
              </a:rPr>
              <a:t>show</a:t>
            </a:r>
            <a:r>
              <a:rPr lang="en-US" sz="1800" b="1" spc="-65" dirty="0">
                <a:latin typeface="Arial"/>
                <a:cs typeface="Arial"/>
              </a:rPr>
              <a:t> </a:t>
            </a:r>
            <a:r>
              <a:rPr lang="en-US" sz="1800" b="1" spc="-5" dirty="0">
                <a:latin typeface="Arial"/>
                <a:cs typeface="Arial"/>
              </a:rPr>
              <a:t>running-config</a:t>
            </a:r>
            <a:endParaRPr lang="en-US" sz="1800" dirty="0">
              <a:latin typeface="Arial"/>
              <a:cs typeface="Arial"/>
            </a:endParaRPr>
          </a:p>
        </p:txBody>
      </p:sp>
      <p:pic>
        <p:nvPicPr>
          <p:cNvPr id="9" name="object 9" descr="Une image contenant texte, capture d’écran, affichage, nombre&#10;&#10;Description générée automatiquement">
            <a:extLst>
              <a:ext uri="{FF2B5EF4-FFF2-40B4-BE49-F238E27FC236}">
                <a16:creationId xmlns:a16="http://schemas.microsoft.com/office/drawing/2014/main" id="{72A8BB37-997B-6306-331E-4B6D5725489A}"/>
              </a:ext>
            </a:extLst>
          </p:cNvPr>
          <p:cNvPicPr/>
          <p:nvPr/>
        </p:nvPicPr>
        <p:blipFill>
          <a:blip r:embed="rId3" cstate="print"/>
          <a:stretch>
            <a:fillRect/>
          </a:stretch>
        </p:blipFill>
        <p:spPr>
          <a:xfrm>
            <a:off x="4809675" y="2330669"/>
            <a:ext cx="4949656" cy="3443238"/>
          </a:xfrm>
          <a:prstGeom prst="rect">
            <a:avLst/>
          </a:prstGeom>
        </p:spPr>
      </p:pic>
    </p:spTree>
    <p:extLst>
      <p:ext uri="{BB962C8B-B14F-4D97-AF65-F5344CB8AC3E}">
        <p14:creationId xmlns:p14="http://schemas.microsoft.com/office/powerpoint/2010/main" val="318133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31</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3869AA83-36FC-A473-7E67-4851D4E51A76}"/>
              </a:ext>
            </a:extLst>
          </p:cNvPr>
          <p:cNvSpPr txBox="1">
            <a:spLocks noChangeArrowheads="1"/>
          </p:cNvSpPr>
          <p:nvPr/>
        </p:nvSpPr>
        <p:spPr bwMode="auto">
          <a:xfrm>
            <a:off x="1891862" y="2421903"/>
            <a:ext cx="8210893" cy="923330"/>
          </a:xfrm>
          <a:prstGeom prst="rect">
            <a:avLst/>
          </a:prstGeom>
          <a:noFill/>
          <a:ln w="9525">
            <a:noFill/>
            <a:miter lim="800000"/>
            <a:headEnd/>
            <a:tailEnd/>
          </a:ln>
        </p:spPr>
        <p:txBody>
          <a:bodyPr wrap="square">
            <a:spAutoFit/>
          </a:bodyPr>
          <a:lstStyle/>
          <a:p>
            <a:pPr algn="ctr">
              <a:defRPr/>
            </a:pPr>
            <a:r>
              <a:rPr lang="fr-FR" altLang="fr-FR" sz="5400" b="1" dirty="0">
                <a:latin typeface="Times New Roman" panose="02020603050405020304" pitchFamily="18" charset="0"/>
                <a:cs typeface="Times New Roman" panose="02020603050405020304" pitchFamily="18" charset="0"/>
              </a:rPr>
              <a:t>Routage Dynamique</a:t>
            </a:r>
            <a:endParaRPr lang="fr-FR" sz="54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1037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32</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dynamique </a:t>
            </a:r>
            <a:endParaRPr lang="fr-FR" sz="3200" b="1" dirty="0">
              <a:latin typeface="Times New Roman" pitchFamily="18" charset="0"/>
              <a:ea typeface="+mj-ea"/>
              <a:cs typeface="Times New Roman" pitchFamily="18" charset="0"/>
            </a:endParaRPr>
          </a:p>
        </p:txBody>
      </p:sp>
      <p:sp>
        <p:nvSpPr>
          <p:cNvPr id="4" name="ZoneTexte 2">
            <a:extLst>
              <a:ext uri="{FF2B5EF4-FFF2-40B4-BE49-F238E27FC236}">
                <a16:creationId xmlns:a16="http://schemas.microsoft.com/office/drawing/2014/main" id="{0A4DB091-D142-21EF-D846-B49ED6A9EF8E}"/>
              </a:ext>
            </a:extLst>
          </p:cNvPr>
          <p:cNvSpPr txBox="1">
            <a:spLocks noChangeArrowheads="1"/>
          </p:cNvSpPr>
          <p:nvPr/>
        </p:nvSpPr>
        <p:spPr bwMode="auto">
          <a:xfrm>
            <a:off x="813547" y="1342274"/>
            <a:ext cx="10165607" cy="386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417836" indent="-406885">
              <a:spcBef>
                <a:spcPts val="526"/>
              </a:spcBef>
              <a:buClr>
                <a:srgbClr val="CC9A00"/>
              </a:buClr>
              <a:buSzPct val="70000"/>
              <a:buFont typeface="Wingdings"/>
              <a:buChar char=""/>
              <a:tabLst>
                <a:tab pos="417836" algn="l"/>
                <a:tab pos="418412" algn="l"/>
              </a:tabLst>
            </a:pPr>
            <a:r>
              <a:rPr lang="fr-FR" sz="2000" spc="-9" dirty="0">
                <a:latin typeface="Times New Roman" panose="02020603050405020304" pitchFamily="18" charset="0"/>
                <a:cs typeface="Times New Roman" panose="02020603050405020304" pitchFamily="18" charset="0"/>
              </a:rPr>
              <a:t>Types</a:t>
            </a:r>
            <a:r>
              <a:rPr lang="fr-FR" sz="2000" spc="-5" dirty="0">
                <a:latin typeface="Times New Roman" panose="02020603050405020304" pitchFamily="18" charset="0"/>
                <a:cs typeface="Times New Roman" panose="02020603050405020304" pitchFamily="18" charset="0"/>
              </a:rPr>
              <a:t> </a:t>
            </a:r>
            <a:r>
              <a:rPr lang="fr-FR" sz="2000" spc="-9" dirty="0">
                <a:latin typeface="Times New Roman" panose="02020603050405020304" pitchFamily="18" charset="0"/>
                <a:cs typeface="Times New Roman" panose="02020603050405020304" pitchFamily="18" charset="0"/>
              </a:rPr>
              <a:t>d’algorithmes</a:t>
            </a:r>
            <a:r>
              <a:rPr lang="fr-FR" sz="2000" spc="18" dirty="0">
                <a:latin typeface="Times New Roman" panose="02020603050405020304" pitchFamily="18" charset="0"/>
                <a:cs typeface="Times New Roman" panose="02020603050405020304" pitchFamily="18" charset="0"/>
              </a:rPr>
              <a:t> </a:t>
            </a:r>
            <a:r>
              <a:rPr lang="fr-FR" sz="2000" spc="-5" dirty="0">
                <a:latin typeface="Times New Roman" panose="02020603050405020304" pitchFamily="18" charset="0"/>
                <a:cs typeface="Times New Roman" panose="02020603050405020304" pitchFamily="18" charset="0"/>
              </a:rPr>
              <a:t>de</a:t>
            </a:r>
            <a:r>
              <a:rPr lang="fr-FR" sz="2000" spc="5" dirty="0">
                <a:latin typeface="Times New Roman" panose="02020603050405020304" pitchFamily="18" charset="0"/>
                <a:cs typeface="Times New Roman" panose="02020603050405020304" pitchFamily="18" charset="0"/>
              </a:rPr>
              <a:t> </a:t>
            </a:r>
            <a:r>
              <a:rPr lang="fr-FR" sz="2000" spc="-9" dirty="0">
                <a:latin typeface="Times New Roman" panose="02020603050405020304" pitchFamily="18" charset="0"/>
                <a:cs typeface="Times New Roman" panose="02020603050405020304" pitchFamily="18" charset="0"/>
              </a:rPr>
              <a:t>routage</a:t>
            </a:r>
            <a:endParaRPr lang="fr-FR" sz="2000" dirty="0">
              <a:latin typeface="Times New Roman" panose="02020603050405020304" pitchFamily="18" charset="0"/>
              <a:cs typeface="Times New Roman" panose="02020603050405020304" pitchFamily="18" charset="0"/>
            </a:endParaRPr>
          </a:p>
          <a:p>
            <a:pPr marL="818383" lvl="1" indent="-400547">
              <a:spcBef>
                <a:spcPts val="436"/>
              </a:spcBef>
              <a:buClr>
                <a:srgbClr val="9A9A33"/>
              </a:buClr>
              <a:buSzPct val="65000"/>
              <a:buFont typeface="Wingdings"/>
              <a:buChar char=""/>
              <a:tabLst>
                <a:tab pos="818383" algn="l"/>
                <a:tab pos="818959" algn="l"/>
              </a:tabLst>
            </a:pPr>
            <a:r>
              <a:rPr lang="fr-FR" sz="2000" spc="-5" dirty="0">
                <a:solidFill>
                  <a:srgbClr val="FF0000"/>
                </a:solidFill>
                <a:latin typeface="Times New Roman" panose="02020603050405020304" pitchFamily="18" charset="0"/>
                <a:cs typeface="Times New Roman" panose="02020603050405020304" pitchFamily="18" charset="0"/>
              </a:rPr>
              <a:t>Le</a:t>
            </a:r>
            <a:r>
              <a:rPr lang="fr-FR" sz="2000" spc="-9" dirty="0">
                <a:solidFill>
                  <a:srgbClr val="FF0000"/>
                </a:solidFill>
                <a:latin typeface="Times New Roman" panose="02020603050405020304" pitchFamily="18" charset="0"/>
                <a:cs typeface="Times New Roman" panose="02020603050405020304" pitchFamily="18" charset="0"/>
              </a:rPr>
              <a:t> routage</a:t>
            </a:r>
            <a:r>
              <a:rPr lang="fr-FR" sz="2000" dirty="0">
                <a:solidFill>
                  <a:srgbClr val="FF0000"/>
                </a:solidFill>
                <a:latin typeface="Times New Roman" panose="02020603050405020304" pitchFamily="18" charset="0"/>
                <a:cs typeface="Times New Roman" panose="02020603050405020304" pitchFamily="18" charset="0"/>
              </a:rPr>
              <a:t> </a:t>
            </a:r>
            <a:r>
              <a:rPr lang="fr-FR" sz="2000" spc="-9" dirty="0">
                <a:solidFill>
                  <a:srgbClr val="FF0000"/>
                </a:solidFill>
                <a:latin typeface="Times New Roman" panose="02020603050405020304" pitchFamily="18" charset="0"/>
                <a:cs typeface="Times New Roman" panose="02020603050405020304" pitchFamily="18" charset="0"/>
              </a:rPr>
              <a:t>statique</a:t>
            </a:r>
            <a:r>
              <a:rPr lang="fr-FR" sz="2000" spc="-5" dirty="0">
                <a:solidFill>
                  <a:srgbClr val="FF0000"/>
                </a:solidFill>
                <a:latin typeface="Times New Roman" panose="02020603050405020304" pitchFamily="18" charset="0"/>
                <a:cs typeface="Times New Roman" panose="02020603050405020304" pitchFamily="18" charset="0"/>
              </a:rPr>
              <a:t> (non</a:t>
            </a:r>
            <a:r>
              <a:rPr lang="fr-FR" sz="2000" dirty="0">
                <a:solidFill>
                  <a:srgbClr val="FF0000"/>
                </a:solidFill>
                <a:latin typeface="Times New Roman" panose="02020603050405020304" pitchFamily="18" charset="0"/>
                <a:cs typeface="Times New Roman" panose="02020603050405020304" pitchFamily="18" charset="0"/>
              </a:rPr>
              <a:t> </a:t>
            </a:r>
            <a:r>
              <a:rPr lang="fr-FR" sz="2000" spc="-9" dirty="0">
                <a:solidFill>
                  <a:srgbClr val="FF0000"/>
                </a:solidFill>
                <a:latin typeface="Times New Roman" panose="02020603050405020304" pitchFamily="18" charset="0"/>
                <a:cs typeface="Times New Roman" panose="02020603050405020304" pitchFamily="18" charset="0"/>
              </a:rPr>
              <a:t>adaptatif)</a:t>
            </a:r>
            <a:endParaRPr lang="fr-FR" sz="2000" dirty="0">
              <a:latin typeface="Times New Roman" panose="02020603050405020304" pitchFamily="18" charset="0"/>
              <a:cs typeface="Times New Roman" panose="02020603050405020304" pitchFamily="18" charset="0"/>
            </a:endParaRPr>
          </a:p>
          <a:p>
            <a:pPr marL="1185503" marR="4611" lvl="2" indent="-365967">
              <a:spcBef>
                <a:spcPts val="399"/>
              </a:spcBef>
              <a:buClr>
                <a:srgbClr val="CC9A00"/>
              </a:buClr>
              <a:buSzPct val="69444"/>
              <a:buFont typeface="Wingdings"/>
              <a:buChar char=""/>
              <a:tabLst>
                <a:tab pos="1185503" algn="l"/>
                <a:tab pos="1186079" algn="l"/>
              </a:tabLst>
            </a:pPr>
            <a:r>
              <a:rPr lang="fr-FR" sz="1800" spc="-5" dirty="0">
                <a:solidFill>
                  <a:srgbClr val="282828"/>
                </a:solidFill>
                <a:latin typeface="Times New Roman" panose="02020603050405020304" pitchFamily="18" charset="0"/>
                <a:cs typeface="Times New Roman" panose="02020603050405020304" pitchFamily="18" charset="0"/>
              </a:rPr>
              <a:t>Décisions de </a:t>
            </a:r>
            <a:r>
              <a:rPr lang="fr-FR" sz="1800" dirty="0">
                <a:solidFill>
                  <a:srgbClr val="282828"/>
                </a:solidFill>
                <a:latin typeface="Times New Roman" panose="02020603050405020304" pitchFamily="18" charset="0"/>
                <a:cs typeface="Times New Roman" panose="02020603050405020304" pitchFamily="18" charset="0"/>
              </a:rPr>
              <a:t>routage </a:t>
            </a:r>
            <a:r>
              <a:rPr lang="fr-FR" sz="1800" spc="-5" dirty="0">
                <a:solidFill>
                  <a:srgbClr val="282828"/>
                </a:solidFill>
                <a:latin typeface="Times New Roman" panose="02020603050405020304" pitchFamily="18" charset="0"/>
                <a:cs typeface="Times New Roman" panose="02020603050405020304" pitchFamily="18" charset="0"/>
              </a:rPr>
              <a:t>précalculées et </a:t>
            </a:r>
            <a:r>
              <a:rPr lang="fr-FR" sz="1800" dirty="0">
                <a:solidFill>
                  <a:srgbClr val="282828"/>
                </a:solidFill>
                <a:latin typeface="Times New Roman" panose="02020603050405020304" pitchFamily="18" charset="0"/>
                <a:cs typeface="Times New Roman" panose="02020603050405020304" pitchFamily="18" charset="0"/>
              </a:rPr>
              <a:t>chargées </a:t>
            </a:r>
            <a:r>
              <a:rPr lang="fr-FR" sz="1800" spc="-5" dirty="0">
                <a:solidFill>
                  <a:srgbClr val="282828"/>
                </a:solidFill>
                <a:latin typeface="Times New Roman" panose="02020603050405020304" pitchFamily="18" charset="0"/>
                <a:cs typeface="Times New Roman" panose="02020603050405020304" pitchFamily="18" charset="0"/>
              </a:rPr>
              <a:t>initialement dans le </a:t>
            </a:r>
            <a:r>
              <a:rPr lang="fr-FR" sz="1800" spc="-445"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routeur</a:t>
            </a:r>
            <a:endParaRPr lang="fr-FR" sz="1800" dirty="0">
              <a:latin typeface="Times New Roman" panose="02020603050405020304" pitchFamily="18" charset="0"/>
              <a:cs typeface="Times New Roman" panose="02020603050405020304" pitchFamily="18" charset="0"/>
            </a:endParaRPr>
          </a:p>
          <a:p>
            <a:pPr marL="1185503" marR="497946" lvl="2" indent="-365967">
              <a:spcBef>
                <a:spcPts val="390"/>
              </a:spcBef>
              <a:buClr>
                <a:srgbClr val="CC9A00"/>
              </a:buClr>
              <a:buSzPct val="69444"/>
              <a:buFont typeface="Wingdings"/>
              <a:buChar char=""/>
              <a:tabLst>
                <a:tab pos="1185503" algn="l"/>
                <a:tab pos="1186079" algn="l"/>
              </a:tabLst>
            </a:pPr>
            <a:r>
              <a:rPr lang="fr-FR" sz="1800" spc="-5" dirty="0">
                <a:solidFill>
                  <a:srgbClr val="282828"/>
                </a:solidFill>
                <a:latin typeface="Times New Roman" panose="02020603050405020304" pitchFamily="18" charset="0"/>
                <a:cs typeface="Times New Roman" panose="02020603050405020304" pitchFamily="18" charset="0"/>
              </a:rPr>
              <a:t>Les routes sont </a:t>
            </a:r>
            <a:r>
              <a:rPr lang="fr-FR" sz="1800" dirty="0">
                <a:solidFill>
                  <a:srgbClr val="282828"/>
                </a:solidFill>
                <a:latin typeface="Times New Roman" panose="02020603050405020304" pitchFamily="18" charset="0"/>
                <a:cs typeface="Times New Roman" panose="02020603050405020304" pitchFamily="18" charset="0"/>
              </a:rPr>
              <a:t>fixes. Il faut </a:t>
            </a:r>
            <a:r>
              <a:rPr lang="fr-FR" sz="1800" spc="-5" dirty="0">
                <a:solidFill>
                  <a:srgbClr val="282828"/>
                </a:solidFill>
                <a:latin typeface="Times New Roman" panose="02020603050405020304" pitchFamily="18" charset="0"/>
                <a:cs typeface="Times New Roman" panose="02020603050405020304" pitchFamily="18" charset="0"/>
              </a:rPr>
              <a:t>les changer “à la main” en cas de </a:t>
            </a:r>
            <a:r>
              <a:rPr lang="fr-FR" sz="1800" spc="-445"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modifications</a:t>
            </a:r>
            <a:r>
              <a:rPr lang="fr-FR" sz="1800" spc="-23"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du</a:t>
            </a:r>
            <a:r>
              <a:rPr lang="fr-FR" sz="1800" spc="-5"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réseau</a:t>
            </a:r>
            <a:endParaRPr lang="fr-FR" sz="1800" dirty="0">
              <a:latin typeface="Times New Roman" panose="02020603050405020304" pitchFamily="18" charset="0"/>
              <a:cs typeface="Times New Roman" panose="02020603050405020304" pitchFamily="18" charset="0"/>
            </a:endParaRPr>
          </a:p>
          <a:p>
            <a:pPr marL="1537638" lvl="3" indent="-351559">
              <a:spcBef>
                <a:spcPts val="376"/>
              </a:spcBef>
              <a:buClr>
                <a:srgbClr val="9A9A33"/>
              </a:buClr>
              <a:buSzPct val="73529"/>
              <a:buFont typeface="Wingdings"/>
              <a:buChar char=""/>
              <a:tabLst>
                <a:tab pos="1537638" algn="l"/>
                <a:tab pos="1538213" algn="l"/>
              </a:tabLst>
            </a:pPr>
            <a:r>
              <a:rPr lang="fr-FR" sz="1600" spc="-9" dirty="0">
                <a:solidFill>
                  <a:srgbClr val="282828"/>
                </a:solidFill>
                <a:latin typeface="Times New Roman" panose="02020603050405020304" pitchFamily="18" charset="0"/>
                <a:cs typeface="Times New Roman" panose="02020603050405020304" pitchFamily="18" charset="0"/>
              </a:rPr>
              <a:t>algorithme</a:t>
            </a:r>
            <a:r>
              <a:rPr lang="fr-FR" sz="1600" spc="14"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du</a:t>
            </a:r>
            <a:r>
              <a:rPr lang="fr-FR" sz="1600" spc="5"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plus</a:t>
            </a:r>
            <a:r>
              <a:rPr lang="fr-FR" sz="1600" spc="5"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court</a:t>
            </a:r>
            <a:r>
              <a:rPr lang="fr-FR" sz="1600" spc="9" dirty="0">
                <a:solidFill>
                  <a:srgbClr val="282828"/>
                </a:solidFill>
                <a:latin typeface="Times New Roman" panose="02020603050405020304" pitchFamily="18" charset="0"/>
                <a:cs typeface="Times New Roman" panose="02020603050405020304" pitchFamily="18" charset="0"/>
              </a:rPr>
              <a:t> </a:t>
            </a:r>
            <a:r>
              <a:rPr lang="fr-FR" sz="1600" spc="-9" dirty="0">
                <a:solidFill>
                  <a:srgbClr val="282828"/>
                </a:solidFill>
                <a:latin typeface="Times New Roman" panose="02020603050405020304" pitchFamily="18" charset="0"/>
                <a:cs typeface="Times New Roman" panose="02020603050405020304" pitchFamily="18" charset="0"/>
              </a:rPr>
              <a:t>chemin</a:t>
            </a:r>
            <a:endParaRPr lang="fr-FR" sz="1600" dirty="0">
              <a:latin typeface="Times New Roman" panose="02020603050405020304" pitchFamily="18" charset="0"/>
              <a:cs typeface="Times New Roman" panose="02020603050405020304" pitchFamily="18" charset="0"/>
            </a:endParaRPr>
          </a:p>
          <a:p>
            <a:pPr marL="1537638" lvl="3" indent="-351559">
              <a:spcBef>
                <a:spcPts val="368"/>
              </a:spcBef>
              <a:buClr>
                <a:srgbClr val="9A9A33"/>
              </a:buClr>
              <a:buSzPct val="73529"/>
              <a:buFont typeface="Wingdings"/>
              <a:buChar char=""/>
              <a:tabLst>
                <a:tab pos="1537638" algn="l"/>
                <a:tab pos="1538213" algn="l"/>
              </a:tabLst>
            </a:pPr>
            <a:r>
              <a:rPr lang="fr-FR" sz="1600" spc="-5" dirty="0">
                <a:solidFill>
                  <a:srgbClr val="282828"/>
                </a:solidFill>
                <a:latin typeface="Times New Roman" panose="02020603050405020304" pitchFamily="18" charset="0"/>
                <a:cs typeface="Times New Roman" panose="02020603050405020304" pitchFamily="18" charset="0"/>
              </a:rPr>
              <a:t>routage</a:t>
            </a:r>
            <a:r>
              <a:rPr lang="fr-FR" sz="1600" spc="27"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par</a:t>
            </a:r>
            <a:r>
              <a:rPr lang="fr-FR" sz="1600" spc="14"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inondation</a:t>
            </a:r>
            <a:r>
              <a:rPr lang="fr-FR" sz="1600" spc="27" dirty="0">
                <a:solidFill>
                  <a:srgbClr val="282828"/>
                </a:solidFill>
                <a:latin typeface="Times New Roman" panose="02020603050405020304" pitchFamily="18" charset="0"/>
                <a:cs typeface="Times New Roman" panose="02020603050405020304" pitchFamily="18" charset="0"/>
              </a:rPr>
              <a:t> </a:t>
            </a:r>
            <a:r>
              <a:rPr lang="fr-FR" sz="1600" spc="-5" dirty="0">
                <a:solidFill>
                  <a:srgbClr val="282828"/>
                </a:solidFill>
                <a:latin typeface="Times New Roman" panose="02020603050405020304" pitchFamily="18" charset="0"/>
                <a:cs typeface="Times New Roman" panose="02020603050405020304" pitchFamily="18" charset="0"/>
              </a:rPr>
              <a:t>«</a:t>
            </a:r>
            <a:r>
              <a:rPr lang="fr-FR" sz="1600" spc="-5" dirty="0" err="1">
                <a:solidFill>
                  <a:srgbClr val="282828"/>
                </a:solidFill>
                <a:latin typeface="Times New Roman" panose="02020603050405020304" pitchFamily="18" charset="0"/>
                <a:cs typeface="Times New Roman" panose="02020603050405020304" pitchFamily="18" charset="0"/>
              </a:rPr>
              <a:t>flooding</a:t>
            </a:r>
            <a:r>
              <a:rPr lang="fr-FR" sz="1600" spc="-5" dirty="0">
                <a:solidFill>
                  <a:srgbClr val="282828"/>
                </a:solidFill>
                <a:latin typeface="Times New Roman" panose="02020603050405020304" pitchFamily="18" charset="0"/>
                <a:cs typeface="Times New Roman" panose="02020603050405020304" pitchFamily="18" charset="0"/>
              </a:rPr>
              <a:t>»</a:t>
            </a:r>
            <a:endParaRPr lang="fr-FR" sz="1600" dirty="0">
              <a:latin typeface="Times New Roman" panose="02020603050405020304" pitchFamily="18" charset="0"/>
              <a:cs typeface="Times New Roman" panose="02020603050405020304" pitchFamily="18" charset="0"/>
            </a:endParaRPr>
          </a:p>
          <a:p>
            <a:pPr marL="818383" lvl="1" indent="-400547">
              <a:spcBef>
                <a:spcPts val="1298"/>
              </a:spcBef>
              <a:buClr>
                <a:srgbClr val="9A9A33"/>
              </a:buClr>
              <a:buSzPct val="65000"/>
              <a:buFont typeface="Wingdings"/>
              <a:buChar char=""/>
              <a:tabLst>
                <a:tab pos="818383" algn="l"/>
                <a:tab pos="818959" algn="l"/>
              </a:tabLst>
            </a:pPr>
            <a:r>
              <a:rPr lang="fr-FR" sz="2000" spc="-5" dirty="0">
                <a:solidFill>
                  <a:srgbClr val="FF0000"/>
                </a:solidFill>
                <a:latin typeface="Times New Roman" panose="02020603050405020304" pitchFamily="18" charset="0"/>
                <a:cs typeface="Times New Roman" panose="02020603050405020304" pitchFamily="18" charset="0"/>
              </a:rPr>
              <a:t>Le</a:t>
            </a:r>
            <a:r>
              <a:rPr lang="fr-FR" sz="2000" spc="-23" dirty="0">
                <a:solidFill>
                  <a:srgbClr val="FF0000"/>
                </a:solidFill>
                <a:latin typeface="Times New Roman" panose="02020603050405020304" pitchFamily="18" charset="0"/>
                <a:cs typeface="Times New Roman" panose="02020603050405020304" pitchFamily="18" charset="0"/>
              </a:rPr>
              <a:t> </a:t>
            </a:r>
            <a:r>
              <a:rPr lang="fr-FR" sz="2000" spc="-5" dirty="0">
                <a:solidFill>
                  <a:srgbClr val="FF0000"/>
                </a:solidFill>
                <a:latin typeface="Times New Roman" panose="02020603050405020304" pitchFamily="18" charset="0"/>
                <a:cs typeface="Times New Roman" panose="02020603050405020304" pitchFamily="18" charset="0"/>
              </a:rPr>
              <a:t>routage</a:t>
            </a:r>
            <a:r>
              <a:rPr lang="fr-FR" sz="2000" spc="-23" dirty="0">
                <a:solidFill>
                  <a:srgbClr val="FF0000"/>
                </a:solidFill>
                <a:latin typeface="Times New Roman" panose="02020603050405020304" pitchFamily="18" charset="0"/>
                <a:cs typeface="Times New Roman" panose="02020603050405020304" pitchFamily="18" charset="0"/>
              </a:rPr>
              <a:t> </a:t>
            </a:r>
            <a:r>
              <a:rPr lang="fr-FR" sz="2000" spc="-5" dirty="0">
                <a:solidFill>
                  <a:srgbClr val="FF0000"/>
                </a:solidFill>
                <a:latin typeface="Times New Roman" panose="02020603050405020304" pitchFamily="18" charset="0"/>
                <a:cs typeface="Times New Roman" panose="02020603050405020304" pitchFamily="18" charset="0"/>
              </a:rPr>
              <a:t>dynamique</a:t>
            </a:r>
            <a:r>
              <a:rPr lang="fr-FR" sz="2000" spc="-9" dirty="0">
                <a:solidFill>
                  <a:srgbClr val="FF0000"/>
                </a:solidFill>
                <a:latin typeface="Times New Roman" panose="02020603050405020304" pitchFamily="18" charset="0"/>
                <a:cs typeface="Times New Roman" panose="02020603050405020304" pitchFamily="18" charset="0"/>
              </a:rPr>
              <a:t> </a:t>
            </a:r>
            <a:r>
              <a:rPr lang="fr-FR" sz="2000" spc="-5" dirty="0">
                <a:solidFill>
                  <a:srgbClr val="FF0000"/>
                </a:solidFill>
                <a:latin typeface="Times New Roman" panose="02020603050405020304" pitchFamily="18" charset="0"/>
                <a:cs typeface="Times New Roman" panose="02020603050405020304" pitchFamily="18" charset="0"/>
              </a:rPr>
              <a:t>(adaptatif)</a:t>
            </a:r>
            <a:endParaRPr lang="fr-FR" sz="2000" dirty="0">
              <a:latin typeface="Times New Roman" panose="02020603050405020304" pitchFamily="18" charset="0"/>
              <a:cs typeface="Times New Roman" panose="02020603050405020304" pitchFamily="18" charset="0"/>
            </a:endParaRPr>
          </a:p>
          <a:p>
            <a:pPr marL="1185503" marR="648943" lvl="2" indent="-365967">
              <a:spcBef>
                <a:spcPts val="417"/>
              </a:spcBef>
              <a:buClr>
                <a:srgbClr val="CC9A00"/>
              </a:buClr>
              <a:buSzPct val="68421"/>
              <a:buFont typeface="Wingdings"/>
              <a:buChar char=""/>
              <a:tabLst>
                <a:tab pos="1185503" algn="l"/>
                <a:tab pos="1186079" algn="l"/>
              </a:tabLst>
            </a:pPr>
            <a:r>
              <a:rPr lang="fr-FR" sz="1800" spc="-5" dirty="0">
                <a:solidFill>
                  <a:srgbClr val="282828"/>
                </a:solidFill>
                <a:latin typeface="Times New Roman" panose="02020603050405020304" pitchFamily="18" charset="0"/>
                <a:cs typeface="Times New Roman" panose="02020603050405020304" pitchFamily="18" charset="0"/>
              </a:rPr>
              <a:t>décisions</a:t>
            </a:r>
            <a:r>
              <a:rPr lang="fr-FR" sz="1800" spc="9"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de</a:t>
            </a:r>
            <a:r>
              <a:rPr lang="fr-FR" sz="1800"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routage</a:t>
            </a:r>
            <a:r>
              <a:rPr lang="fr-FR" sz="1800" spc="14"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évoluant</a:t>
            </a:r>
            <a:r>
              <a:rPr lang="fr-FR" sz="1800" spc="9"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selon</a:t>
            </a:r>
            <a:r>
              <a:rPr lang="fr-FR" sz="1800" spc="14"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les</a:t>
            </a:r>
            <a:r>
              <a:rPr lang="fr-FR" sz="1800"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modifications</a:t>
            </a:r>
            <a:r>
              <a:rPr lang="fr-FR" sz="1800" spc="14"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de </a:t>
            </a:r>
            <a:r>
              <a:rPr lang="fr-FR" sz="1800" spc="-467"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topologie</a:t>
            </a:r>
            <a:r>
              <a:rPr lang="fr-FR" sz="1800" spc="9"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et de</a:t>
            </a:r>
            <a:r>
              <a:rPr lang="fr-FR" sz="1800" spc="9"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trafic</a:t>
            </a:r>
            <a:endParaRPr lang="fr-FR" sz="1800" spc="-5" dirty="0">
              <a:latin typeface="Times New Roman" panose="02020603050405020304" pitchFamily="18" charset="0"/>
              <a:cs typeface="Times New Roman" panose="02020603050405020304" pitchFamily="18" charset="0"/>
            </a:endParaRPr>
          </a:p>
          <a:p>
            <a:pPr marL="1185503" marR="648943" lvl="2" indent="-365967">
              <a:spcBef>
                <a:spcPts val="417"/>
              </a:spcBef>
              <a:buClr>
                <a:srgbClr val="CC9A00"/>
              </a:buClr>
              <a:buSzPct val="68421"/>
              <a:buFont typeface="Wingdings"/>
              <a:buChar char=""/>
              <a:tabLst>
                <a:tab pos="1185503" algn="l"/>
                <a:tab pos="1186079" algn="l"/>
              </a:tabLst>
            </a:pPr>
            <a:r>
              <a:rPr lang="fr-FR" sz="1800" dirty="0">
                <a:solidFill>
                  <a:srgbClr val="00339A"/>
                </a:solidFill>
                <a:latin typeface="Times New Roman" panose="02020603050405020304" pitchFamily="18" charset="0"/>
                <a:cs typeface="Times New Roman" panose="02020603050405020304" pitchFamily="18" charset="0"/>
              </a:rPr>
              <a:t>Dialogue entre</a:t>
            </a:r>
            <a:r>
              <a:rPr lang="fr-FR" sz="1800" spc="-9" dirty="0">
                <a:solidFill>
                  <a:srgbClr val="00339A"/>
                </a:solidFill>
                <a:latin typeface="Times New Roman" panose="02020603050405020304" pitchFamily="18" charset="0"/>
                <a:cs typeface="Times New Roman" panose="02020603050405020304" pitchFamily="18" charset="0"/>
              </a:rPr>
              <a:t> </a:t>
            </a:r>
            <a:r>
              <a:rPr lang="fr-FR" sz="1800" dirty="0">
                <a:solidFill>
                  <a:srgbClr val="00339A"/>
                </a:solidFill>
                <a:latin typeface="Times New Roman" panose="02020603050405020304" pitchFamily="18" charset="0"/>
                <a:cs typeface="Times New Roman" panose="02020603050405020304" pitchFamily="18" charset="0"/>
              </a:rPr>
              <a:t>routeurs</a:t>
            </a:r>
            <a:endParaRPr lang="fr-FR" sz="1800" dirty="0">
              <a:latin typeface="Times New Roman" panose="02020603050405020304" pitchFamily="18" charset="0"/>
              <a:cs typeface="Times New Roman" panose="02020603050405020304" pitchFamily="18" charset="0"/>
            </a:endParaRPr>
          </a:p>
          <a:p>
            <a:pPr marL="1537638" lvl="3" indent="-351559">
              <a:spcBef>
                <a:spcPts val="394"/>
              </a:spcBef>
              <a:buClr>
                <a:srgbClr val="9A9A33"/>
              </a:buClr>
              <a:buSzPct val="75000"/>
              <a:buFont typeface="Wingdings"/>
              <a:buChar char=""/>
              <a:tabLst>
                <a:tab pos="1537638" algn="l"/>
                <a:tab pos="1538213" algn="l"/>
              </a:tabLst>
            </a:pPr>
            <a:r>
              <a:rPr lang="fr-FR" sz="1800" dirty="0">
                <a:solidFill>
                  <a:srgbClr val="282828"/>
                </a:solidFill>
                <a:latin typeface="Times New Roman" panose="02020603050405020304" pitchFamily="18" charset="0"/>
                <a:cs typeface="Times New Roman" panose="02020603050405020304" pitchFamily="18" charset="0"/>
              </a:rPr>
              <a:t>routage</a:t>
            </a:r>
            <a:r>
              <a:rPr lang="fr-FR" sz="1800" spc="-23"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à</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vecteur</a:t>
            </a:r>
            <a:r>
              <a:rPr lang="fr-FR" sz="1800" spc="-23"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de</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distance</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spc="-5" dirty="0">
                <a:solidFill>
                  <a:srgbClr val="282828"/>
                </a:solidFill>
                <a:latin typeface="Times New Roman" panose="02020603050405020304" pitchFamily="18" charset="0"/>
                <a:cs typeface="Times New Roman" panose="02020603050405020304" pitchFamily="18" charset="0"/>
              </a:rPr>
              <a:t>«distance</a:t>
            </a:r>
            <a:r>
              <a:rPr lang="fr-FR" sz="1800" spc="-23" dirty="0">
                <a:solidFill>
                  <a:srgbClr val="282828"/>
                </a:solidFill>
                <a:latin typeface="Times New Roman" panose="02020603050405020304" pitchFamily="18" charset="0"/>
                <a:cs typeface="Times New Roman" panose="02020603050405020304" pitchFamily="18" charset="0"/>
              </a:rPr>
              <a:t> </a:t>
            </a:r>
            <a:r>
              <a:rPr lang="fr-FR" sz="1800" dirty="0" err="1">
                <a:solidFill>
                  <a:srgbClr val="282828"/>
                </a:solidFill>
                <a:latin typeface="Times New Roman" panose="02020603050405020304" pitchFamily="18" charset="0"/>
                <a:cs typeface="Times New Roman" panose="02020603050405020304" pitchFamily="18" charset="0"/>
              </a:rPr>
              <a:t>vector</a:t>
            </a:r>
            <a:r>
              <a:rPr lang="fr-FR" sz="1800" dirty="0">
                <a:solidFill>
                  <a:srgbClr val="282828"/>
                </a:solidFill>
                <a:latin typeface="Times New Roman" panose="02020603050405020304" pitchFamily="18" charset="0"/>
                <a:cs typeface="Times New Roman" panose="02020603050405020304" pitchFamily="18" charset="0"/>
              </a:rPr>
              <a:t>»</a:t>
            </a:r>
            <a:endParaRPr lang="fr-FR" sz="1800" dirty="0">
              <a:latin typeface="Times New Roman" panose="02020603050405020304" pitchFamily="18" charset="0"/>
              <a:cs typeface="Times New Roman" panose="02020603050405020304" pitchFamily="18" charset="0"/>
            </a:endParaRPr>
          </a:p>
          <a:p>
            <a:pPr marL="1537638" lvl="3" indent="-351559">
              <a:spcBef>
                <a:spcPts val="394"/>
              </a:spcBef>
              <a:buClr>
                <a:srgbClr val="9A9A33"/>
              </a:buClr>
              <a:buSzPct val="75000"/>
              <a:buFont typeface="Wingdings"/>
              <a:buChar char=""/>
              <a:tabLst>
                <a:tab pos="1537638" algn="l"/>
                <a:tab pos="1538213" algn="l"/>
              </a:tabLst>
            </a:pPr>
            <a:r>
              <a:rPr lang="fr-FR" sz="1800" dirty="0">
                <a:solidFill>
                  <a:srgbClr val="282828"/>
                </a:solidFill>
                <a:latin typeface="Times New Roman" panose="02020603050405020304" pitchFamily="18" charset="0"/>
                <a:cs typeface="Times New Roman" panose="02020603050405020304" pitchFamily="18" charset="0"/>
              </a:rPr>
              <a:t>routage</a:t>
            </a:r>
            <a:r>
              <a:rPr lang="fr-FR" sz="1800" spc="-27"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à</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état</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de</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lien</a:t>
            </a:r>
            <a:r>
              <a:rPr lang="fr-FR" sz="1800" spc="-18"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a:t>
            </a:r>
            <a:r>
              <a:rPr lang="fr-FR" sz="1800" dirty="0" err="1">
                <a:solidFill>
                  <a:srgbClr val="282828"/>
                </a:solidFill>
                <a:latin typeface="Times New Roman" panose="02020603050405020304" pitchFamily="18" charset="0"/>
                <a:cs typeface="Times New Roman" panose="02020603050405020304" pitchFamily="18" charset="0"/>
              </a:rPr>
              <a:t>link</a:t>
            </a:r>
            <a:r>
              <a:rPr lang="fr-FR" sz="1800" spc="-23" dirty="0">
                <a:solidFill>
                  <a:srgbClr val="282828"/>
                </a:solidFill>
                <a:latin typeface="Times New Roman" panose="02020603050405020304" pitchFamily="18" charset="0"/>
                <a:cs typeface="Times New Roman" panose="02020603050405020304" pitchFamily="18" charset="0"/>
              </a:rPr>
              <a:t> </a:t>
            </a:r>
            <a:r>
              <a:rPr lang="fr-FR" sz="1800" dirty="0">
                <a:solidFill>
                  <a:srgbClr val="282828"/>
                </a:solidFill>
                <a:latin typeface="Times New Roman" panose="02020603050405020304" pitchFamily="18" charset="0"/>
                <a:cs typeface="Times New Roman" panose="02020603050405020304" pitchFamily="18" charset="0"/>
              </a:rPr>
              <a:t>state»</a:t>
            </a:r>
            <a:endParaRPr lang="fr-F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885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33</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dynamique </a:t>
            </a:r>
            <a:endParaRPr lang="fr-FR" sz="3200" b="1" dirty="0">
              <a:latin typeface="Times New Roman" pitchFamily="18" charset="0"/>
              <a:ea typeface="+mj-ea"/>
              <a:cs typeface="Times New Roman" pitchFamily="18" charset="0"/>
            </a:endParaRPr>
          </a:p>
        </p:txBody>
      </p:sp>
      <p:pic>
        <p:nvPicPr>
          <p:cNvPr id="2" name="Image 1">
            <a:extLst>
              <a:ext uri="{FF2B5EF4-FFF2-40B4-BE49-F238E27FC236}">
                <a16:creationId xmlns:a16="http://schemas.microsoft.com/office/drawing/2014/main" id="{5121FD22-116D-9A88-3725-A5EAF0961547}"/>
              </a:ext>
            </a:extLst>
          </p:cNvPr>
          <p:cNvPicPr>
            <a:picLocks noChangeAspect="1"/>
          </p:cNvPicPr>
          <p:nvPr/>
        </p:nvPicPr>
        <p:blipFill>
          <a:blip r:embed="rId3"/>
          <a:stretch>
            <a:fillRect/>
          </a:stretch>
        </p:blipFill>
        <p:spPr>
          <a:xfrm>
            <a:off x="2058993" y="1239695"/>
            <a:ext cx="8074014" cy="4724736"/>
          </a:xfrm>
          <a:prstGeom prst="rect">
            <a:avLst/>
          </a:prstGeom>
        </p:spPr>
      </p:pic>
    </p:spTree>
    <p:extLst>
      <p:ext uri="{BB962C8B-B14F-4D97-AF65-F5344CB8AC3E}">
        <p14:creationId xmlns:p14="http://schemas.microsoft.com/office/powerpoint/2010/main" val="2673208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34</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dynamique </a:t>
            </a:r>
            <a:endParaRPr lang="fr-FR" sz="3200" b="1" dirty="0">
              <a:latin typeface="Times New Roman" pitchFamily="18" charset="0"/>
              <a:ea typeface="+mj-ea"/>
              <a:cs typeface="Times New Roman" pitchFamily="18" charset="0"/>
            </a:endParaRPr>
          </a:p>
        </p:txBody>
      </p:sp>
      <p:sp>
        <p:nvSpPr>
          <p:cNvPr id="4" name="ZoneTexte 2">
            <a:extLst>
              <a:ext uri="{FF2B5EF4-FFF2-40B4-BE49-F238E27FC236}">
                <a16:creationId xmlns:a16="http://schemas.microsoft.com/office/drawing/2014/main" id="{E341DCDA-46BB-6151-5454-2449FC43DDB5}"/>
              </a:ext>
            </a:extLst>
          </p:cNvPr>
          <p:cNvSpPr txBox="1">
            <a:spLocks noChangeArrowheads="1"/>
          </p:cNvSpPr>
          <p:nvPr/>
        </p:nvSpPr>
        <p:spPr bwMode="auto">
          <a:xfrm>
            <a:off x="813547" y="1342274"/>
            <a:ext cx="10165607" cy="425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818383" marR="288163" lvl="1" indent="-399970" algn="just">
              <a:lnSpc>
                <a:spcPts val="2160"/>
              </a:lnSpc>
              <a:spcBef>
                <a:spcPts val="504"/>
              </a:spcBef>
              <a:buClr>
                <a:srgbClr val="9A9A33"/>
              </a:buClr>
              <a:buSzPct val="65000"/>
              <a:buFont typeface="Wingdings"/>
              <a:buChar char=""/>
              <a:tabLst>
                <a:tab pos="818383" algn="l"/>
                <a:tab pos="818959" algn="l"/>
              </a:tabLst>
            </a:pPr>
            <a:r>
              <a:rPr lang="fr-FR" sz="1815" spc="-9" dirty="0">
                <a:solidFill>
                  <a:srgbClr val="659A00"/>
                </a:solidFill>
                <a:latin typeface="Arial MT"/>
                <a:cs typeface="Arial MT"/>
              </a:rPr>
              <a:t>Méthode</a:t>
            </a:r>
            <a:r>
              <a:rPr lang="fr-FR" sz="1815" spc="-5" dirty="0">
                <a:solidFill>
                  <a:srgbClr val="659A00"/>
                </a:solidFill>
                <a:latin typeface="Arial MT"/>
                <a:cs typeface="Arial MT"/>
              </a:rPr>
              <a:t> </a:t>
            </a:r>
            <a:r>
              <a:rPr lang="fr-FR" sz="1815" i="1" spc="-5" dirty="0">
                <a:solidFill>
                  <a:srgbClr val="659A00"/>
                </a:solidFill>
                <a:latin typeface="Arial"/>
                <a:cs typeface="Arial"/>
              </a:rPr>
              <a:t>Distance</a:t>
            </a:r>
            <a:r>
              <a:rPr lang="fr-FR" sz="1815" i="1" spc="9" dirty="0">
                <a:solidFill>
                  <a:srgbClr val="659A00"/>
                </a:solidFill>
                <a:latin typeface="Arial"/>
                <a:cs typeface="Arial"/>
              </a:rPr>
              <a:t> </a:t>
            </a:r>
            <a:r>
              <a:rPr lang="fr-FR" sz="1815" i="1" spc="-5" dirty="0" err="1">
                <a:solidFill>
                  <a:srgbClr val="659A00"/>
                </a:solidFill>
                <a:latin typeface="Arial"/>
                <a:cs typeface="Arial"/>
              </a:rPr>
              <a:t>Vector</a:t>
            </a:r>
            <a:r>
              <a:rPr lang="fr-FR" sz="1815" i="1" spc="-5" dirty="0">
                <a:solidFill>
                  <a:srgbClr val="659A00"/>
                </a:solidFill>
                <a:latin typeface="Arial"/>
                <a:cs typeface="Arial"/>
              </a:rPr>
              <a:t>:</a:t>
            </a:r>
            <a:r>
              <a:rPr lang="fr-FR" sz="1815" i="1" spc="-23" dirty="0">
                <a:solidFill>
                  <a:srgbClr val="659A00"/>
                </a:solidFill>
                <a:latin typeface="Arial"/>
                <a:cs typeface="Arial"/>
              </a:rPr>
              <a:t> </a:t>
            </a:r>
            <a:r>
              <a:rPr lang="fr-FR" sz="1997" spc="-5" dirty="0">
                <a:solidFill>
                  <a:srgbClr val="282828"/>
                </a:solidFill>
                <a:latin typeface="Arial MT"/>
                <a:cs typeface="Arial MT"/>
              </a:rPr>
              <a:t>Méthode</a:t>
            </a:r>
            <a:r>
              <a:rPr lang="fr-FR" sz="1997" spc="9" dirty="0">
                <a:solidFill>
                  <a:srgbClr val="282828"/>
                </a:solidFill>
                <a:latin typeface="Arial MT"/>
                <a:cs typeface="Arial MT"/>
              </a:rPr>
              <a:t> </a:t>
            </a:r>
            <a:r>
              <a:rPr lang="fr-FR" sz="1997" dirty="0">
                <a:solidFill>
                  <a:srgbClr val="FF0000"/>
                </a:solidFill>
                <a:latin typeface="Arial MT"/>
                <a:cs typeface="Arial MT"/>
              </a:rPr>
              <a:t>itérative</a:t>
            </a:r>
            <a:r>
              <a:rPr lang="fr-FR" sz="1997" spc="5" dirty="0">
                <a:solidFill>
                  <a:srgbClr val="FF0000"/>
                </a:solidFill>
                <a:latin typeface="Arial MT"/>
                <a:cs typeface="Arial MT"/>
              </a:rPr>
              <a:t> </a:t>
            </a:r>
            <a:r>
              <a:rPr lang="fr-FR" sz="1997" dirty="0">
                <a:solidFill>
                  <a:srgbClr val="282828"/>
                </a:solidFill>
                <a:latin typeface="Arial MT"/>
                <a:cs typeface="Arial MT"/>
              </a:rPr>
              <a:t>par</a:t>
            </a:r>
            <a:r>
              <a:rPr lang="fr-FR" sz="1997" spc="9" dirty="0">
                <a:solidFill>
                  <a:srgbClr val="282828"/>
                </a:solidFill>
                <a:latin typeface="Arial MT"/>
                <a:cs typeface="Arial MT"/>
              </a:rPr>
              <a:t> </a:t>
            </a:r>
            <a:r>
              <a:rPr lang="fr-FR" sz="1997" dirty="0">
                <a:solidFill>
                  <a:srgbClr val="282828"/>
                </a:solidFill>
                <a:latin typeface="Arial MT"/>
                <a:cs typeface="Arial MT"/>
              </a:rPr>
              <a:t>transmission </a:t>
            </a:r>
            <a:r>
              <a:rPr lang="fr-FR" sz="1997" spc="-545" dirty="0">
                <a:solidFill>
                  <a:srgbClr val="282828"/>
                </a:solidFill>
                <a:latin typeface="Arial MT"/>
                <a:cs typeface="Arial MT"/>
              </a:rPr>
              <a:t> </a:t>
            </a:r>
            <a:r>
              <a:rPr lang="fr-FR" sz="1997" spc="-5" dirty="0">
                <a:solidFill>
                  <a:srgbClr val="282828"/>
                </a:solidFill>
                <a:latin typeface="Arial MT"/>
                <a:cs typeface="Arial MT"/>
              </a:rPr>
              <a:t>des</a:t>
            </a:r>
            <a:r>
              <a:rPr lang="fr-FR" sz="1997" spc="-9" dirty="0">
                <a:solidFill>
                  <a:srgbClr val="282828"/>
                </a:solidFill>
                <a:latin typeface="Arial MT"/>
                <a:cs typeface="Arial MT"/>
              </a:rPr>
              <a:t> </a:t>
            </a:r>
            <a:r>
              <a:rPr lang="fr-FR" sz="1997" dirty="0">
                <a:solidFill>
                  <a:srgbClr val="282828"/>
                </a:solidFill>
                <a:latin typeface="Arial MT"/>
                <a:cs typeface="Arial MT"/>
              </a:rPr>
              <a:t>tables</a:t>
            </a:r>
            <a:r>
              <a:rPr lang="fr-FR" sz="1997" spc="-5" dirty="0">
                <a:solidFill>
                  <a:srgbClr val="282828"/>
                </a:solidFill>
                <a:latin typeface="Arial MT"/>
                <a:cs typeface="Arial MT"/>
              </a:rPr>
              <a:t> de routage.</a:t>
            </a:r>
            <a:r>
              <a:rPr lang="fr-FR" sz="1997" spc="14" dirty="0">
                <a:solidFill>
                  <a:srgbClr val="282828"/>
                </a:solidFill>
                <a:latin typeface="Arial MT"/>
                <a:cs typeface="Arial MT"/>
              </a:rPr>
              <a:t> </a:t>
            </a:r>
            <a:r>
              <a:rPr lang="fr-FR" sz="1815" spc="-9" dirty="0">
                <a:solidFill>
                  <a:srgbClr val="282828"/>
                </a:solidFill>
                <a:latin typeface="Arial MT"/>
                <a:cs typeface="Arial MT"/>
              </a:rPr>
              <a:t>Chaque</a:t>
            </a:r>
            <a:r>
              <a:rPr lang="fr-FR" sz="1815" spc="14" dirty="0">
                <a:solidFill>
                  <a:srgbClr val="282828"/>
                </a:solidFill>
                <a:latin typeface="Arial MT"/>
                <a:cs typeface="Arial MT"/>
              </a:rPr>
              <a:t> </a:t>
            </a:r>
            <a:r>
              <a:rPr lang="fr-FR" sz="1815" spc="-9" dirty="0">
                <a:solidFill>
                  <a:srgbClr val="282828"/>
                </a:solidFill>
                <a:latin typeface="Arial MT"/>
                <a:cs typeface="Arial MT"/>
              </a:rPr>
              <a:t>routeur</a:t>
            </a:r>
            <a:endParaRPr lang="fr-FR" sz="1815" dirty="0">
              <a:latin typeface="Arial MT"/>
              <a:cs typeface="Arial MT"/>
            </a:endParaRPr>
          </a:p>
          <a:p>
            <a:pPr marL="1185503" lvl="2" indent="-366543" algn="just">
              <a:spcBef>
                <a:spcPts val="168"/>
              </a:spcBef>
              <a:buClr>
                <a:srgbClr val="CC9A00"/>
              </a:buClr>
              <a:buSzPct val="69444"/>
              <a:buFont typeface="Wingdings"/>
              <a:buChar char=""/>
              <a:tabLst>
                <a:tab pos="1185503" algn="l"/>
                <a:tab pos="1186079" algn="l"/>
              </a:tabLst>
            </a:pPr>
            <a:r>
              <a:rPr lang="fr-FR" sz="1634" spc="-5" dirty="0">
                <a:solidFill>
                  <a:srgbClr val="282828"/>
                </a:solidFill>
                <a:latin typeface="Arial MT"/>
                <a:cs typeface="Arial MT"/>
              </a:rPr>
              <a:t>Transmet</a:t>
            </a:r>
            <a:r>
              <a:rPr lang="fr-FR" sz="1634" spc="-9" dirty="0">
                <a:solidFill>
                  <a:srgbClr val="282828"/>
                </a:solidFill>
                <a:latin typeface="Arial MT"/>
                <a:cs typeface="Arial MT"/>
              </a:rPr>
              <a:t> </a:t>
            </a:r>
            <a:r>
              <a:rPr lang="fr-FR" sz="1634" dirty="0">
                <a:solidFill>
                  <a:srgbClr val="282828"/>
                </a:solidFill>
                <a:latin typeface="Arial MT"/>
                <a:cs typeface="Arial MT"/>
              </a:rPr>
              <a:t>sa </a:t>
            </a:r>
            <a:r>
              <a:rPr lang="fr-FR" sz="1634" spc="-5" dirty="0">
                <a:solidFill>
                  <a:srgbClr val="282828"/>
                </a:solidFill>
                <a:latin typeface="Arial MT"/>
                <a:cs typeface="Arial MT"/>
              </a:rPr>
              <a:t>table</a:t>
            </a:r>
            <a:r>
              <a:rPr lang="fr-FR" sz="1634" dirty="0">
                <a:solidFill>
                  <a:srgbClr val="282828"/>
                </a:solidFill>
                <a:latin typeface="Arial MT"/>
                <a:cs typeface="Arial MT"/>
              </a:rPr>
              <a:t> de </a:t>
            </a:r>
            <a:r>
              <a:rPr lang="fr-FR" sz="1634" spc="-5" dirty="0">
                <a:solidFill>
                  <a:srgbClr val="282828"/>
                </a:solidFill>
                <a:latin typeface="Arial MT"/>
                <a:cs typeface="Arial MT"/>
              </a:rPr>
              <a:t>routage initiale </a:t>
            </a:r>
            <a:r>
              <a:rPr lang="fr-FR" sz="1634" dirty="0">
                <a:solidFill>
                  <a:srgbClr val="282828"/>
                </a:solidFill>
                <a:latin typeface="Arial MT"/>
                <a:cs typeface="Arial MT"/>
              </a:rPr>
              <a:t>à ses voisins </a:t>
            </a:r>
            <a:r>
              <a:rPr lang="fr-FR" sz="1634" spc="-5" dirty="0">
                <a:solidFill>
                  <a:srgbClr val="282828"/>
                </a:solidFill>
                <a:latin typeface="Arial MT"/>
                <a:cs typeface="Arial MT"/>
              </a:rPr>
              <a:t>immédiats.</a:t>
            </a:r>
            <a:endParaRPr lang="fr-FR" sz="1634" dirty="0">
              <a:latin typeface="Arial MT"/>
              <a:cs typeface="Arial MT"/>
            </a:endParaRPr>
          </a:p>
          <a:p>
            <a:pPr marL="1185503" lvl="2" indent="-366543" algn="just">
              <a:spcBef>
                <a:spcPts val="199"/>
              </a:spcBef>
              <a:buClr>
                <a:srgbClr val="CC9A00"/>
              </a:buClr>
              <a:buSzPct val="69444"/>
              <a:buFont typeface="Wingdings"/>
              <a:buChar char=""/>
              <a:tabLst>
                <a:tab pos="1185503" algn="l"/>
                <a:tab pos="1186079" algn="l"/>
              </a:tabLst>
            </a:pPr>
            <a:r>
              <a:rPr lang="fr-FR" sz="1634" dirty="0">
                <a:solidFill>
                  <a:srgbClr val="282828"/>
                </a:solidFill>
                <a:latin typeface="Arial MT"/>
                <a:cs typeface="Arial MT"/>
              </a:rPr>
              <a:t>Fusionne</a:t>
            </a:r>
            <a:r>
              <a:rPr lang="fr-FR" sz="1634" spc="-23" dirty="0">
                <a:solidFill>
                  <a:srgbClr val="282828"/>
                </a:solidFill>
                <a:latin typeface="Arial MT"/>
                <a:cs typeface="Arial MT"/>
              </a:rPr>
              <a:t> </a:t>
            </a:r>
            <a:r>
              <a:rPr lang="fr-FR" sz="1634" dirty="0">
                <a:solidFill>
                  <a:srgbClr val="282828"/>
                </a:solidFill>
                <a:latin typeface="Arial MT"/>
                <a:cs typeface="Arial MT"/>
              </a:rPr>
              <a:t>sa</a:t>
            </a:r>
            <a:r>
              <a:rPr lang="fr-FR" sz="1634" spc="-14" dirty="0">
                <a:solidFill>
                  <a:srgbClr val="282828"/>
                </a:solidFill>
                <a:latin typeface="Arial MT"/>
                <a:cs typeface="Arial MT"/>
              </a:rPr>
              <a:t> </a:t>
            </a:r>
            <a:r>
              <a:rPr lang="fr-FR" sz="1634" dirty="0">
                <a:solidFill>
                  <a:srgbClr val="282828"/>
                </a:solidFill>
                <a:latin typeface="Arial MT"/>
                <a:cs typeface="Arial MT"/>
              </a:rPr>
              <a:t>table</a:t>
            </a:r>
            <a:r>
              <a:rPr lang="fr-FR" sz="1634" spc="-18" dirty="0">
                <a:solidFill>
                  <a:srgbClr val="282828"/>
                </a:solidFill>
                <a:latin typeface="Arial MT"/>
                <a:cs typeface="Arial MT"/>
              </a:rPr>
              <a:t> </a:t>
            </a:r>
            <a:r>
              <a:rPr lang="fr-FR" sz="1634" dirty="0">
                <a:solidFill>
                  <a:srgbClr val="282828"/>
                </a:solidFill>
                <a:latin typeface="Arial MT"/>
                <a:cs typeface="Arial MT"/>
              </a:rPr>
              <a:t>avec</a:t>
            </a:r>
            <a:r>
              <a:rPr lang="fr-FR" sz="1634" spc="-14" dirty="0">
                <a:solidFill>
                  <a:srgbClr val="282828"/>
                </a:solidFill>
                <a:latin typeface="Arial MT"/>
                <a:cs typeface="Arial MT"/>
              </a:rPr>
              <a:t> </a:t>
            </a:r>
            <a:r>
              <a:rPr lang="fr-FR" sz="1634" dirty="0">
                <a:solidFill>
                  <a:srgbClr val="282828"/>
                </a:solidFill>
                <a:latin typeface="Arial MT"/>
                <a:cs typeface="Arial MT"/>
              </a:rPr>
              <a:t>les</a:t>
            </a:r>
            <a:r>
              <a:rPr lang="fr-FR" sz="1634" spc="-18" dirty="0">
                <a:solidFill>
                  <a:srgbClr val="282828"/>
                </a:solidFill>
                <a:latin typeface="Arial MT"/>
                <a:cs typeface="Arial MT"/>
              </a:rPr>
              <a:t> </a:t>
            </a:r>
            <a:r>
              <a:rPr lang="fr-FR" sz="1634" dirty="0">
                <a:solidFill>
                  <a:srgbClr val="282828"/>
                </a:solidFill>
                <a:latin typeface="Arial MT"/>
                <a:cs typeface="Arial MT"/>
              </a:rPr>
              <a:t>tables</a:t>
            </a:r>
            <a:r>
              <a:rPr lang="fr-FR" sz="1634" spc="-14" dirty="0">
                <a:solidFill>
                  <a:srgbClr val="282828"/>
                </a:solidFill>
                <a:latin typeface="Arial MT"/>
                <a:cs typeface="Arial MT"/>
              </a:rPr>
              <a:t> </a:t>
            </a:r>
            <a:r>
              <a:rPr lang="fr-FR" sz="1634" dirty="0">
                <a:solidFill>
                  <a:srgbClr val="282828"/>
                </a:solidFill>
                <a:latin typeface="Arial MT"/>
                <a:cs typeface="Arial MT"/>
              </a:rPr>
              <a:t>reçues</a:t>
            </a:r>
            <a:r>
              <a:rPr lang="fr-FR" sz="1634" spc="-18" dirty="0">
                <a:solidFill>
                  <a:srgbClr val="282828"/>
                </a:solidFill>
                <a:latin typeface="Arial MT"/>
                <a:cs typeface="Arial MT"/>
              </a:rPr>
              <a:t> </a:t>
            </a:r>
            <a:r>
              <a:rPr lang="fr-FR" sz="1634" dirty="0">
                <a:solidFill>
                  <a:srgbClr val="282828"/>
                </a:solidFill>
                <a:latin typeface="Arial MT"/>
                <a:cs typeface="Arial MT"/>
              </a:rPr>
              <a:t>de</a:t>
            </a:r>
            <a:r>
              <a:rPr lang="fr-FR" sz="1634" spc="-14" dirty="0">
                <a:solidFill>
                  <a:srgbClr val="282828"/>
                </a:solidFill>
                <a:latin typeface="Arial MT"/>
                <a:cs typeface="Arial MT"/>
              </a:rPr>
              <a:t> </a:t>
            </a:r>
            <a:r>
              <a:rPr lang="fr-FR" sz="1634" dirty="0">
                <a:solidFill>
                  <a:srgbClr val="282828"/>
                </a:solidFill>
                <a:latin typeface="Arial MT"/>
                <a:cs typeface="Arial MT"/>
              </a:rPr>
              <a:t>ses</a:t>
            </a:r>
            <a:r>
              <a:rPr lang="fr-FR" sz="1634" spc="-14" dirty="0">
                <a:solidFill>
                  <a:srgbClr val="282828"/>
                </a:solidFill>
                <a:latin typeface="Arial MT"/>
                <a:cs typeface="Arial MT"/>
              </a:rPr>
              <a:t> </a:t>
            </a:r>
            <a:r>
              <a:rPr lang="fr-FR" sz="1634" dirty="0">
                <a:solidFill>
                  <a:srgbClr val="282828"/>
                </a:solidFill>
                <a:latin typeface="Arial MT"/>
                <a:cs typeface="Arial MT"/>
              </a:rPr>
              <a:t>voisins</a:t>
            </a:r>
            <a:r>
              <a:rPr lang="fr-FR" sz="1634" spc="-18" dirty="0">
                <a:solidFill>
                  <a:srgbClr val="282828"/>
                </a:solidFill>
                <a:latin typeface="Arial MT"/>
                <a:cs typeface="Arial MT"/>
              </a:rPr>
              <a:t> </a:t>
            </a:r>
            <a:r>
              <a:rPr lang="fr-FR" sz="1634" dirty="0">
                <a:solidFill>
                  <a:srgbClr val="282828"/>
                </a:solidFill>
                <a:latin typeface="Arial MT"/>
                <a:cs typeface="Arial MT"/>
              </a:rPr>
              <a:t>immédiats.</a:t>
            </a:r>
            <a:endParaRPr lang="fr-FR" sz="1634" dirty="0">
              <a:latin typeface="Arial MT"/>
              <a:cs typeface="Arial MT"/>
            </a:endParaRPr>
          </a:p>
          <a:p>
            <a:pPr marL="1185503" marR="4611" lvl="2" indent="-365967" algn="just">
              <a:lnSpc>
                <a:spcPts val="1760"/>
              </a:lnSpc>
              <a:spcBef>
                <a:spcPts val="417"/>
              </a:spcBef>
              <a:buClr>
                <a:srgbClr val="CC9A00"/>
              </a:buClr>
              <a:buSzPct val="69444"/>
              <a:buFont typeface="Wingdings"/>
              <a:buChar char=""/>
              <a:tabLst>
                <a:tab pos="1185503" algn="l"/>
                <a:tab pos="1186079" algn="l"/>
              </a:tabLst>
            </a:pPr>
            <a:r>
              <a:rPr lang="fr-FR" sz="1634" dirty="0">
                <a:solidFill>
                  <a:srgbClr val="282828"/>
                </a:solidFill>
                <a:latin typeface="Arial MT"/>
                <a:cs typeface="Arial MT"/>
              </a:rPr>
              <a:t>En</a:t>
            </a:r>
            <a:r>
              <a:rPr lang="fr-FR" sz="1634" spc="427" dirty="0">
                <a:solidFill>
                  <a:srgbClr val="282828"/>
                </a:solidFill>
                <a:latin typeface="Arial MT"/>
                <a:cs typeface="Arial MT"/>
              </a:rPr>
              <a:t> </a:t>
            </a:r>
            <a:r>
              <a:rPr lang="fr-FR" sz="1634" dirty="0">
                <a:solidFill>
                  <a:srgbClr val="282828"/>
                </a:solidFill>
                <a:latin typeface="Arial MT"/>
                <a:cs typeface="Arial MT"/>
              </a:rPr>
              <a:t>cas</a:t>
            </a:r>
            <a:r>
              <a:rPr lang="fr-FR" sz="1634" spc="431" dirty="0">
                <a:solidFill>
                  <a:srgbClr val="282828"/>
                </a:solidFill>
                <a:latin typeface="Arial MT"/>
                <a:cs typeface="Arial MT"/>
              </a:rPr>
              <a:t> </a:t>
            </a:r>
            <a:r>
              <a:rPr lang="fr-FR" sz="1634" dirty="0">
                <a:solidFill>
                  <a:srgbClr val="282828"/>
                </a:solidFill>
                <a:latin typeface="Arial MT"/>
                <a:cs typeface="Arial MT"/>
              </a:rPr>
              <a:t>de</a:t>
            </a:r>
            <a:r>
              <a:rPr lang="fr-FR" sz="1634" spc="427" dirty="0">
                <a:solidFill>
                  <a:srgbClr val="282828"/>
                </a:solidFill>
                <a:latin typeface="Arial MT"/>
                <a:cs typeface="Arial MT"/>
              </a:rPr>
              <a:t> </a:t>
            </a:r>
            <a:r>
              <a:rPr lang="fr-FR" sz="1634" spc="-5" dirty="0">
                <a:solidFill>
                  <a:srgbClr val="282828"/>
                </a:solidFill>
                <a:latin typeface="Arial MT"/>
                <a:cs typeface="Arial MT"/>
              </a:rPr>
              <a:t>modification,</a:t>
            </a:r>
            <a:r>
              <a:rPr lang="fr-FR" sz="1634" spc="431" dirty="0">
                <a:solidFill>
                  <a:srgbClr val="282828"/>
                </a:solidFill>
                <a:latin typeface="Arial MT"/>
                <a:cs typeface="Arial MT"/>
              </a:rPr>
              <a:t> </a:t>
            </a:r>
            <a:r>
              <a:rPr lang="fr-FR" sz="1634" dirty="0">
                <a:solidFill>
                  <a:srgbClr val="282828"/>
                </a:solidFill>
                <a:latin typeface="Arial MT"/>
                <a:cs typeface="Arial MT"/>
              </a:rPr>
              <a:t>transmet</a:t>
            </a:r>
            <a:r>
              <a:rPr lang="fr-FR" sz="1634" spc="431" dirty="0">
                <a:solidFill>
                  <a:srgbClr val="282828"/>
                </a:solidFill>
                <a:latin typeface="Arial MT"/>
                <a:cs typeface="Arial MT"/>
              </a:rPr>
              <a:t> </a:t>
            </a:r>
            <a:r>
              <a:rPr lang="fr-FR" sz="1634" dirty="0">
                <a:solidFill>
                  <a:srgbClr val="282828"/>
                </a:solidFill>
                <a:latin typeface="Arial MT"/>
                <a:cs typeface="Arial MT"/>
              </a:rPr>
              <a:t>la</a:t>
            </a:r>
            <a:r>
              <a:rPr lang="fr-FR" sz="1634" spc="427" dirty="0">
                <a:solidFill>
                  <a:srgbClr val="282828"/>
                </a:solidFill>
                <a:latin typeface="Arial MT"/>
                <a:cs typeface="Arial MT"/>
              </a:rPr>
              <a:t> </a:t>
            </a:r>
            <a:r>
              <a:rPr lang="fr-FR" sz="1634" spc="-5" dirty="0">
                <a:solidFill>
                  <a:srgbClr val="282828"/>
                </a:solidFill>
                <a:latin typeface="Arial MT"/>
                <a:cs typeface="Arial MT"/>
              </a:rPr>
              <a:t>nouvelle</a:t>
            </a:r>
            <a:r>
              <a:rPr lang="fr-FR" sz="1634" spc="431" dirty="0">
                <a:solidFill>
                  <a:srgbClr val="282828"/>
                </a:solidFill>
                <a:latin typeface="Arial MT"/>
                <a:cs typeface="Arial MT"/>
              </a:rPr>
              <a:t> </a:t>
            </a:r>
            <a:r>
              <a:rPr lang="fr-FR" sz="1634" dirty="0">
                <a:solidFill>
                  <a:srgbClr val="282828"/>
                </a:solidFill>
                <a:latin typeface="Arial MT"/>
                <a:cs typeface="Arial MT"/>
              </a:rPr>
              <a:t>table</a:t>
            </a:r>
            <a:r>
              <a:rPr lang="fr-FR" sz="1634" spc="436" dirty="0">
                <a:solidFill>
                  <a:srgbClr val="282828"/>
                </a:solidFill>
                <a:latin typeface="Arial MT"/>
                <a:cs typeface="Arial MT"/>
              </a:rPr>
              <a:t> </a:t>
            </a:r>
            <a:r>
              <a:rPr lang="fr-FR" sz="1634" dirty="0">
                <a:solidFill>
                  <a:srgbClr val="282828"/>
                </a:solidFill>
                <a:latin typeface="Arial MT"/>
                <a:cs typeface="Arial MT"/>
              </a:rPr>
              <a:t>à</a:t>
            </a:r>
            <a:r>
              <a:rPr lang="fr-FR" sz="1634" spc="422" dirty="0">
                <a:solidFill>
                  <a:srgbClr val="282828"/>
                </a:solidFill>
                <a:latin typeface="Arial MT"/>
                <a:cs typeface="Arial MT"/>
              </a:rPr>
              <a:t> </a:t>
            </a:r>
            <a:r>
              <a:rPr lang="fr-FR" sz="1634" dirty="0">
                <a:solidFill>
                  <a:srgbClr val="282828"/>
                </a:solidFill>
                <a:latin typeface="Arial MT"/>
                <a:cs typeface="Arial MT"/>
              </a:rPr>
              <a:t>ses</a:t>
            </a:r>
            <a:r>
              <a:rPr lang="fr-FR" sz="1634" spc="431" dirty="0">
                <a:solidFill>
                  <a:srgbClr val="282828"/>
                </a:solidFill>
                <a:latin typeface="Arial MT"/>
                <a:cs typeface="Arial MT"/>
              </a:rPr>
              <a:t> </a:t>
            </a:r>
            <a:r>
              <a:rPr lang="fr-FR" sz="1634" spc="-5" dirty="0">
                <a:solidFill>
                  <a:srgbClr val="282828"/>
                </a:solidFill>
                <a:latin typeface="Arial MT"/>
                <a:cs typeface="Arial MT"/>
              </a:rPr>
              <a:t>voisins </a:t>
            </a:r>
            <a:r>
              <a:rPr lang="fr-FR" sz="1634" spc="-439" dirty="0">
                <a:solidFill>
                  <a:srgbClr val="282828"/>
                </a:solidFill>
                <a:latin typeface="Arial MT"/>
                <a:cs typeface="Arial MT"/>
              </a:rPr>
              <a:t> </a:t>
            </a:r>
            <a:r>
              <a:rPr lang="fr-FR" sz="1634" spc="-5" dirty="0">
                <a:solidFill>
                  <a:srgbClr val="282828"/>
                </a:solidFill>
                <a:latin typeface="Arial MT"/>
                <a:cs typeface="Arial MT"/>
              </a:rPr>
              <a:t>immédiats</a:t>
            </a:r>
            <a:endParaRPr lang="fr-FR" sz="1634" dirty="0">
              <a:latin typeface="Arial MT"/>
              <a:cs typeface="Arial MT"/>
            </a:endParaRPr>
          </a:p>
          <a:p>
            <a:pPr marL="818383" algn="just">
              <a:spcBef>
                <a:spcPts val="191"/>
              </a:spcBef>
              <a:buNone/>
            </a:pPr>
            <a:r>
              <a:rPr lang="fr-FR" sz="1815" spc="-9" dirty="0">
                <a:solidFill>
                  <a:srgbClr val="282828"/>
                </a:solidFill>
                <a:latin typeface="Arial MT"/>
                <a:cs typeface="Arial MT"/>
              </a:rPr>
              <a:t>Convergence</a:t>
            </a:r>
            <a:r>
              <a:rPr lang="fr-FR" sz="1815" dirty="0">
                <a:solidFill>
                  <a:srgbClr val="282828"/>
                </a:solidFill>
                <a:latin typeface="Arial MT"/>
                <a:cs typeface="Arial MT"/>
              </a:rPr>
              <a:t> </a:t>
            </a:r>
            <a:r>
              <a:rPr lang="fr-FR" sz="1815" spc="-5" dirty="0">
                <a:solidFill>
                  <a:srgbClr val="282828"/>
                </a:solidFill>
                <a:latin typeface="Arial MT"/>
                <a:cs typeface="Arial MT"/>
              </a:rPr>
              <a:t>non </a:t>
            </a:r>
            <a:r>
              <a:rPr lang="fr-FR" sz="1815" spc="-9" dirty="0">
                <a:solidFill>
                  <a:srgbClr val="282828"/>
                </a:solidFill>
                <a:latin typeface="Arial MT"/>
                <a:cs typeface="Arial MT"/>
              </a:rPr>
              <a:t>garantie.</a:t>
            </a:r>
          </a:p>
          <a:p>
            <a:pPr marL="818383" algn="just">
              <a:spcBef>
                <a:spcPts val="191"/>
              </a:spcBef>
            </a:pPr>
            <a:endParaRPr lang="fr-FR" sz="1815" dirty="0">
              <a:latin typeface="Arial MT"/>
              <a:cs typeface="Arial MT"/>
            </a:endParaRPr>
          </a:p>
          <a:p>
            <a:pPr marL="818383" marR="5763" lvl="1" indent="-399970" algn="just">
              <a:lnSpc>
                <a:spcPts val="2160"/>
              </a:lnSpc>
              <a:spcBef>
                <a:spcPts val="1343"/>
              </a:spcBef>
              <a:buClr>
                <a:srgbClr val="9A9A33"/>
              </a:buClr>
              <a:buSzPct val="65000"/>
              <a:buFont typeface="Wingdings"/>
              <a:buChar char=""/>
              <a:tabLst>
                <a:tab pos="818383" algn="l"/>
                <a:tab pos="818959" algn="l"/>
              </a:tabLst>
            </a:pPr>
            <a:r>
              <a:rPr lang="fr-FR" sz="1815" spc="-9" dirty="0">
                <a:solidFill>
                  <a:srgbClr val="659A00"/>
                </a:solidFill>
                <a:latin typeface="Arial MT"/>
                <a:cs typeface="Arial MT"/>
              </a:rPr>
              <a:t>Méthode</a:t>
            </a:r>
            <a:r>
              <a:rPr lang="fr-FR" sz="1815" spc="227" dirty="0">
                <a:solidFill>
                  <a:srgbClr val="659A00"/>
                </a:solidFill>
                <a:latin typeface="Arial MT"/>
                <a:cs typeface="Arial MT"/>
              </a:rPr>
              <a:t> </a:t>
            </a:r>
            <a:r>
              <a:rPr lang="fr-FR" sz="1815" i="1" spc="-5" dirty="0">
                <a:solidFill>
                  <a:srgbClr val="659A00"/>
                </a:solidFill>
                <a:latin typeface="Arial"/>
                <a:cs typeface="Arial"/>
              </a:rPr>
              <a:t>Link</a:t>
            </a:r>
            <a:r>
              <a:rPr lang="fr-FR" sz="1815" i="1" spc="245" dirty="0">
                <a:solidFill>
                  <a:srgbClr val="659A00"/>
                </a:solidFill>
                <a:latin typeface="Arial"/>
                <a:cs typeface="Arial"/>
              </a:rPr>
              <a:t> </a:t>
            </a:r>
            <a:r>
              <a:rPr lang="fr-FR" sz="1815" i="1" spc="-9" dirty="0">
                <a:solidFill>
                  <a:srgbClr val="659A00"/>
                </a:solidFill>
                <a:latin typeface="Arial"/>
                <a:cs typeface="Arial"/>
              </a:rPr>
              <a:t>State:</a:t>
            </a:r>
            <a:r>
              <a:rPr lang="fr-FR" sz="1815" i="1" spc="222" dirty="0">
                <a:solidFill>
                  <a:srgbClr val="659A00"/>
                </a:solidFill>
                <a:latin typeface="Arial"/>
                <a:cs typeface="Arial"/>
              </a:rPr>
              <a:t> </a:t>
            </a:r>
            <a:r>
              <a:rPr lang="fr-FR" sz="1997" spc="-5" dirty="0">
                <a:solidFill>
                  <a:srgbClr val="FF0000"/>
                </a:solidFill>
                <a:latin typeface="Arial MT"/>
                <a:cs typeface="Arial MT"/>
              </a:rPr>
              <a:t>non</a:t>
            </a:r>
            <a:r>
              <a:rPr lang="fr-FR" sz="1997" spc="263" dirty="0">
                <a:solidFill>
                  <a:srgbClr val="FF0000"/>
                </a:solidFill>
                <a:latin typeface="Arial MT"/>
                <a:cs typeface="Arial MT"/>
              </a:rPr>
              <a:t> </a:t>
            </a:r>
            <a:r>
              <a:rPr lang="fr-FR" sz="1997" spc="-5" dirty="0">
                <a:solidFill>
                  <a:srgbClr val="FF0000"/>
                </a:solidFill>
                <a:latin typeface="Arial MT"/>
                <a:cs typeface="Arial MT"/>
              </a:rPr>
              <a:t>itérative</a:t>
            </a:r>
            <a:r>
              <a:rPr lang="fr-FR" sz="1997" spc="268" dirty="0">
                <a:solidFill>
                  <a:srgbClr val="FF0000"/>
                </a:solidFill>
                <a:latin typeface="Arial MT"/>
                <a:cs typeface="Arial MT"/>
              </a:rPr>
              <a:t> </a:t>
            </a:r>
            <a:r>
              <a:rPr lang="fr-FR" sz="1997" spc="-5" dirty="0">
                <a:solidFill>
                  <a:srgbClr val="282828"/>
                </a:solidFill>
                <a:latin typeface="Arial MT"/>
                <a:cs typeface="Arial MT"/>
              </a:rPr>
              <a:t>par</a:t>
            </a:r>
            <a:r>
              <a:rPr lang="fr-FR" sz="1997" spc="277" dirty="0">
                <a:solidFill>
                  <a:srgbClr val="282828"/>
                </a:solidFill>
                <a:latin typeface="Arial MT"/>
                <a:cs typeface="Arial MT"/>
              </a:rPr>
              <a:t> </a:t>
            </a:r>
            <a:r>
              <a:rPr lang="fr-FR" sz="1997" spc="-5" dirty="0">
                <a:solidFill>
                  <a:srgbClr val="282828"/>
                </a:solidFill>
                <a:latin typeface="Arial MT"/>
                <a:cs typeface="Arial MT"/>
              </a:rPr>
              <a:t>transmission</a:t>
            </a:r>
            <a:r>
              <a:rPr lang="fr-FR" sz="1997" spc="268" dirty="0">
                <a:solidFill>
                  <a:srgbClr val="282828"/>
                </a:solidFill>
                <a:latin typeface="Arial MT"/>
                <a:cs typeface="Arial MT"/>
              </a:rPr>
              <a:t> </a:t>
            </a:r>
            <a:r>
              <a:rPr lang="fr-FR" sz="1997" dirty="0">
                <a:solidFill>
                  <a:srgbClr val="282828"/>
                </a:solidFill>
                <a:latin typeface="Arial MT"/>
                <a:cs typeface="Arial MT"/>
              </a:rPr>
              <a:t>d'état</a:t>
            </a:r>
            <a:r>
              <a:rPr lang="fr-FR" sz="1997" spc="268" dirty="0">
                <a:solidFill>
                  <a:srgbClr val="282828"/>
                </a:solidFill>
                <a:latin typeface="Arial MT"/>
                <a:cs typeface="Arial MT"/>
              </a:rPr>
              <a:t> </a:t>
            </a:r>
            <a:r>
              <a:rPr lang="fr-FR" sz="1997" spc="-5" dirty="0">
                <a:solidFill>
                  <a:srgbClr val="282828"/>
                </a:solidFill>
                <a:latin typeface="Arial MT"/>
                <a:cs typeface="Arial MT"/>
              </a:rPr>
              <a:t>des </a:t>
            </a:r>
            <a:r>
              <a:rPr lang="fr-FR" sz="1997" spc="-540" dirty="0">
                <a:solidFill>
                  <a:srgbClr val="282828"/>
                </a:solidFill>
                <a:latin typeface="Arial MT"/>
                <a:cs typeface="Arial MT"/>
              </a:rPr>
              <a:t> </a:t>
            </a:r>
            <a:r>
              <a:rPr lang="fr-FR" sz="1997" dirty="0">
                <a:solidFill>
                  <a:srgbClr val="282828"/>
                </a:solidFill>
                <a:latin typeface="Arial MT"/>
                <a:cs typeface="Arial MT"/>
              </a:rPr>
              <a:t>liaisons.</a:t>
            </a:r>
            <a:r>
              <a:rPr lang="fr-FR" sz="1997" spc="-23" dirty="0">
                <a:solidFill>
                  <a:srgbClr val="282828"/>
                </a:solidFill>
                <a:latin typeface="Arial MT"/>
                <a:cs typeface="Arial MT"/>
              </a:rPr>
              <a:t> </a:t>
            </a:r>
            <a:r>
              <a:rPr lang="fr-FR" sz="1815" spc="-9" dirty="0">
                <a:solidFill>
                  <a:srgbClr val="282828"/>
                </a:solidFill>
                <a:latin typeface="Arial MT"/>
                <a:cs typeface="Arial MT"/>
              </a:rPr>
              <a:t>Chaque</a:t>
            </a:r>
            <a:r>
              <a:rPr lang="fr-FR" sz="1815" spc="14" dirty="0">
                <a:solidFill>
                  <a:srgbClr val="282828"/>
                </a:solidFill>
                <a:latin typeface="Arial MT"/>
                <a:cs typeface="Arial MT"/>
              </a:rPr>
              <a:t> </a:t>
            </a:r>
            <a:r>
              <a:rPr lang="fr-FR" sz="1815" spc="-9" dirty="0">
                <a:solidFill>
                  <a:srgbClr val="282828"/>
                </a:solidFill>
                <a:latin typeface="Arial MT"/>
                <a:cs typeface="Arial MT"/>
              </a:rPr>
              <a:t>routeur</a:t>
            </a:r>
            <a:endParaRPr lang="fr-FR" sz="1815" dirty="0">
              <a:latin typeface="Arial MT"/>
              <a:cs typeface="Arial MT"/>
            </a:endParaRPr>
          </a:p>
          <a:p>
            <a:pPr marL="1185503" lvl="2" indent="-366543" algn="just">
              <a:spcBef>
                <a:spcPts val="177"/>
              </a:spcBef>
              <a:buClr>
                <a:srgbClr val="CC9A00"/>
              </a:buClr>
              <a:buSzPct val="68421"/>
              <a:buFont typeface="Wingdings"/>
              <a:buChar char=""/>
              <a:tabLst>
                <a:tab pos="1185503" algn="l"/>
                <a:tab pos="1186079" algn="l"/>
              </a:tabLst>
            </a:pPr>
            <a:r>
              <a:rPr lang="fr-FR" sz="1724" dirty="0">
                <a:solidFill>
                  <a:srgbClr val="282828"/>
                </a:solidFill>
                <a:latin typeface="Arial MT"/>
                <a:cs typeface="Arial MT"/>
              </a:rPr>
              <a:t>Transmet </a:t>
            </a:r>
            <a:r>
              <a:rPr lang="fr-FR" sz="1724" spc="-5" dirty="0">
                <a:solidFill>
                  <a:srgbClr val="282828"/>
                </a:solidFill>
                <a:latin typeface="Arial MT"/>
                <a:cs typeface="Arial MT"/>
              </a:rPr>
              <a:t>l’état</a:t>
            </a:r>
            <a:r>
              <a:rPr lang="fr-FR" sz="1724" spc="9" dirty="0">
                <a:solidFill>
                  <a:srgbClr val="282828"/>
                </a:solidFill>
                <a:latin typeface="Arial MT"/>
                <a:cs typeface="Arial MT"/>
              </a:rPr>
              <a:t> </a:t>
            </a:r>
            <a:r>
              <a:rPr lang="fr-FR" sz="1724" spc="-5" dirty="0">
                <a:solidFill>
                  <a:srgbClr val="282828"/>
                </a:solidFill>
                <a:latin typeface="Arial MT"/>
                <a:cs typeface="Arial MT"/>
              </a:rPr>
              <a:t>de</a:t>
            </a:r>
            <a:r>
              <a:rPr lang="fr-FR" sz="1724" dirty="0">
                <a:solidFill>
                  <a:srgbClr val="282828"/>
                </a:solidFill>
                <a:latin typeface="Arial MT"/>
                <a:cs typeface="Arial MT"/>
              </a:rPr>
              <a:t> </a:t>
            </a:r>
            <a:r>
              <a:rPr lang="fr-FR" sz="1724" spc="-5" dirty="0">
                <a:solidFill>
                  <a:srgbClr val="282828"/>
                </a:solidFill>
                <a:latin typeface="Arial MT"/>
                <a:cs typeface="Arial MT"/>
              </a:rPr>
              <a:t>ses</a:t>
            </a:r>
            <a:r>
              <a:rPr lang="fr-FR" sz="1724" spc="-9" dirty="0">
                <a:solidFill>
                  <a:srgbClr val="282828"/>
                </a:solidFill>
                <a:latin typeface="Arial MT"/>
                <a:cs typeface="Arial MT"/>
              </a:rPr>
              <a:t> </a:t>
            </a:r>
            <a:r>
              <a:rPr lang="fr-FR" sz="1724" spc="-5" dirty="0">
                <a:solidFill>
                  <a:srgbClr val="282828"/>
                </a:solidFill>
                <a:latin typeface="Arial MT"/>
                <a:cs typeface="Arial MT"/>
              </a:rPr>
              <a:t>liaisons</a:t>
            </a:r>
            <a:r>
              <a:rPr lang="fr-FR" sz="1724" spc="9" dirty="0">
                <a:solidFill>
                  <a:srgbClr val="282828"/>
                </a:solidFill>
                <a:latin typeface="Arial MT"/>
                <a:cs typeface="Arial MT"/>
              </a:rPr>
              <a:t> </a:t>
            </a:r>
            <a:r>
              <a:rPr lang="fr-FR" sz="1724" dirty="0">
                <a:solidFill>
                  <a:srgbClr val="282828"/>
                </a:solidFill>
                <a:latin typeface="Arial MT"/>
                <a:cs typeface="Arial MT"/>
              </a:rPr>
              <a:t>à</a:t>
            </a:r>
            <a:r>
              <a:rPr lang="fr-FR" sz="1724" spc="-5" dirty="0">
                <a:solidFill>
                  <a:srgbClr val="282828"/>
                </a:solidFill>
                <a:latin typeface="Arial MT"/>
                <a:cs typeface="Arial MT"/>
              </a:rPr>
              <a:t> ses </a:t>
            </a:r>
            <a:r>
              <a:rPr lang="fr-FR" sz="1724" dirty="0">
                <a:solidFill>
                  <a:srgbClr val="282828"/>
                </a:solidFill>
                <a:latin typeface="Arial MT"/>
                <a:cs typeface="Arial MT"/>
              </a:rPr>
              <a:t>voisins</a:t>
            </a:r>
            <a:r>
              <a:rPr lang="fr-FR" sz="1724" spc="9" dirty="0">
                <a:solidFill>
                  <a:srgbClr val="282828"/>
                </a:solidFill>
                <a:latin typeface="Arial MT"/>
                <a:cs typeface="Arial MT"/>
              </a:rPr>
              <a:t> </a:t>
            </a:r>
            <a:r>
              <a:rPr lang="fr-FR" sz="1724" dirty="0">
                <a:solidFill>
                  <a:srgbClr val="282828"/>
                </a:solidFill>
                <a:latin typeface="Arial MT"/>
                <a:cs typeface="Arial MT"/>
              </a:rPr>
              <a:t>immédiats.</a:t>
            </a:r>
            <a:endParaRPr lang="fr-FR" sz="1724" dirty="0">
              <a:latin typeface="Arial MT"/>
              <a:cs typeface="Arial MT"/>
            </a:endParaRPr>
          </a:p>
          <a:p>
            <a:pPr marL="1185503" marR="8645" lvl="2" indent="-365967" algn="just">
              <a:lnSpc>
                <a:spcPts val="1861"/>
              </a:lnSpc>
              <a:spcBef>
                <a:spcPts val="445"/>
              </a:spcBef>
              <a:buClr>
                <a:srgbClr val="CC9A00"/>
              </a:buClr>
              <a:buSzPct val="68421"/>
              <a:buFont typeface="Wingdings"/>
              <a:buChar char=""/>
              <a:tabLst>
                <a:tab pos="1185503" algn="l"/>
                <a:tab pos="1186079" algn="l"/>
              </a:tabLst>
            </a:pPr>
            <a:r>
              <a:rPr lang="fr-FR" sz="1724" dirty="0">
                <a:solidFill>
                  <a:srgbClr val="282828"/>
                </a:solidFill>
                <a:latin typeface="Arial MT"/>
                <a:cs typeface="Arial MT"/>
              </a:rPr>
              <a:t>Retransmet</a:t>
            </a:r>
            <a:r>
              <a:rPr lang="fr-FR" sz="1724" spc="91" dirty="0">
                <a:solidFill>
                  <a:srgbClr val="282828"/>
                </a:solidFill>
                <a:latin typeface="Arial MT"/>
                <a:cs typeface="Arial MT"/>
              </a:rPr>
              <a:t> </a:t>
            </a:r>
            <a:r>
              <a:rPr lang="fr-FR" sz="1724" dirty="0">
                <a:solidFill>
                  <a:srgbClr val="282828"/>
                </a:solidFill>
                <a:latin typeface="Arial MT"/>
                <a:cs typeface="Arial MT"/>
              </a:rPr>
              <a:t>les</a:t>
            </a:r>
            <a:r>
              <a:rPr lang="fr-FR" sz="1724" spc="95" dirty="0">
                <a:solidFill>
                  <a:srgbClr val="282828"/>
                </a:solidFill>
                <a:latin typeface="Arial MT"/>
                <a:cs typeface="Arial MT"/>
              </a:rPr>
              <a:t> </a:t>
            </a:r>
            <a:r>
              <a:rPr lang="fr-FR" sz="1724" dirty="0">
                <a:solidFill>
                  <a:srgbClr val="282828"/>
                </a:solidFill>
                <a:latin typeface="Arial MT"/>
                <a:cs typeface="Arial MT"/>
              </a:rPr>
              <a:t>informations</a:t>
            </a:r>
            <a:r>
              <a:rPr lang="fr-FR" sz="1724" spc="95" dirty="0">
                <a:solidFill>
                  <a:srgbClr val="282828"/>
                </a:solidFill>
                <a:latin typeface="Arial MT"/>
                <a:cs typeface="Arial MT"/>
              </a:rPr>
              <a:t> </a:t>
            </a:r>
            <a:r>
              <a:rPr lang="fr-FR" sz="1724" dirty="0">
                <a:solidFill>
                  <a:srgbClr val="282828"/>
                </a:solidFill>
                <a:latin typeface="Arial MT"/>
                <a:cs typeface="Arial MT"/>
              </a:rPr>
              <a:t>reçues</a:t>
            </a:r>
            <a:r>
              <a:rPr lang="fr-FR" sz="1724" spc="95" dirty="0">
                <a:solidFill>
                  <a:srgbClr val="282828"/>
                </a:solidFill>
                <a:latin typeface="Arial MT"/>
                <a:cs typeface="Arial MT"/>
              </a:rPr>
              <a:t> </a:t>
            </a:r>
            <a:r>
              <a:rPr lang="fr-FR" sz="1724" dirty="0">
                <a:solidFill>
                  <a:srgbClr val="282828"/>
                </a:solidFill>
                <a:latin typeface="Arial MT"/>
                <a:cs typeface="Arial MT"/>
              </a:rPr>
              <a:t>de</a:t>
            </a:r>
            <a:r>
              <a:rPr lang="fr-FR" sz="1724" spc="86" dirty="0">
                <a:solidFill>
                  <a:srgbClr val="282828"/>
                </a:solidFill>
                <a:latin typeface="Arial MT"/>
                <a:cs typeface="Arial MT"/>
              </a:rPr>
              <a:t> </a:t>
            </a:r>
            <a:r>
              <a:rPr lang="fr-FR" sz="1724" dirty="0">
                <a:solidFill>
                  <a:srgbClr val="282828"/>
                </a:solidFill>
                <a:latin typeface="Arial MT"/>
                <a:cs typeface="Arial MT"/>
              </a:rPr>
              <a:t>ses</a:t>
            </a:r>
            <a:r>
              <a:rPr lang="fr-FR" sz="1724" spc="91" dirty="0">
                <a:solidFill>
                  <a:srgbClr val="282828"/>
                </a:solidFill>
                <a:latin typeface="Arial MT"/>
                <a:cs typeface="Arial MT"/>
              </a:rPr>
              <a:t> </a:t>
            </a:r>
            <a:r>
              <a:rPr lang="fr-FR" sz="1724" dirty="0">
                <a:solidFill>
                  <a:srgbClr val="282828"/>
                </a:solidFill>
                <a:latin typeface="Arial MT"/>
                <a:cs typeface="Arial MT"/>
              </a:rPr>
              <a:t>voisins</a:t>
            </a:r>
            <a:r>
              <a:rPr lang="fr-FR" sz="1724" spc="95" dirty="0">
                <a:solidFill>
                  <a:srgbClr val="282828"/>
                </a:solidFill>
                <a:latin typeface="Arial MT"/>
                <a:cs typeface="Arial MT"/>
              </a:rPr>
              <a:t> </a:t>
            </a:r>
            <a:r>
              <a:rPr lang="fr-FR" sz="1724" dirty="0">
                <a:solidFill>
                  <a:srgbClr val="282828"/>
                </a:solidFill>
                <a:latin typeface="Arial MT"/>
                <a:cs typeface="Arial MT"/>
              </a:rPr>
              <a:t>à</a:t>
            </a:r>
            <a:r>
              <a:rPr lang="fr-FR" sz="1724" spc="91" dirty="0">
                <a:solidFill>
                  <a:srgbClr val="282828"/>
                </a:solidFill>
                <a:latin typeface="Arial MT"/>
                <a:cs typeface="Arial MT"/>
              </a:rPr>
              <a:t> </a:t>
            </a:r>
            <a:r>
              <a:rPr lang="fr-FR" sz="1724" dirty="0">
                <a:solidFill>
                  <a:srgbClr val="282828"/>
                </a:solidFill>
                <a:latin typeface="Arial MT"/>
                <a:cs typeface="Arial MT"/>
              </a:rPr>
              <a:t>ses</a:t>
            </a:r>
            <a:r>
              <a:rPr lang="fr-FR" sz="1724" spc="95" dirty="0">
                <a:solidFill>
                  <a:srgbClr val="282828"/>
                </a:solidFill>
                <a:latin typeface="Arial MT"/>
                <a:cs typeface="Arial MT"/>
              </a:rPr>
              <a:t> </a:t>
            </a:r>
            <a:r>
              <a:rPr lang="fr-FR" sz="1724" dirty="0">
                <a:solidFill>
                  <a:srgbClr val="282828"/>
                </a:solidFill>
                <a:latin typeface="Arial MT"/>
                <a:cs typeface="Arial MT"/>
              </a:rPr>
              <a:t>autres </a:t>
            </a:r>
            <a:r>
              <a:rPr lang="fr-FR" sz="1724" spc="-467" dirty="0">
                <a:solidFill>
                  <a:srgbClr val="282828"/>
                </a:solidFill>
                <a:latin typeface="Arial MT"/>
                <a:cs typeface="Arial MT"/>
              </a:rPr>
              <a:t> </a:t>
            </a:r>
            <a:r>
              <a:rPr lang="fr-FR" sz="1724" dirty="0">
                <a:solidFill>
                  <a:srgbClr val="282828"/>
                </a:solidFill>
                <a:latin typeface="Arial MT"/>
                <a:cs typeface="Arial MT"/>
              </a:rPr>
              <a:t>voisins</a:t>
            </a:r>
            <a:r>
              <a:rPr lang="fr-FR" sz="1724" spc="-5" dirty="0">
                <a:solidFill>
                  <a:srgbClr val="282828"/>
                </a:solidFill>
                <a:latin typeface="Arial MT"/>
                <a:cs typeface="Arial MT"/>
              </a:rPr>
              <a:t> </a:t>
            </a:r>
            <a:r>
              <a:rPr lang="fr-FR" sz="1724" dirty="0">
                <a:solidFill>
                  <a:srgbClr val="282828"/>
                </a:solidFill>
                <a:latin typeface="Arial MT"/>
                <a:cs typeface="Arial MT"/>
              </a:rPr>
              <a:t>(propagation</a:t>
            </a:r>
            <a:r>
              <a:rPr lang="fr-FR" sz="1724" spc="14" dirty="0">
                <a:solidFill>
                  <a:srgbClr val="282828"/>
                </a:solidFill>
                <a:latin typeface="Arial MT"/>
                <a:cs typeface="Arial MT"/>
              </a:rPr>
              <a:t> </a:t>
            </a:r>
            <a:r>
              <a:rPr lang="fr-FR" sz="1724" dirty="0">
                <a:solidFill>
                  <a:srgbClr val="282828"/>
                </a:solidFill>
                <a:latin typeface="Arial MT"/>
                <a:cs typeface="Arial MT"/>
              </a:rPr>
              <a:t>par</a:t>
            </a:r>
            <a:r>
              <a:rPr lang="fr-FR" sz="1724" spc="9" dirty="0">
                <a:solidFill>
                  <a:srgbClr val="282828"/>
                </a:solidFill>
                <a:latin typeface="Arial MT"/>
                <a:cs typeface="Arial MT"/>
              </a:rPr>
              <a:t> </a:t>
            </a:r>
            <a:r>
              <a:rPr lang="fr-FR" sz="1724" dirty="0">
                <a:solidFill>
                  <a:srgbClr val="282828"/>
                </a:solidFill>
                <a:latin typeface="Arial MT"/>
                <a:cs typeface="Arial MT"/>
              </a:rPr>
              <a:t>inondation).</a:t>
            </a:r>
            <a:endParaRPr lang="fr-FR" sz="1724" dirty="0">
              <a:latin typeface="Arial MT"/>
              <a:cs typeface="Arial MT"/>
            </a:endParaRPr>
          </a:p>
          <a:p>
            <a:pPr marL="1185503" lvl="2" indent="-366543" algn="just">
              <a:spcBef>
                <a:spcPts val="182"/>
              </a:spcBef>
              <a:buClr>
                <a:srgbClr val="CC9A00"/>
              </a:buClr>
              <a:buSzPct val="68421"/>
              <a:buFont typeface="Wingdings"/>
              <a:buChar char=""/>
              <a:tabLst>
                <a:tab pos="1185503" algn="l"/>
                <a:tab pos="1186079" algn="l"/>
              </a:tabLst>
            </a:pPr>
            <a:r>
              <a:rPr lang="fr-FR" sz="1724" spc="-5" dirty="0">
                <a:solidFill>
                  <a:srgbClr val="282828"/>
                </a:solidFill>
                <a:latin typeface="Arial MT"/>
                <a:cs typeface="Arial MT"/>
              </a:rPr>
              <a:t>Calcule</a:t>
            </a:r>
            <a:r>
              <a:rPr lang="fr-FR" sz="1724" dirty="0">
                <a:solidFill>
                  <a:srgbClr val="282828"/>
                </a:solidFill>
                <a:latin typeface="Arial MT"/>
                <a:cs typeface="Arial MT"/>
              </a:rPr>
              <a:t> sa</a:t>
            </a:r>
            <a:r>
              <a:rPr lang="fr-FR" sz="1724" spc="-14" dirty="0">
                <a:solidFill>
                  <a:srgbClr val="282828"/>
                </a:solidFill>
                <a:latin typeface="Arial MT"/>
                <a:cs typeface="Arial MT"/>
              </a:rPr>
              <a:t> </a:t>
            </a:r>
            <a:r>
              <a:rPr lang="fr-FR" sz="1724" spc="-5" dirty="0">
                <a:solidFill>
                  <a:srgbClr val="282828"/>
                </a:solidFill>
                <a:latin typeface="Arial MT"/>
                <a:cs typeface="Arial MT"/>
              </a:rPr>
              <a:t>table</a:t>
            </a:r>
            <a:r>
              <a:rPr lang="fr-FR" sz="1724" spc="5" dirty="0">
                <a:solidFill>
                  <a:srgbClr val="282828"/>
                </a:solidFill>
                <a:latin typeface="Arial MT"/>
                <a:cs typeface="Arial MT"/>
              </a:rPr>
              <a:t> </a:t>
            </a:r>
            <a:r>
              <a:rPr lang="fr-FR" sz="1724" spc="-5" dirty="0">
                <a:solidFill>
                  <a:srgbClr val="282828"/>
                </a:solidFill>
                <a:latin typeface="Arial MT"/>
                <a:cs typeface="Arial MT"/>
              </a:rPr>
              <a:t>de</a:t>
            </a:r>
            <a:r>
              <a:rPr lang="fr-FR" sz="1724" dirty="0">
                <a:solidFill>
                  <a:srgbClr val="282828"/>
                </a:solidFill>
                <a:latin typeface="Arial MT"/>
                <a:cs typeface="Arial MT"/>
              </a:rPr>
              <a:t> </a:t>
            </a:r>
            <a:r>
              <a:rPr lang="fr-FR" sz="1724" spc="-5" dirty="0">
                <a:solidFill>
                  <a:srgbClr val="282828"/>
                </a:solidFill>
                <a:latin typeface="Arial MT"/>
                <a:cs typeface="Arial MT"/>
              </a:rPr>
              <a:t>routage.</a:t>
            </a:r>
            <a:endParaRPr lang="fr-FR" sz="1724" dirty="0">
              <a:latin typeface="Arial MT"/>
              <a:cs typeface="Arial MT"/>
            </a:endParaRPr>
          </a:p>
          <a:p>
            <a:pPr marL="818383">
              <a:spcBef>
                <a:spcPts val="213"/>
              </a:spcBef>
              <a:buNone/>
            </a:pPr>
            <a:r>
              <a:rPr lang="fr-FR" sz="1815" spc="-5" dirty="0">
                <a:solidFill>
                  <a:srgbClr val="282828"/>
                </a:solidFill>
                <a:latin typeface="Arial MT"/>
                <a:cs typeface="Arial MT"/>
              </a:rPr>
              <a:t>Pas</a:t>
            </a:r>
            <a:r>
              <a:rPr lang="fr-FR" sz="1815" spc="-9" dirty="0">
                <a:solidFill>
                  <a:srgbClr val="282828"/>
                </a:solidFill>
                <a:latin typeface="Arial MT"/>
                <a:cs typeface="Arial MT"/>
              </a:rPr>
              <a:t> </a:t>
            </a:r>
            <a:r>
              <a:rPr lang="fr-FR" sz="1815" spc="-5" dirty="0">
                <a:solidFill>
                  <a:srgbClr val="282828"/>
                </a:solidFill>
                <a:latin typeface="Arial MT"/>
                <a:cs typeface="Arial MT"/>
              </a:rPr>
              <a:t>de</a:t>
            </a:r>
            <a:r>
              <a:rPr lang="fr-FR" sz="1815" spc="-9" dirty="0">
                <a:solidFill>
                  <a:srgbClr val="282828"/>
                </a:solidFill>
                <a:latin typeface="Arial MT"/>
                <a:cs typeface="Arial MT"/>
              </a:rPr>
              <a:t> problème</a:t>
            </a:r>
            <a:r>
              <a:rPr lang="fr-FR" sz="1815" spc="5" dirty="0">
                <a:solidFill>
                  <a:srgbClr val="282828"/>
                </a:solidFill>
                <a:latin typeface="Arial MT"/>
                <a:cs typeface="Arial MT"/>
              </a:rPr>
              <a:t> </a:t>
            </a:r>
            <a:r>
              <a:rPr lang="fr-FR" sz="1815" spc="-5" dirty="0">
                <a:solidFill>
                  <a:srgbClr val="282828"/>
                </a:solidFill>
                <a:latin typeface="Arial MT"/>
                <a:cs typeface="Arial MT"/>
              </a:rPr>
              <a:t>de</a:t>
            </a:r>
            <a:r>
              <a:rPr lang="fr-FR" sz="1815" dirty="0">
                <a:solidFill>
                  <a:srgbClr val="282828"/>
                </a:solidFill>
                <a:latin typeface="Arial MT"/>
                <a:cs typeface="Arial MT"/>
              </a:rPr>
              <a:t> </a:t>
            </a:r>
            <a:r>
              <a:rPr lang="fr-FR" sz="1815" spc="-9" dirty="0">
                <a:solidFill>
                  <a:srgbClr val="282828"/>
                </a:solidFill>
                <a:latin typeface="Arial MT"/>
                <a:cs typeface="Arial MT"/>
              </a:rPr>
              <a:t>convergence.</a:t>
            </a:r>
            <a:endParaRPr lang="fr-FR" sz="1815" dirty="0">
              <a:latin typeface="Arial MT"/>
              <a:cs typeface="Arial MT"/>
            </a:endParaRPr>
          </a:p>
        </p:txBody>
      </p:sp>
    </p:spTree>
    <p:extLst>
      <p:ext uri="{BB962C8B-B14F-4D97-AF65-F5344CB8AC3E}">
        <p14:creationId xmlns:p14="http://schemas.microsoft.com/office/powerpoint/2010/main" val="231186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35</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Exemple de Routage à vecteur de distance (1/3)</a:t>
            </a:r>
          </a:p>
        </p:txBody>
      </p:sp>
      <p:pic>
        <p:nvPicPr>
          <p:cNvPr id="10" name="object 7">
            <a:extLst>
              <a:ext uri="{FF2B5EF4-FFF2-40B4-BE49-F238E27FC236}">
                <a16:creationId xmlns:a16="http://schemas.microsoft.com/office/drawing/2014/main" id="{1E790297-F0D5-C209-D433-8AFD75A43855}"/>
              </a:ext>
            </a:extLst>
          </p:cNvPr>
          <p:cNvPicPr/>
          <p:nvPr/>
        </p:nvPicPr>
        <p:blipFill>
          <a:blip r:embed="rId3" cstate="print"/>
          <a:stretch>
            <a:fillRect/>
          </a:stretch>
        </p:blipFill>
        <p:spPr>
          <a:xfrm>
            <a:off x="2551206" y="1588174"/>
            <a:ext cx="5951825" cy="3806337"/>
          </a:xfrm>
          <a:prstGeom prst="rect">
            <a:avLst/>
          </a:prstGeom>
        </p:spPr>
      </p:pic>
    </p:spTree>
    <p:extLst>
      <p:ext uri="{BB962C8B-B14F-4D97-AF65-F5344CB8AC3E}">
        <p14:creationId xmlns:p14="http://schemas.microsoft.com/office/powerpoint/2010/main" val="3050552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36</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Exemple de Routage à vecteur de distance (2/3)</a:t>
            </a:r>
          </a:p>
        </p:txBody>
      </p:sp>
      <p:pic>
        <p:nvPicPr>
          <p:cNvPr id="15" name="object 7">
            <a:extLst>
              <a:ext uri="{FF2B5EF4-FFF2-40B4-BE49-F238E27FC236}">
                <a16:creationId xmlns:a16="http://schemas.microsoft.com/office/drawing/2014/main" id="{378B216C-CE60-90E0-A315-FDCB17125CCE}"/>
              </a:ext>
            </a:extLst>
          </p:cNvPr>
          <p:cNvPicPr/>
          <p:nvPr/>
        </p:nvPicPr>
        <p:blipFill>
          <a:blip r:embed="rId3" cstate="print"/>
          <a:stretch>
            <a:fillRect/>
          </a:stretch>
        </p:blipFill>
        <p:spPr>
          <a:xfrm>
            <a:off x="2879172" y="1555955"/>
            <a:ext cx="6125897" cy="3835800"/>
          </a:xfrm>
          <a:prstGeom prst="rect">
            <a:avLst/>
          </a:prstGeom>
        </p:spPr>
      </p:pic>
    </p:spTree>
    <p:extLst>
      <p:ext uri="{BB962C8B-B14F-4D97-AF65-F5344CB8AC3E}">
        <p14:creationId xmlns:p14="http://schemas.microsoft.com/office/powerpoint/2010/main" val="283236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37</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Exemple de Routage à vecteur de distance (3/3)</a:t>
            </a:r>
          </a:p>
        </p:txBody>
      </p:sp>
      <p:pic>
        <p:nvPicPr>
          <p:cNvPr id="16" name="Image 15" descr="Une image contenant texte, affichage, capture d’écran, logiciel&#10;&#10;Description générée automatiquement">
            <a:extLst>
              <a:ext uri="{FF2B5EF4-FFF2-40B4-BE49-F238E27FC236}">
                <a16:creationId xmlns:a16="http://schemas.microsoft.com/office/drawing/2014/main" id="{CAA1D48A-6008-5C07-AEE3-DA67A9B20D6E}"/>
              </a:ext>
            </a:extLst>
          </p:cNvPr>
          <p:cNvPicPr>
            <a:picLocks noChangeAspect="1"/>
          </p:cNvPicPr>
          <p:nvPr/>
        </p:nvPicPr>
        <p:blipFill rotWithShape="1">
          <a:blip r:embed="rId3">
            <a:extLst>
              <a:ext uri="{28A0092B-C50C-407E-A947-70E740481C1C}">
                <a14:useLocalDpi xmlns:a14="http://schemas.microsoft.com/office/drawing/2010/main" val="0"/>
              </a:ext>
            </a:extLst>
          </a:blip>
          <a:srcRect t="9974" b="33920"/>
          <a:stretch/>
        </p:blipFill>
        <p:spPr>
          <a:xfrm>
            <a:off x="2221754" y="1847718"/>
            <a:ext cx="6714142" cy="2440502"/>
          </a:xfrm>
          <a:prstGeom prst="rect">
            <a:avLst/>
          </a:prstGeom>
        </p:spPr>
      </p:pic>
    </p:spTree>
    <p:extLst>
      <p:ext uri="{BB962C8B-B14F-4D97-AF65-F5344CB8AC3E}">
        <p14:creationId xmlns:p14="http://schemas.microsoft.com/office/powerpoint/2010/main" val="3851576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BBAC16F-DA80-88B6-3686-6CD8A13D00AF}"/>
              </a:ext>
            </a:extLst>
          </p:cNvPr>
          <p:cNvPicPr>
            <a:picLocks noChangeAspect="1"/>
          </p:cNvPicPr>
          <p:nvPr/>
        </p:nvPicPr>
        <p:blipFill>
          <a:blip r:embed="rId2"/>
          <a:stretch>
            <a:fillRect/>
          </a:stretch>
        </p:blipFill>
        <p:spPr>
          <a:xfrm>
            <a:off x="966787" y="1200150"/>
            <a:ext cx="10258425" cy="4457700"/>
          </a:xfrm>
          <a:prstGeom prst="rect">
            <a:avLst/>
          </a:prstGeom>
        </p:spPr>
      </p:pic>
      <p:sp>
        <p:nvSpPr>
          <p:cNvPr id="2" name="ZoneTexte 33">
            <a:extLst>
              <a:ext uri="{FF2B5EF4-FFF2-40B4-BE49-F238E27FC236}">
                <a16:creationId xmlns:a16="http://schemas.microsoft.com/office/drawing/2014/main" id="{478C20BC-36BC-2293-6AAC-897804909027}"/>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dynamique: IPv4 &amp; IPv6 </a:t>
            </a:r>
            <a:endParaRPr lang="fr-FR" sz="3200" b="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4008859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25BCD3A-E8DC-9991-B32C-0ACB03CE1286}"/>
              </a:ext>
            </a:extLst>
          </p:cNvPr>
          <p:cNvSpPr>
            <a:spLocks noChangeArrowheads="1"/>
          </p:cNvSpPr>
          <p:nvPr/>
        </p:nvSpPr>
        <p:spPr bwMode="auto">
          <a:xfrm>
            <a:off x="2238375" y="6256338"/>
            <a:ext cx="18859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19459" name="Rectangle 3">
            <a:extLst>
              <a:ext uri="{FF2B5EF4-FFF2-40B4-BE49-F238E27FC236}">
                <a16:creationId xmlns:a16="http://schemas.microsoft.com/office/drawing/2014/main" id="{B8EFC8EA-581D-433A-9855-767EB4448EC3}"/>
              </a:ext>
            </a:extLst>
          </p:cNvPr>
          <p:cNvSpPr>
            <a:spLocks noChangeArrowheads="1"/>
          </p:cNvSpPr>
          <p:nvPr/>
        </p:nvSpPr>
        <p:spPr bwMode="auto">
          <a:xfrm>
            <a:off x="4638676" y="6256338"/>
            <a:ext cx="29130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19460" name="Rectangle 4">
            <a:extLst>
              <a:ext uri="{FF2B5EF4-FFF2-40B4-BE49-F238E27FC236}">
                <a16:creationId xmlns:a16="http://schemas.microsoft.com/office/drawing/2014/main" id="{5B8F402F-1D29-0710-28B8-65EE2CDC7690}"/>
              </a:ext>
            </a:extLst>
          </p:cNvPr>
          <p:cNvSpPr>
            <a:spLocks noGrp="1" noChangeArrowheads="1"/>
          </p:cNvSpPr>
          <p:nvPr>
            <p:ph type="title"/>
          </p:nvPr>
        </p:nvSpPr>
        <p:spPr>
          <a:xfrm>
            <a:off x="2209800" y="230188"/>
            <a:ext cx="7772400" cy="114141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2124" tIns="41061" rIns="82124" bIns="41061" numCol="1" anchor="ctr" anchorCtr="0" compatLnSpc="1">
            <a:prstTxWarp prst="textNoShape">
              <a:avLst/>
            </a:prstTxWarp>
          </a:bodyPr>
          <a:lstStyle/>
          <a:p>
            <a:pPr>
              <a:lnSpc>
                <a:spcPct val="90000"/>
              </a:lnSpc>
            </a:pPr>
            <a:r>
              <a:rPr lang="en-US" altLang="fr-FR"/>
              <a:t>Système autonome (AS)</a:t>
            </a:r>
          </a:p>
        </p:txBody>
      </p:sp>
      <p:sp>
        <p:nvSpPr>
          <p:cNvPr id="19461" name="Rectangle 5">
            <a:extLst>
              <a:ext uri="{FF2B5EF4-FFF2-40B4-BE49-F238E27FC236}">
                <a16:creationId xmlns:a16="http://schemas.microsoft.com/office/drawing/2014/main" id="{04EC2260-A325-A153-A739-2231BD518EA6}"/>
              </a:ext>
            </a:extLst>
          </p:cNvPr>
          <p:cNvSpPr>
            <a:spLocks noGrp="1" noChangeArrowheads="1"/>
          </p:cNvSpPr>
          <p:nvPr>
            <p:ph type="body" idx="1"/>
          </p:nvPr>
        </p:nvSpPr>
        <p:spPr>
          <a:xfrm>
            <a:off x="1520826" y="3208339"/>
            <a:ext cx="9129713" cy="363537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2124" tIns="41061" rIns="82124" bIns="41061" numCol="1" anchor="ctr" anchorCtr="1" compatLnSpc="1">
            <a:prstTxWarp prst="textNoShape">
              <a:avLst/>
            </a:prstTxWarp>
          </a:bodyPr>
          <a:lstStyle/>
          <a:p>
            <a:pPr>
              <a:lnSpc>
                <a:spcPct val="95000"/>
              </a:lnSpc>
            </a:pPr>
            <a:r>
              <a:rPr lang="en-US" altLang="fr-FR" sz="2600"/>
              <a:t>Ensemble de réseaux partageant la même politique de</a:t>
            </a:r>
            <a:br>
              <a:rPr lang="en-US" altLang="fr-FR" sz="2600"/>
            </a:br>
            <a:r>
              <a:rPr lang="en-US" altLang="fr-FR" sz="2600"/>
              <a:t>routage</a:t>
            </a:r>
          </a:p>
          <a:p>
            <a:pPr>
              <a:lnSpc>
                <a:spcPct val="95000"/>
              </a:lnSpc>
            </a:pPr>
            <a:r>
              <a:rPr lang="en-US" altLang="fr-FR" sz="2600"/>
              <a:t>Utilisation d’un même protocole de routage</a:t>
            </a:r>
          </a:p>
          <a:p>
            <a:pPr>
              <a:lnSpc>
                <a:spcPct val="95000"/>
              </a:lnSpc>
            </a:pPr>
            <a:r>
              <a:rPr lang="en-US" altLang="fr-FR" sz="2600"/>
              <a:t>Généralement sous une gestion administration unique</a:t>
            </a:r>
          </a:p>
          <a:p>
            <a:pPr>
              <a:lnSpc>
                <a:spcPct val="95000"/>
              </a:lnSpc>
            </a:pPr>
            <a:r>
              <a:rPr lang="en-US" altLang="fr-FR" sz="2600"/>
              <a:t>Utilisation d’un IGP au sein d’un même AS</a:t>
            </a:r>
          </a:p>
        </p:txBody>
      </p:sp>
      <p:pic>
        <p:nvPicPr>
          <p:cNvPr id="19462" name="Picture 6">
            <a:extLst>
              <a:ext uri="{FF2B5EF4-FFF2-40B4-BE49-F238E27FC236}">
                <a16:creationId xmlns:a16="http://schemas.microsoft.com/office/drawing/2014/main" id="{819D57B5-5A19-89A8-DD73-5FA3B758C62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851" y="1457325"/>
            <a:ext cx="4068763" cy="246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463" name="Rectangle 7">
            <a:extLst>
              <a:ext uri="{FF2B5EF4-FFF2-40B4-BE49-F238E27FC236}">
                <a16:creationId xmlns:a16="http://schemas.microsoft.com/office/drawing/2014/main" id="{BE79C7F9-3B4C-A007-7A1E-B0AAF1E1A419}"/>
              </a:ext>
            </a:extLst>
          </p:cNvPr>
          <p:cNvSpPr>
            <a:spLocks noChangeArrowheads="1"/>
          </p:cNvSpPr>
          <p:nvPr/>
        </p:nvSpPr>
        <p:spPr bwMode="auto">
          <a:xfrm>
            <a:off x="5573714" y="1898928"/>
            <a:ext cx="1139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1387475">
              <a:defRPr sz="2400">
                <a:solidFill>
                  <a:schemeClr val="tx1"/>
                </a:solidFill>
                <a:latin typeface="Times New Roman" panose="02020603050405020304" pitchFamily="18" charset="0"/>
              </a:defRPr>
            </a:lvl1pPr>
            <a:lvl2pPr marL="565150" defTabSz="1387475">
              <a:defRPr sz="2400">
                <a:solidFill>
                  <a:schemeClr val="tx1"/>
                </a:solidFill>
                <a:latin typeface="Times New Roman" panose="02020603050405020304" pitchFamily="18" charset="0"/>
              </a:defRPr>
            </a:lvl2pPr>
            <a:lvl3pPr marL="1133475" defTabSz="1387475">
              <a:defRPr sz="2400">
                <a:solidFill>
                  <a:schemeClr val="tx1"/>
                </a:solidFill>
                <a:latin typeface="Times New Roman" panose="02020603050405020304" pitchFamily="18" charset="0"/>
              </a:defRPr>
            </a:lvl3pPr>
            <a:lvl4pPr marL="1700213" defTabSz="1387475">
              <a:defRPr sz="2400">
                <a:solidFill>
                  <a:schemeClr val="tx1"/>
                </a:solidFill>
                <a:latin typeface="Times New Roman" panose="02020603050405020304" pitchFamily="18" charset="0"/>
              </a:defRPr>
            </a:lvl4pPr>
            <a:lvl5pPr marL="2265363" defTabSz="1387475">
              <a:defRPr sz="2400">
                <a:solidFill>
                  <a:schemeClr val="tx1"/>
                </a:solidFill>
                <a:latin typeface="Times New Roman" panose="02020603050405020304" pitchFamily="18" charset="0"/>
              </a:defRPr>
            </a:lvl5pPr>
            <a:lvl6pPr marL="2722563" defTabSz="1387475" eaLnBrk="0" fontAlgn="base" hangingPunct="0">
              <a:spcBef>
                <a:spcPct val="0"/>
              </a:spcBef>
              <a:spcAft>
                <a:spcPct val="0"/>
              </a:spcAft>
              <a:defRPr sz="2400">
                <a:solidFill>
                  <a:schemeClr val="tx1"/>
                </a:solidFill>
                <a:latin typeface="Times New Roman" panose="02020603050405020304" pitchFamily="18" charset="0"/>
              </a:defRPr>
            </a:lvl6pPr>
            <a:lvl7pPr marL="3179763" defTabSz="1387475" eaLnBrk="0" fontAlgn="base" hangingPunct="0">
              <a:spcBef>
                <a:spcPct val="0"/>
              </a:spcBef>
              <a:spcAft>
                <a:spcPct val="0"/>
              </a:spcAft>
              <a:defRPr sz="2400">
                <a:solidFill>
                  <a:schemeClr val="tx1"/>
                </a:solidFill>
                <a:latin typeface="Times New Roman" panose="02020603050405020304" pitchFamily="18" charset="0"/>
              </a:defRPr>
            </a:lvl7pPr>
            <a:lvl8pPr marL="3636963" defTabSz="1387475" eaLnBrk="0" fontAlgn="base" hangingPunct="0">
              <a:spcBef>
                <a:spcPct val="0"/>
              </a:spcBef>
              <a:spcAft>
                <a:spcPct val="0"/>
              </a:spcAft>
              <a:defRPr sz="2400">
                <a:solidFill>
                  <a:schemeClr val="tx1"/>
                </a:solidFill>
                <a:latin typeface="Times New Roman" panose="02020603050405020304" pitchFamily="18" charset="0"/>
              </a:defRPr>
            </a:lvl8pPr>
            <a:lvl9pPr marL="4094163" defTabSz="138747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b="1">
                <a:solidFill>
                  <a:srgbClr val="000000"/>
                </a:solidFill>
                <a:latin typeface="Arial" panose="020B0604020202020204" pitchFamily="34" charset="0"/>
              </a:rPr>
              <a:t>AS 100</a:t>
            </a:r>
          </a:p>
        </p:txBody>
      </p:sp>
      <p:sp>
        <p:nvSpPr>
          <p:cNvPr id="19464" name="Line 8">
            <a:extLst>
              <a:ext uri="{FF2B5EF4-FFF2-40B4-BE49-F238E27FC236}">
                <a16:creationId xmlns:a16="http://schemas.microsoft.com/office/drawing/2014/main" id="{CE66F608-D830-55E4-FA21-10DBB6C95B3C}"/>
              </a:ext>
            </a:extLst>
          </p:cNvPr>
          <p:cNvSpPr>
            <a:spLocks noChangeShapeType="1"/>
          </p:cNvSpPr>
          <p:nvPr/>
        </p:nvSpPr>
        <p:spPr bwMode="auto">
          <a:xfrm flipV="1">
            <a:off x="4754563" y="2816226"/>
            <a:ext cx="1016000" cy="608013"/>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19465" name="Line 9">
            <a:extLst>
              <a:ext uri="{FF2B5EF4-FFF2-40B4-BE49-F238E27FC236}">
                <a16:creationId xmlns:a16="http://schemas.microsoft.com/office/drawing/2014/main" id="{2A777E30-DC60-1C8B-1C17-4986FF18E612}"/>
              </a:ext>
            </a:extLst>
          </p:cNvPr>
          <p:cNvSpPr>
            <a:spLocks noChangeShapeType="1"/>
          </p:cNvSpPr>
          <p:nvPr/>
        </p:nvSpPr>
        <p:spPr bwMode="auto">
          <a:xfrm>
            <a:off x="6411913" y="2971800"/>
            <a:ext cx="1098550" cy="38735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19466" name="Line 10">
            <a:extLst>
              <a:ext uri="{FF2B5EF4-FFF2-40B4-BE49-F238E27FC236}">
                <a16:creationId xmlns:a16="http://schemas.microsoft.com/office/drawing/2014/main" id="{CAB20A2A-C2BC-5070-2E87-9F0D1A6BCD68}"/>
              </a:ext>
            </a:extLst>
          </p:cNvPr>
          <p:cNvSpPr>
            <a:spLocks noChangeShapeType="1"/>
          </p:cNvSpPr>
          <p:nvPr/>
        </p:nvSpPr>
        <p:spPr bwMode="auto">
          <a:xfrm flipV="1">
            <a:off x="6454775" y="2236789"/>
            <a:ext cx="1092200" cy="288925"/>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19467" name="Line 11">
            <a:extLst>
              <a:ext uri="{FF2B5EF4-FFF2-40B4-BE49-F238E27FC236}">
                <a16:creationId xmlns:a16="http://schemas.microsoft.com/office/drawing/2014/main" id="{9EEF7A18-5D85-F713-E7FD-2B3C90FDE6F9}"/>
              </a:ext>
            </a:extLst>
          </p:cNvPr>
          <p:cNvSpPr>
            <a:spLocks noChangeShapeType="1"/>
          </p:cNvSpPr>
          <p:nvPr/>
        </p:nvSpPr>
        <p:spPr bwMode="auto">
          <a:xfrm>
            <a:off x="4603750" y="2098676"/>
            <a:ext cx="1055688" cy="568325"/>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19468" name="Picture 12">
            <a:extLst>
              <a:ext uri="{FF2B5EF4-FFF2-40B4-BE49-F238E27FC236}">
                <a16:creationId xmlns:a16="http://schemas.microsoft.com/office/drawing/2014/main" id="{91891DAC-7A3A-5473-70E0-48D0DFD62E6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88" y="1865314"/>
            <a:ext cx="11557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469" name="Picture 13">
            <a:extLst>
              <a:ext uri="{FF2B5EF4-FFF2-40B4-BE49-F238E27FC236}">
                <a16:creationId xmlns:a16="http://schemas.microsoft.com/office/drawing/2014/main" id="{7200C540-6CCD-502E-7F1B-AD8DD032C25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488" y="3030539"/>
            <a:ext cx="1155700" cy="67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470" name="Picture 14">
            <a:extLst>
              <a:ext uri="{FF2B5EF4-FFF2-40B4-BE49-F238E27FC236}">
                <a16:creationId xmlns:a16="http://schemas.microsoft.com/office/drawing/2014/main" id="{D0696410-62D3-C366-35CA-6C49D552CBA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2413000"/>
            <a:ext cx="1157288"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471" name="Picture 15">
            <a:extLst>
              <a:ext uri="{FF2B5EF4-FFF2-40B4-BE49-F238E27FC236}">
                <a16:creationId xmlns:a16="http://schemas.microsoft.com/office/drawing/2014/main" id="{AA1C40E8-D05D-33E1-F5A9-953CF5532B5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2339" y="3030539"/>
            <a:ext cx="115728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9472" name="Group 16">
            <a:extLst>
              <a:ext uri="{FF2B5EF4-FFF2-40B4-BE49-F238E27FC236}">
                <a16:creationId xmlns:a16="http://schemas.microsoft.com/office/drawing/2014/main" id="{0DF4D2E5-E4F3-F61E-2ABC-5692B126CF76}"/>
              </a:ext>
            </a:extLst>
          </p:cNvPr>
          <p:cNvGrpSpPr>
            <a:grpSpLocks/>
          </p:cNvGrpSpPr>
          <p:nvPr/>
        </p:nvGrpSpPr>
        <p:grpSpPr bwMode="auto">
          <a:xfrm>
            <a:off x="7273925" y="1833563"/>
            <a:ext cx="1155700" cy="690760"/>
            <a:chOff x="3220" y="1027"/>
            <a:chExt cx="647" cy="387"/>
          </a:xfrm>
        </p:grpSpPr>
        <p:pic>
          <p:nvPicPr>
            <p:cNvPr id="19473" name="Picture 17">
              <a:extLst>
                <a:ext uri="{FF2B5EF4-FFF2-40B4-BE49-F238E27FC236}">
                  <a16:creationId xmlns:a16="http://schemas.microsoft.com/office/drawing/2014/main" id="{7FE2403C-2CC0-3482-3E6F-0C013300282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0" y="1027"/>
              <a:ext cx="647" cy="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474" name="Rectangle 18">
              <a:extLst>
                <a:ext uri="{FF2B5EF4-FFF2-40B4-BE49-F238E27FC236}">
                  <a16:creationId xmlns:a16="http://schemas.microsoft.com/office/drawing/2014/main" id="{84FCFF30-8775-8DB7-1AFC-C9A916E1164B}"/>
                </a:ext>
              </a:extLst>
            </p:cNvPr>
            <p:cNvSpPr>
              <a:spLocks noChangeArrowheads="1"/>
            </p:cNvSpPr>
            <p:nvPr/>
          </p:nvSpPr>
          <p:spPr bwMode="auto">
            <a:xfrm>
              <a:off x="3538" y="1224"/>
              <a:ext cx="0"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1387475">
                <a:defRPr sz="2400">
                  <a:solidFill>
                    <a:schemeClr val="tx1"/>
                  </a:solidFill>
                  <a:latin typeface="Times New Roman" panose="02020603050405020304" pitchFamily="18" charset="0"/>
                </a:defRPr>
              </a:lvl1pPr>
              <a:lvl2pPr marL="565150" defTabSz="1387475">
                <a:defRPr sz="2400">
                  <a:solidFill>
                    <a:schemeClr val="tx1"/>
                  </a:solidFill>
                  <a:latin typeface="Times New Roman" panose="02020603050405020304" pitchFamily="18" charset="0"/>
                </a:defRPr>
              </a:lvl2pPr>
              <a:lvl3pPr marL="1133475" defTabSz="1387475">
                <a:defRPr sz="2400">
                  <a:solidFill>
                    <a:schemeClr val="tx1"/>
                  </a:solidFill>
                  <a:latin typeface="Times New Roman" panose="02020603050405020304" pitchFamily="18" charset="0"/>
                </a:defRPr>
              </a:lvl3pPr>
              <a:lvl4pPr marL="1700213" defTabSz="1387475">
                <a:defRPr sz="2400">
                  <a:solidFill>
                    <a:schemeClr val="tx1"/>
                  </a:solidFill>
                  <a:latin typeface="Times New Roman" panose="02020603050405020304" pitchFamily="18" charset="0"/>
                </a:defRPr>
              </a:lvl4pPr>
              <a:lvl5pPr marL="2265363" defTabSz="1387475">
                <a:defRPr sz="2400">
                  <a:solidFill>
                    <a:schemeClr val="tx1"/>
                  </a:solidFill>
                  <a:latin typeface="Times New Roman" panose="02020603050405020304" pitchFamily="18" charset="0"/>
                </a:defRPr>
              </a:lvl5pPr>
              <a:lvl6pPr marL="2722563" defTabSz="1387475" eaLnBrk="0" fontAlgn="base" hangingPunct="0">
                <a:spcBef>
                  <a:spcPct val="0"/>
                </a:spcBef>
                <a:spcAft>
                  <a:spcPct val="0"/>
                </a:spcAft>
                <a:defRPr sz="2400">
                  <a:solidFill>
                    <a:schemeClr val="tx1"/>
                  </a:solidFill>
                  <a:latin typeface="Times New Roman" panose="02020603050405020304" pitchFamily="18" charset="0"/>
                </a:defRPr>
              </a:lvl6pPr>
              <a:lvl7pPr marL="3179763" defTabSz="1387475" eaLnBrk="0" fontAlgn="base" hangingPunct="0">
                <a:spcBef>
                  <a:spcPct val="0"/>
                </a:spcBef>
                <a:spcAft>
                  <a:spcPct val="0"/>
                </a:spcAft>
                <a:defRPr sz="2400">
                  <a:solidFill>
                    <a:schemeClr val="tx1"/>
                  </a:solidFill>
                  <a:latin typeface="Times New Roman" panose="02020603050405020304" pitchFamily="18" charset="0"/>
                </a:defRPr>
              </a:lvl7pPr>
              <a:lvl8pPr marL="3636963" defTabSz="1387475" eaLnBrk="0" fontAlgn="base" hangingPunct="0">
                <a:spcBef>
                  <a:spcPct val="0"/>
                </a:spcBef>
                <a:spcAft>
                  <a:spcPct val="0"/>
                </a:spcAft>
                <a:defRPr sz="2400">
                  <a:solidFill>
                    <a:schemeClr val="tx1"/>
                  </a:solidFill>
                  <a:latin typeface="Times New Roman" panose="02020603050405020304" pitchFamily="18" charset="0"/>
                </a:defRPr>
              </a:lvl8pPr>
              <a:lvl9pPr marL="4094163" defTabSz="138747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endParaRPr lang="fr-FR" altLang="fr-FR" sz="2200" b="1">
                <a:solidFill>
                  <a:srgbClr val="CCCCFF"/>
                </a:solidFill>
                <a:effectLst>
                  <a:outerShdw blurRad="38100" dist="38100" dir="2700000" algn="tl">
                    <a:srgbClr val="C0C0C0"/>
                  </a:outerShdw>
                </a:effectLst>
                <a:latin typeface="Arial" panose="020B0604020202020204" pitchFamily="34" charset="0"/>
              </a:endParaRPr>
            </a:p>
          </p:txBody>
        </p:sp>
      </p:grpSp>
    </p:spTree>
    <p:extLst>
      <p:ext uri="{BB962C8B-B14F-4D97-AF65-F5344CB8AC3E}">
        <p14:creationId xmlns:p14="http://schemas.microsoft.com/office/powerpoint/2010/main" val="2606573044"/>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a:extLst>
              <a:ext uri="{FF2B5EF4-FFF2-40B4-BE49-F238E27FC236}">
                <a16:creationId xmlns:a16="http://schemas.microsoft.com/office/drawing/2014/main" id="{4D3F7762-9FA0-2724-F98B-DDA0EA31D655}"/>
              </a:ext>
            </a:extLst>
          </p:cNvPr>
          <p:cNvSpPr>
            <a:spLocks noGrp="1"/>
          </p:cNvSpPr>
          <p:nvPr>
            <p:ph type="title" idx="4294967295"/>
          </p:nvPr>
        </p:nvSpPr>
        <p:spPr>
          <a:xfrm>
            <a:off x="1148780" y="545806"/>
            <a:ext cx="8229600" cy="490537"/>
          </a:xfrm>
        </p:spPr>
        <p:txBody>
          <a:bodyPr>
            <a:normAutofit fontScale="90000"/>
          </a:bodyPr>
          <a:lstStyle/>
          <a:p>
            <a:r>
              <a:rPr lang="fr-FR" altLang="fr-FR" sz="3600" b="1" dirty="0">
                <a:solidFill>
                  <a:schemeClr val="tx1"/>
                </a:solidFill>
                <a:latin typeface="Times New Roman" panose="02020603050405020304" pitchFamily="18" charset="0"/>
                <a:cs typeface="Times New Roman" panose="02020603050405020304" pitchFamily="18" charset="0"/>
              </a:rPr>
              <a:t>Réseau commuté </a:t>
            </a:r>
          </a:p>
        </p:txBody>
      </p:sp>
      <p:sp>
        <p:nvSpPr>
          <p:cNvPr id="12291" name="ZoneTexte 2">
            <a:extLst>
              <a:ext uri="{FF2B5EF4-FFF2-40B4-BE49-F238E27FC236}">
                <a16:creationId xmlns:a16="http://schemas.microsoft.com/office/drawing/2014/main" id="{AE671DE3-8B9C-C1AB-FA5D-20BEF33F4F37}"/>
              </a:ext>
            </a:extLst>
          </p:cNvPr>
          <p:cNvSpPr txBox="1">
            <a:spLocks noChangeArrowheads="1"/>
          </p:cNvSpPr>
          <p:nvPr/>
        </p:nvSpPr>
        <p:spPr bwMode="auto">
          <a:xfrm>
            <a:off x="918553" y="1693709"/>
            <a:ext cx="1029393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Si le nombre de machines augmente </a:t>
            </a:r>
            <a:r>
              <a:rPr lang="fr-FR" altLang="fr-FR" sz="2400" dirty="0">
                <a:latin typeface="Times New Roman" panose="02020603050405020304" pitchFamily="18" charset="0"/>
                <a:cs typeface="Times New Roman" panose="02020603050405020304" pitchFamily="18" charset="0"/>
                <a:sym typeface="Wingdings" panose="05000000000000000000" pitchFamily="2" charset="2"/>
              </a:rPr>
              <a:t> les performances du réseau diminuent. </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sym typeface="Wingdings" panose="05000000000000000000" pitchFamily="2" charset="2"/>
              </a:rPr>
              <a:t>Donc il faut utiliser un équipement qui :</a:t>
            </a:r>
          </a:p>
          <a:p>
            <a:pPr marL="862013" lvl="2" indent="-176213">
              <a:spcBef>
                <a:spcPct val="0"/>
              </a:spcBef>
            </a:pPr>
            <a:r>
              <a:rPr lang="fr-FR" altLang="fr-FR" sz="2000" dirty="0">
                <a:latin typeface="Times New Roman" panose="02020603050405020304" pitchFamily="18" charset="0"/>
                <a:cs typeface="Times New Roman" panose="02020603050405020304" pitchFamily="18" charset="0"/>
                <a:sym typeface="Wingdings" panose="05000000000000000000" pitchFamily="2" charset="2"/>
              </a:rPr>
              <a:t> supporte l’adressage logique (adresses IP ), </a:t>
            </a:r>
          </a:p>
          <a:p>
            <a:pPr marL="862013" lvl="2" indent="-176213">
              <a:spcBef>
                <a:spcPct val="0"/>
              </a:spcBef>
            </a:pPr>
            <a:r>
              <a:rPr lang="fr-FR" altLang="fr-FR" sz="2000" dirty="0">
                <a:latin typeface="Times New Roman" panose="02020603050405020304" pitchFamily="18" charset="0"/>
                <a:cs typeface="Times New Roman" panose="02020603050405020304" pitchFamily="18" charset="0"/>
                <a:sym typeface="Wingdings" panose="05000000000000000000" pitchFamily="2" charset="2"/>
              </a:rPr>
              <a:t> permet de limiter les domaines du broadcast </a:t>
            </a:r>
          </a:p>
          <a:p>
            <a:pPr marL="862013" lvl="2" indent="-176213">
              <a:spcBef>
                <a:spcPct val="0"/>
              </a:spcBef>
            </a:pPr>
            <a:r>
              <a:rPr lang="fr-FR" altLang="fr-FR" sz="2000" dirty="0">
                <a:latin typeface="Times New Roman" panose="02020603050405020304" pitchFamily="18" charset="0"/>
                <a:cs typeface="Times New Roman" panose="02020603050405020304" pitchFamily="18" charset="0"/>
                <a:sym typeface="Wingdings" panose="05000000000000000000" pitchFamily="2" charset="2"/>
              </a:rPr>
              <a:t> et qui permet localiser les machines en fonctions de leurs adresses IP . </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sym typeface="Wingdings" panose="05000000000000000000" pitchFamily="2" charset="2"/>
              </a:rPr>
              <a:t>L’équipement qui offre ces fonctionnalités s’appelle un routeur (c’est un équipement de la couche 3).</a:t>
            </a:r>
            <a:endParaRPr lang="fr-FR" altLang="fr-FR" sz="2400" dirty="0">
              <a:latin typeface="Times New Roman" panose="02020603050405020304" pitchFamily="18" charset="0"/>
              <a:cs typeface="Times New Roman" panose="02020603050405020304" pitchFamily="18" charset="0"/>
            </a:endParaRPr>
          </a:p>
        </p:txBody>
      </p:sp>
      <p:sp>
        <p:nvSpPr>
          <p:cNvPr id="12292" name="Espace réservé du numéro de diapositive 3">
            <a:extLst>
              <a:ext uri="{FF2B5EF4-FFF2-40B4-BE49-F238E27FC236}">
                <a16:creationId xmlns:a16="http://schemas.microsoft.com/office/drawing/2014/main" id="{5F62B8D5-C34D-78FB-AF3F-72E16D8BB4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EC7017-2B07-48F2-A2B7-CECE6A7F8D2B}" type="slidenum">
              <a:rPr lang="ar-SA" altLang="fr-FR" sz="1200">
                <a:solidFill>
                  <a:srgbClr val="898989"/>
                </a:solidFill>
                <a:latin typeface="Verdana" panose="020B0604030504040204" pitchFamily="34" charset="0"/>
              </a:rPr>
              <a:pPr>
                <a:spcBef>
                  <a:spcPct val="0"/>
                </a:spcBef>
                <a:buFontTx/>
                <a:buNone/>
              </a:pPr>
              <a:t>4</a:t>
            </a:fld>
            <a:endParaRPr lang="fr-FR" altLang="fr-FR" sz="1200">
              <a:solidFill>
                <a:srgbClr val="898989"/>
              </a:solidFill>
              <a:latin typeface="Verdana" panose="020B060403050404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40</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Routage dynamique </a:t>
            </a:r>
            <a:endParaRPr lang="fr-FR" sz="3200" b="1" dirty="0">
              <a:latin typeface="Times New Roman" pitchFamily="18" charset="0"/>
              <a:ea typeface="+mj-ea"/>
              <a:cs typeface="Times New Roman" pitchFamily="18" charset="0"/>
            </a:endParaRPr>
          </a:p>
        </p:txBody>
      </p:sp>
      <p:pic>
        <p:nvPicPr>
          <p:cNvPr id="2" name="Image 1">
            <a:extLst>
              <a:ext uri="{FF2B5EF4-FFF2-40B4-BE49-F238E27FC236}">
                <a16:creationId xmlns:a16="http://schemas.microsoft.com/office/drawing/2014/main" id="{9195F2BA-02FA-7A4E-BE69-C6FAE6E9B31E}"/>
              </a:ext>
            </a:extLst>
          </p:cNvPr>
          <p:cNvPicPr>
            <a:picLocks noChangeAspect="1"/>
          </p:cNvPicPr>
          <p:nvPr/>
        </p:nvPicPr>
        <p:blipFill>
          <a:blip r:embed="rId3"/>
          <a:stretch>
            <a:fillRect/>
          </a:stretch>
        </p:blipFill>
        <p:spPr>
          <a:xfrm>
            <a:off x="2062129" y="1257335"/>
            <a:ext cx="8206547" cy="4732243"/>
          </a:xfrm>
          <a:prstGeom prst="rect">
            <a:avLst/>
          </a:prstGeom>
        </p:spPr>
      </p:pic>
    </p:spTree>
    <p:extLst>
      <p:ext uri="{BB962C8B-B14F-4D97-AF65-F5344CB8AC3E}">
        <p14:creationId xmlns:p14="http://schemas.microsoft.com/office/powerpoint/2010/main" val="1439852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41</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Distance Administrative (AD)</a:t>
            </a:r>
            <a:endParaRPr lang="fr-FR" sz="3200" b="1" dirty="0">
              <a:latin typeface="Times New Roman" pitchFamily="18" charset="0"/>
              <a:ea typeface="+mj-ea"/>
              <a:cs typeface="Times New Roman" pitchFamily="18" charset="0"/>
            </a:endParaRPr>
          </a:p>
        </p:txBody>
      </p:sp>
      <p:sp>
        <p:nvSpPr>
          <p:cNvPr id="5" name="object 8">
            <a:extLst>
              <a:ext uri="{FF2B5EF4-FFF2-40B4-BE49-F238E27FC236}">
                <a16:creationId xmlns:a16="http://schemas.microsoft.com/office/drawing/2014/main" id="{E13D224C-0446-B688-3A69-F9CA1A2B9990}"/>
              </a:ext>
            </a:extLst>
          </p:cNvPr>
          <p:cNvSpPr txBox="1"/>
          <p:nvPr/>
        </p:nvSpPr>
        <p:spPr>
          <a:xfrm>
            <a:off x="836624" y="1303684"/>
            <a:ext cx="10287526" cy="4632486"/>
          </a:xfrm>
          <a:prstGeom prst="rect">
            <a:avLst/>
          </a:prstGeom>
        </p:spPr>
        <p:txBody>
          <a:bodyPr vert="horz" wrap="square" lIns="0" tIns="13842" rIns="0" bIns="0" rtlCol="0">
            <a:spAutoFit/>
          </a:bodyPr>
          <a:lstStyle/>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La distance administrative (AD) définit la préférence d’une source de routage.</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Chaque source de routage est classée par ordre de priorité, du plus  préférable au moins préférable, à l’aide d’une valeur de distance  administrative.</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Les routeurs Cisco utilisent la distance administrative (AD) pour  sélectionner le meilleur chemin lors de la découverte du même réseau  de destination à partir d’au moins deux sources de routage différentes.</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La distance administrative est une valeur entière comprise entre  0 et 255. Plus la valeur est faible, plus la source de la route est  privilégiée. Une distance administrative de 0 est idéale.</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Seul un réseau directement connecté a une distance administrative  égale à 0, laquelle ne peut pas être modifiée.</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Une distance administrative de 255 signifie que le routeur ne se fiera  pas à la source de cette route et qu’elle ne sera pas installée dans la  table de routage.</a:t>
            </a:r>
          </a:p>
        </p:txBody>
      </p:sp>
    </p:spTree>
    <p:extLst>
      <p:ext uri="{BB962C8B-B14F-4D97-AF65-F5344CB8AC3E}">
        <p14:creationId xmlns:p14="http://schemas.microsoft.com/office/powerpoint/2010/main" val="1976964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42</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Distances administratives par défaut</a:t>
            </a:r>
          </a:p>
        </p:txBody>
      </p:sp>
      <p:pic>
        <p:nvPicPr>
          <p:cNvPr id="4" name="object 7">
            <a:extLst>
              <a:ext uri="{FF2B5EF4-FFF2-40B4-BE49-F238E27FC236}">
                <a16:creationId xmlns:a16="http://schemas.microsoft.com/office/drawing/2014/main" id="{3B259A3F-DAEE-C9FD-C5D4-B0D63ADD9AF3}"/>
              </a:ext>
            </a:extLst>
          </p:cNvPr>
          <p:cNvPicPr/>
          <p:nvPr/>
        </p:nvPicPr>
        <p:blipFill>
          <a:blip r:embed="rId3" cstate="print"/>
          <a:stretch>
            <a:fillRect/>
          </a:stretch>
        </p:blipFill>
        <p:spPr>
          <a:xfrm>
            <a:off x="1756807" y="1503351"/>
            <a:ext cx="8561085" cy="3731394"/>
          </a:xfrm>
          <a:prstGeom prst="rect">
            <a:avLst/>
          </a:prstGeom>
        </p:spPr>
      </p:pic>
    </p:spTree>
    <p:extLst>
      <p:ext uri="{BB962C8B-B14F-4D97-AF65-F5344CB8AC3E}">
        <p14:creationId xmlns:p14="http://schemas.microsoft.com/office/powerpoint/2010/main" val="2725602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43</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Exemple de distance administrative</a:t>
            </a:r>
          </a:p>
        </p:txBody>
      </p:sp>
      <p:pic>
        <p:nvPicPr>
          <p:cNvPr id="3" name="object 7">
            <a:extLst>
              <a:ext uri="{FF2B5EF4-FFF2-40B4-BE49-F238E27FC236}">
                <a16:creationId xmlns:a16="http://schemas.microsoft.com/office/drawing/2014/main" id="{6697C89E-B3EA-EE40-4BEE-8ACAA2C6F632}"/>
              </a:ext>
            </a:extLst>
          </p:cNvPr>
          <p:cNvPicPr/>
          <p:nvPr/>
        </p:nvPicPr>
        <p:blipFill>
          <a:blip r:embed="rId3" cstate="print"/>
          <a:stretch>
            <a:fillRect/>
          </a:stretch>
        </p:blipFill>
        <p:spPr>
          <a:xfrm>
            <a:off x="2856326" y="1223404"/>
            <a:ext cx="6079570" cy="4781722"/>
          </a:xfrm>
          <a:prstGeom prst="rect">
            <a:avLst/>
          </a:prstGeom>
        </p:spPr>
      </p:pic>
    </p:spTree>
    <p:extLst>
      <p:ext uri="{BB962C8B-B14F-4D97-AF65-F5344CB8AC3E}">
        <p14:creationId xmlns:p14="http://schemas.microsoft.com/office/powerpoint/2010/main" val="792828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44</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Mesures et Métriques</a:t>
            </a:r>
            <a:endParaRPr lang="fr-FR" sz="3200" b="1" dirty="0">
              <a:latin typeface="Times New Roman" pitchFamily="18" charset="0"/>
              <a:ea typeface="+mj-ea"/>
              <a:cs typeface="Times New Roman" pitchFamily="18" charset="0"/>
            </a:endParaRPr>
          </a:p>
        </p:txBody>
      </p:sp>
      <p:pic>
        <p:nvPicPr>
          <p:cNvPr id="4" name="object 10">
            <a:extLst>
              <a:ext uri="{FF2B5EF4-FFF2-40B4-BE49-F238E27FC236}">
                <a16:creationId xmlns:a16="http://schemas.microsoft.com/office/drawing/2014/main" id="{E125F35A-95B2-FD8F-32EA-FE0544FC78AC}"/>
              </a:ext>
            </a:extLst>
          </p:cNvPr>
          <p:cNvPicPr/>
          <p:nvPr/>
        </p:nvPicPr>
        <p:blipFill>
          <a:blip r:embed="rId3" cstate="print"/>
          <a:stretch>
            <a:fillRect/>
          </a:stretch>
        </p:blipFill>
        <p:spPr>
          <a:xfrm>
            <a:off x="5965740" y="1402858"/>
            <a:ext cx="5847888" cy="3585352"/>
          </a:xfrm>
          <a:prstGeom prst="rect">
            <a:avLst/>
          </a:prstGeom>
        </p:spPr>
      </p:pic>
      <p:sp>
        <p:nvSpPr>
          <p:cNvPr id="5" name="object 8">
            <a:extLst>
              <a:ext uri="{FF2B5EF4-FFF2-40B4-BE49-F238E27FC236}">
                <a16:creationId xmlns:a16="http://schemas.microsoft.com/office/drawing/2014/main" id="{E13D224C-0446-B688-3A69-F9CA1A2B9990}"/>
              </a:ext>
            </a:extLst>
          </p:cNvPr>
          <p:cNvSpPr txBox="1"/>
          <p:nvPr/>
        </p:nvSpPr>
        <p:spPr>
          <a:xfrm>
            <a:off x="378372" y="1739495"/>
            <a:ext cx="5492707" cy="2912078"/>
          </a:xfrm>
          <a:prstGeom prst="rect">
            <a:avLst/>
          </a:prstGeom>
        </p:spPr>
        <p:txBody>
          <a:bodyPr vert="horz" wrap="square" lIns="0" tIns="13842" rIns="0" bIns="0" rtlCol="0">
            <a:spAutoFit/>
          </a:bodyPr>
          <a:lstStyle/>
          <a:p>
            <a:pPr marL="368068" marR="10067" indent="-342900" algn="just">
              <a:lnSpc>
                <a:spcPct val="102600"/>
              </a:lnSpc>
              <a:spcBef>
                <a:spcPts val="109"/>
              </a:spcBef>
              <a:spcAft>
                <a:spcPts val="1200"/>
              </a:spcAft>
              <a:buFont typeface="Arial" panose="020B0604020202020204" pitchFamily="34" charset="0"/>
              <a:buChar char="•"/>
            </a:pPr>
            <a:r>
              <a:rPr sz="2180" spc="-20" dirty="0">
                <a:latin typeface="Times New Roman" panose="02020603050405020304" pitchFamily="18" charset="0"/>
                <a:cs typeface="Times New Roman" panose="02020603050405020304" pitchFamily="18" charset="0"/>
              </a:rPr>
              <a:t>La</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mesure</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est</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utilisée</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pour</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déterminer</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quel</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chemin</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est</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préférable </a:t>
            </a:r>
            <a:r>
              <a:rPr sz="2180" spc="-555"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en</a:t>
            </a:r>
            <a:r>
              <a:rPr sz="2180" spc="2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présence</a:t>
            </a:r>
            <a:r>
              <a:rPr sz="2180" spc="2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de</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plusieurs</a:t>
            </a:r>
            <a:r>
              <a:rPr sz="2180" spc="2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chemins</a:t>
            </a:r>
            <a:r>
              <a:rPr sz="2180" spc="30" dirty="0">
                <a:latin typeface="Times New Roman" panose="02020603050405020304" pitchFamily="18" charset="0"/>
                <a:cs typeface="Times New Roman" panose="02020603050405020304" pitchFamily="18" charset="0"/>
              </a:rPr>
              <a:t> </a:t>
            </a:r>
            <a:r>
              <a:rPr sz="2180" spc="-30" dirty="0">
                <a:latin typeface="Times New Roman" panose="02020603050405020304" pitchFamily="18" charset="0"/>
                <a:cs typeface="Times New Roman" panose="02020603050405020304" pitchFamily="18" charset="0"/>
              </a:rPr>
              <a:t>vers</a:t>
            </a:r>
            <a:r>
              <a:rPr sz="2180" spc="2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le</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même</a:t>
            </a:r>
            <a:r>
              <a:rPr sz="2180" spc="2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réseau</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distant. </a:t>
            </a:r>
            <a:r>
              <a:rPr sz="2180" dirty="0">
                <a:latin typeface="Times New Roman" panose="02020603050405020304" pitchFamily="18" charset="0"/>
                <a:cs typeface="Times New Roman" panose="02020603050405020304" pitchFamily="18" charset="0"/>
              </a:rPr>
              <a:t> </a:t>
            </a:r>
            <a:endParaRPr lang="fr-FR" sz="2180" dirty="0">
              <a:latin typeface="Times New Roman" panose="02020603050405020304" pitchFamily="18" charset="0"/>
              <a:cs typeface="Times New Roman" panose="02020603050405020304" pitchFamily="18" charset="0"/>
            </a:endParaRPr>
          </a:p>
          <a:p>
            <a:pPr marL="368068" marR="10067" indent="-342900" algn="just">
              <a:lnSpc>
                <a:spcPct val="102600"/>
              </a:lnSpc>
              <a:spcBef>
                <a:spcPts val="109"/>
              </a:spcBef>
              <a:spcAft>
                <a:spcPts val="1200"/>
              </a:spcAft>
              <a:buFont typeface="Arial" panose="020B0604020202020204" pitchFamily="34" charset="0"/>
              <a:buChar char="•"/>
            </a:pPr>
            <a:r>
              <a:rPr sz="2180" spc="-10" dirty="0">
                <a:latin typeface="Times New Roman" panose="02020603050405020304" pitchFamily="18" charset="0"/>
                <a:cs typeface="Times New Roman" panose="02020603050405020304" pitchFamily="18" charset="0"/>
              </a:rPr>
              <a:t>RIP</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utilise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le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nombre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de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sauts.</a:t>
            </a:r>
            <a:r>
              <a:rPr sz="2180" spc="40" dirty="0">
                <a:latin typeface="Times New Roman" panose="02020603050405020304" pitchFamily="18" charset="0"/>
                <a:cs typeface="Times New Roman" panose="02020603050405020304" pitchFamily="18" charset="0"/>
              </a:rPr>
              <a:t> </a:t>
            </a:r>
            <a:endParaRPr lang="fr-FR" sz="2180" spc="40" dirty="0">
              <a:latin typeface="Times New Roman" panose="02020603050405020304" pitchFamily="18" charset="0"/>
              <a:cs typeface="Times New Roman" panose="02020603050405020304" pitchFamily="18" charset="0"/>
            </a:endParaRPr>
          </a:p>
          <a:p>
            <a:pPr marL="368068" marR="10067" indent="-342900" algn="just">
              <a:lnSpc>
                <a:spcPct val="102600"/>
              </a:lnSpc>
              <a:spcBef>
                <a:spcPts val="109"/>
              </a:spcBef>
              <a:spcAft>
                <a:spcPts val="1200"/>
              </a:spcAft>
              <a:buFont typeface="Arial" panose="020B0604020202020204" pitchFamily="34" charset="0"/>
              <a:buChar char="•"/>
            </a:pPr>
            <a:r>
              <a:rPr sz="2180" spc="-20" dirty="0">
                <a:latin typeface="Times New Roman" panose="02020603050405020304" pitchFamily="18" charset="0"/>
                <a:cs typeface="Times New Roman" panose="02020603050405020304" pitchFamily="18" charset="0"/>
              </a:rPr>
              <a:t>EIGRP</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utilise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une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combinaison</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de </a:t>
            </a:r>
            <a:r>
              <a:rPr sz="2180" spc="-545"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bande</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passante</a:t>
            </a:r>
            <a:r>
              <a:rPr sz="2180" spc="30" dirty="0">
                <a:latin typeface="Times New Roman" panose="02020603050405020304" pitchFamily="18" charset="0"/>
                <a:cs typeface="Times New Roman" panose="02020603050405020304" pitchFamily="18" charset="0"/>
              </a:rPr>
              <a:t> </a:t>
            </a:r>
            <a:r>
              <a:rPr sz="2180" spc="-10" dirty="0">
                <a:latin typeface="Times New Roman" panose="02020603050405020304" pitchFamily="18" charset="0"/>
                <a:cs typeface="Times New Roman" panose="02020603050405020304" pitchFamily="18" charset="0"/>
              </a:rPr>
              <a:t>et</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de</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délai.</a:t>
            </a:r>
            <a:r>
              <a:rPr sz="2180" spc="30" dirty="0">
                <a:latin typeface="Times New Roman" panose="02020603050405020304" pitchFamily="18" charset="0"/>
                <a:cs typeface="Times New Roman" panose="02020603050405020304" pitchFamily="18" charset="0"/>
              </a:rPr>
              <a:t> </a:t>
            </a:r>
            <a:endParaRPr lang="fr-FR" sz="2180" spc="30" dirty="0">
              <a:latin typeface="Times New Roman" panose="02020603050405020304" pitchFamily="18" charset="0"/>
              <a:cs typeface="Times New Roman" panose="02020603050405020304" pitchFamily="18" charset="0"/>
            </a:endParaRPr>
          </a:p>
          <a:p>
            <a:pPr marL="368068" marR="10067" indent="-342900" algn="just">
              <a:lnSpc>
                <a:spcPct val="102600"/>
              </a:lnSpc>
              <a:spcBef>
                <a:spcPts val="109"/>
              </a:spcBef>
              <a:spcAft>
                <a:spcPts val="1200"/>
              </a:spcAft>
              <a:buFont typeface="Arial" panose="020B0604020202020204" pitchFamily="34" charset="0"/>
              <a:buChar char="•"/>
            </a:pPr>
            <a:r>
              <a:rPr sz="2180" spc="-20" dirty="0">
                <a:latin typeface="Times New Roman" panose="02020603050405020304" pitchFamily="18" charset="0"/>
                <a:cs typeface="Times New Roman" panose="02020603050405020304" pitchFamily="18" charset="0"/>
              </a:rPr>
              <a:t>OSPF</a:t>
            </a:r>
            <a:r>
              <a:rPr sz="2180" spc="30" dirty="0">
                <a:latin typeface="Times New Roman" panose="02020603050405020304" pitchFamily="18" charset="0"/>
                <a:cs typeface="Times New Roman" panose="02020603050405020304" pitchFamily="18" charset="0"/>
              </a:rPr>
              <a:t> </a:t>
            </a:r>
            <a:r>
              <a:rPr sz="2180" spc="-30" dirty="0">
                <a:latin typeface="Times New Roman" panose="02020603050405020304" pitchFamily="18" charset="0"/>
                <a:cs typeface="Times New Roman" panose="02020603050405020304" pitchFamily="18" charset="0"/>
              </a:rPr>
              <a:t>fait</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appel</a:t>
            </a:r>
            <a:r>
              <a:rPr sz="2180" spc="4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à</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la</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bande</a:t>
            </a:r>
            <a:r>
              <a:rPr sz="2180" spc="30" dirty="0">
                <a:latin typeface="Times New Roman" panose="02020603050405020304" pitchFamily="18" charset="0"/>
                <a:cs typeface="Times New Roman" panose="02020603050405020304" pitchFamily="18" charset="0"/>
              </a:rPr>
              <a:t> </a:t>
            </a:r>
            <a:r>
              <a:rPr sz="2180" spc="-20" dirty="0">
                <a:latin typeface="Times New Roman" panose="02020603050405020304" pitchFamily="18" charset="0"/>
                <a:cs typeface="Times New Roman" panose="02020603050405020304" pitchFamily="18" charset="0"/>
              </a:rPr>
              <a:t>passante.</a:t>
            </a:r>
            <a:endParaRPr sz="218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339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45</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359454" y="542335"/>
            <a:ext cx="8576442" cy="523220"/>
          </a:xfrm>
          <a:prstGeom prst="rect">
            <a:avLst/>
          </a:prstGeom>
          <a:noFill/>
          <a:ln w="9525">
            <a:noFill/>
            <a:miter lim="800000"/>
            <a:headEnd/>
            <a:tailEnd/>
          </a:ln>
        </p:spPr>
        <p:txBody>
          <a:bodyPr wrap="square">
            <a:spAutoFit/>
          </a:bodyPr>
          <a:lstStyle/>
          <a:p>
            <a:pPr>
              <a:defRPr/>
            </a:pPr>
            <a:r>
              <a:rPr lang="fr-FR" altLang="fr-FR" sz="2800" b="1" dirty="0">
                <a:latin typeface="Times New Roman" panose="02020603050405020304" pitchFamily="18" charset="0"/>
                <a:cs typeface="Times New Roman" panose="02020603050405020304" pitchFamily="18" charset="0"/>
              </a:rPr>
              <a:t>Exemple de mesure dans RIP</a:t>
            </a:r>
          </a:p>
        </p:txBody>
      </p:sp>
      <p:pic>
        <p:nvPicPr>
          <p:cNvPr id="3" name="object 7">
            <a:extLst>
              <a:ext uri="{FF2B5EF4-FFF2-40B4-BE49-F238E27FC236}">
                <a16:creationId xmlns:a16="http://schemas.microsoft.com/office/drawing/2014/main" id="{D1B8C26F-03FC-9CA8-79DE-83BBD0B3037F}"/>
              </a:ext>
            </a:extLst>
          </p:cNvPr>
          <p:cNvPicPr/>
          <p:nvPr/>
        </p:nvPicPr>
        <p:blipFill>
          <a:blip r:embed="rId3" cstate="print"/>
          <a:stretch>
            <a:fillRect/>
          </a:stretch>
        </p:blipFill>
        <p:spPr>
          <a:xfrm>
            <a:off x="5408168" y="231171"/>
            <a:ext cx="6355010" cy="2736464"/>
          </a:xfrm>
          <a:prstGeom prst="rect">
            <a:avLst/>
          </a:prstGeom>
        </p:spPr>
      </p:pic>
      <p:pic>
        <p:nvPicPr>
          <p:cNvPr id="5" name="object 7">
            <a:extLst>
              <a:ext uri="{FF2B5EF4-FFF2-40B4-BE49-F238E27FC236}">
                <a16:creationId xmlns:a16="http://schemas.microsoft.com/office/drawing/2014/main" id="{D9FF7173-DD3B-FFF0-5A23-75C965C664BA}"/>
              </a:ext>
            </a:extLst>
          </p:cNvPr>
          <p:cNvPicPr/>
          <p:nvPr/>
        </p:nvPicPr>
        <p:blipFill>
          <a:blip r:embed="rId4" cstate="print"/>
          <a:stretch>
            <a:fillRect/>
          </a:stretch>
        </p:blipFill>
        <p:spPr>
          <a:xfrm>
            <a:off x="723221" y="3032115"/>
            <a:ext cx="7059458" cy="3097517"/>
          </a:xfrm>
          <a:prstGeom prst="rect">
            <a:avLst/>
          </a:prstGeom>
        </p:spPr>
      </p:pic>
    </p:spTree>
    <p:extLst>
      <p:ext uri="{BB962C8B-B14F-4D97-AF65-F5344CB8AC3E}">
        <p14:creationId xmlns:p14="http://schemas.microsoft.com/office/powerpoint/2010/main" val="198393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46</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Protocole RIP</a:t>
            </a:r>
            <a:endParaRPr lang="fr-FR" sz="3200" b="1" dirty="0">
              <a:latin typeface="Times New Roman" pitchFamily="18" charset="0"/>
              <a:ea typeface="+mj-ea"/>
              <a:cs typeface="Times New Roman" pitchFamily="18" charset="0"/>
            </a:endParaRPr>
          </a:p>
        </p:txBody>
      </p:sp>
      <p:sp>
        <p:nvSpPr>
          <p:cNvPr id="5" name="object 8">
            <a:extLst>
              <a:ext uri="{FF2B5EF4-FFF2-40B4-BE49-F238E27FC236}">
                <a16:creationId xmlns:a16="http://schemas.microsoft.com/office/drawing/2014/main" id="{E13D224C-0446-B688-3A69-F9CA1A2B9990}"/>
              </a:ext>
            </a:extLst>
          </p:cNvPr>
          <p:cNvSpPr txBox="1"/>
          <p:nvPr/>
        </p:nvSpPr>
        <p:spPr>
          <a:xfrm>
            <a:off x="836624" y="1303684"/>
            <a:ext cx="10287526" cy="3848168"/>
          </a:xfrm>
          <a:prstGeom prst="rect">
            <a:avLst/>
          </a:prstGeom>
        </p:spPr>
        <p:txBody>
          <a:bodyPr vert="horz" wrap="square" lIns="0" tIns="13842" rIns="0" bIns="0" rtlCol="0">
            <a:spAutoFit/>
          </a:bodyPr>
          <a:lstStyle/>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RIP «</a:t>
            </a:r>
            <a:r>
              <a:rPr lang="fr-FR" sz="2000" spc="-20" dirty="0" err="1">
                <a:latin typeface="Times New Roman" panose="02020603050405020304" pitchFamily="18" charset="0"/>
                <a:cs typeface="Times New Roman" panose="02020603050405020304" pitchFamily="18" charset="0"/>
              </a:rPr>
              <a:t>Routing</a:t>
            </a:r>
            <a:r>
              <a:rPr lang="fr-FR" sz="2000" spc="-20" dirty="0">
                <a:latin typeface="Times New Roman" panose="02020603050405020304" pitchFamily="18" charset="0"/>
                <a:cs typeface="Times New Roman" panose="02020603050405020304" pitchFamily="18" charset="0"/>
              </a:rPr>
              <a:t> Information Protocol», RFC 1058</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Routage IGP «</a:t>
            </a:r>
            <a:r>
              <a:rPr lang="fr-FR" sz="2000" spc="-20" dirty="0" err="1">
                <a:latin typeface="Times New Roman" panose="02020603050405020304" pitchFamily="18" charset="0"/>
                <a:cs typeface="Times New Roman" panose="02020603050405020304" pitchFamily="18" charset="0"/>
              </a:rPr>
              <a:t>Interior</a:t>
            </a:r>
            <a:r>
              <a:rPr lang="fr-FR" sz="2000" spc="-20" dirty="0">
                <a:latin typeface="Times New Roman" panose="02020603050405020304" pitchFamily="18" charset="0"/>
                <a:cs typeface="Times New Roman" panose="02020603050405020304" pitchFamily="18" charset="0"/>
              </a:rPr>
              <a:t> Gateway Protocol» interne à un  système autonome (AS)</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Les routeurs n’ont pas une vue globale du réseau. Ils  s’échangent les distances qu’ils connaissent</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Messages UDP sur le port 520 échangés toutes	les 30s</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D’autres temporisateurs sont utilisés</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d’indisponibilité «</a:t>
            </a:r>
            <a:r>
              <a:rPr lang="fr-FR" sz="2000" spc="-20" dirty="0" err="1">
                <a:latin typeface="Times New Roman" panose="02020603050405020304" pitchFamily="18" charset="0"/>
                <a:cs typeface="Times New Roman" panose="02020603050405020304" pitchFamily="18" charset="0"/>
              </a:rPr>
              <a:t>invalid</a:t>
            </a:r>
            <a:r>
              <a:rPr lang="fr-FR" sz="2000" spc="-20" dirty="0">
                <a:latin typeface="Times New Roman" panose="02020603050405020304" pitchFamily="18" charset="0"/>
                <a:cs typeface="Times New Roman" panose="02020603050405020304" pitchFamily="18" charset="0"/>
              </a:rPr>
              <a:t> </a:t>
            </a:r>
            <a:r>
              <a:rPr lang="fr-FR" sz="2000" spc="-20" dirty="0" err="1">
                <a:latin typeface="Times New Roman" panose="02020603050405020304" pitchFamily="18" charset="0"/>
                <a:cs typeface="Times New Roman" panose="02020603050405020304" pitchFamily="18" charset="0"/>
              </a:rPr>
              <a:t>timer</a:t>
            </a:r>
            <a:r>
              <a:rPr lang="fr-FR" sz="2000" spc="-20" dirty="0">
                <a:latin typeface="Times New Roman" panose="02020603050405020304" pitchFamily="18" charset="0"/>
                <a:cs typeface="Times New Roman" panose="02020603050405020304" pitchFamily="18" charset="0"/>
              </a:rPr>
              <a:t>» : si le message d’un voisin  n’est pas reçu au bout de 180s, le routeur annonce  l’indisponibilité du voisin aux autres</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d’effacement «flush </a:t>
            </a:r>
            <a:r>
              <a:rPr lang="fr-FR" sz="2000" spc="-20" dirty="0" err="1">
                <a:latin typeface="Times New Roman" panose="02020603050405020304" pitchFamily="18" charset="0"/>
                <a:cs typeface="Times New Roman" panose="02020603050405020304" pitchFamily="18" charset="0"/>
              </a:rPr>
              <a:t>timer</a:t>
            </a:r>
            <a:r>
              <a:rPr lang="fr-FR" sz="2000" spc="-20" dirty="0">
                <a:latin typeface="Times New Roman" panose="02020603050405020304" pitchFamily="18" charset="0"/>
                <a:cs typeface="Times New Roman" panose="02020603050405020304" pitchFamily="18" charset="0"/>
              </a:rPr>
              <a:t>» : si rien ne vient informer  l’indisponibilité au bout de 270s, l’entrée est supprimée de la  table de routage</a:t>
            </a:r>
          </a:p>
        </p:txBody>
      </p:sp>
    </p:spTree>
    <p:extLst>
      <p:ext uri="{BB962C8B-B14F-4D97-AF65-F5344CB8AC3E}">
        <p14:creationId xmlns:p14="http://schemas.microsoft.com/office/powerpoint/2010/main" val="189942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47</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Protocole RIP</a:t>
            </a:r>
            <a:endParaRPr lang="fr-FR" sz="3200" b="1" dirty="0">
              <a:latin typeface="Times New Roman" pitchFamily="18" charset="0"/>
              <a:ea typeface="+mj-ea"/>
              <a:cs typeface="Times New Roman" pitchFamily="18" charset="0"/>
            </a:endParaRPr>
          </a:p>
        </p:txBody>
      </p:sp>
      <p:sp>
        <p:nvSpPr>
          <p:cNvPr id="5" name="object 8">
            <a:extLst>
              <a:ext uri="{FF2B5EF4-FFF2-40B4-BE49-F238E27FC236}">
                <a16:creationId xmlns:a16="http://schemas.microsoft.com/office/drawing/2014/main" id="{E13D224C-0446-B688-3A69-F9CA1A2B9990}"/>
              </a:ext>
            </a:extLst>
          </p:cNvPr>
          <p:cNvSpPr txBox="1"/>
          <p:nvPr/>
        </p:nvSpPr>
        <p:spPr>
          <a:xfrm>
            <a:off x="836624" y="1442421"/>
            <a:ext cx="10287526" cy="3214149"/>
          </a:xfrm>
          <a:prstGeom prst="rect">
            <a:avLst/>
          </a:prstGeom>
        </p:spPr>
        <p:txBody>
          <a:bodyPr vert="horz" wrap="square" lIns="0" tIns="13842" rIns="0" bIns="0" rtlCol="0">
            <a:spAutoFit/>
          </a:bodyPr>
          <a:lstStyle/>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A servi de base pour AppleTalk, IPX, Banyan  Vines ...</a:t>
            </a:r>
          </a:p>
          <a:p>
            <a:pPr marL="368068" marR="10067"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RIP v 2, RFC 1387 et RFC 1388</a:t>
            </a:r>
          </a:p>
          <a:p>
            <a:pPr marL="825268" marR="10067" lvl="1"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permet le routage des sous-réseaux (véhicule le </a:t>
            </a:r>
            <a:r>
              <a:rPr lang="fr-FR" sz="2000" spc="-20" dirty="0" err="1">
                <a:latin typeface="Times New Roman" panose="02020603050405020304" pitchFamily="18" charset="0"/>
                <a:cs typeface="Times New Roman" panose="02020603050405020304" pitchFamily="18" charset="0"/>
              </a:rPr>
              <a:t>netmask</a:t>
            </a:r>
            <a:r>
              <a:rPr lang="fr-FR" sz="2000" spc="-20" dirty="0">
                <a:latin typeface="Times New Roman" panose="02020603050405020304" pitchFamily="18" charset="0"/>
                <a:cs typeface="Times New Roman" panose="02020603050405020304" pitchFamily="18" charset="0"/>
              </a:rPr>
              <a:t>)</a:t>
            </a:r>
          </a:p>
          <a:p>
            <a:pPr marL="825268" marR="10067" lvl="1"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identifie les routes externes utilisées par un EGP</a:t>
            </a:r>
          </a:p>
          <a:p>
            <a:pPr marL="825268" marR="10067" lvl="1"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interopère "raisonnablement" avec RIP v 1</a:t>
            </a:r>
          </a:p>
          <a:p>
            <a:pPr marL="825268" marR="10067" lvl="1"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diffusion multicast (224.0.0.9) plutôt que broadcast</a:t>
            </a:r>
          </a:p>
          <a:p>
            <a:pPr marL="825268" marR="10067" lvl="1" indent="-342900" algn="just">
              <a:lnSpc>
                <a:spcPct val="102600"/>
              </a:lnSpc>
              <a:spcBef>
                <a:spcPts val="109"/>
              </a:spcBef>
              <a:spcAft>
                <a:spcPts val="1200"/>
              </a:spcAft>
              <a:buFont typeface="Arial" panose="020B0604020202020204" pitchFamily="34" charset="0"/>
              <a:buChar char="•"/>
            </a:pPr>
            <a:r>
              <a:rPr lang="fr-FR" sz="2000" spc="-20" dirty="0">
                <a:latin typeface="Times New Roman" panose="02020603050405020304" pitchFamily="18" charset="0"/>
                <a:cs typeface="Times New Roman" panose="02020603050405020304" pitchFamily="18" charset="0"/>
              </a:rPr>
              <a:t>authentification</a:t>
            </a:r>
          </a:p>
        </p:txBody>
      </p:sp>
    </p:spTree>
    <p:extLst>
      <p:ext uri="{BB962C8B-B14F-4D97-AF65-F5344CB8AC3E}">
        <p14:creationId xmlns:p14="http://schemas.microsoft.com/office/powerpoint/2010/main" val="262387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48</a:t>
            </a:fld>
            <a:endParaRPr lang="fr-FR" altLang="fr-FR" sz="1200">
              <a:solidFill>
                <a:srgbClr val="898989"/>
              </a:solidFill>
              <a:latin typeface="Verdana" panose="020B0604030504040204" pitchFamily="34" charset="0"/>
            </a:endParaRPr>
          </a:p>
        </p:txBody>
      </p:sp>
      <p:sp>
        <p:nvSpPr>
          <p:cNvPr id="3" name="ZoneTexte 33">
            <a:extLst>
              <a:ext uri="{FF2B5EF4-FFF2-40B4-BE49-F238E27FC236}">
                <a16:creationId xmlns:a16="http://schemas.microsoft.com/office/drawing/2014/main" id="{B3BC7E85-2B20-4557-2865-59D59E717EB8}"/>
              </a:ext>
            </a:extLst>
          </p:cNvPr>
          <p:cNvSpPr txBox="1">
            <a:spLocks noChangeArrowheads="1"/>
          </p:cNvSpPr>
          <p:nvPr/>
        </p:nvSpPr>
        <p:spPr bwMode="auto">
          <a:xfrm>
            <a:off x="1746819" y="359455"/>
            <a:ext cx="8576442" cy="584775"/>
          </a:xfrm>
          <a:prstGeom prst="rect">
            <a:avLst/>
          </a:prstGeom>
          <a:noFill/>
          <a:ln w="9525">
            <a:noFill/>
            <a:miter lim="800000"/>
            <a:headEnd/>
            <a:tailEnd/>
          </a:ln>
        </p:spPr>
        <p:txBody>
          <a:bodyPr wrap="square">
            <a:spAutoFit/>
          </a:bodyPr>
          <a:lstStyle/>
          <a:p>
            <a:pPr algn="ctr">
              <a:defRPr/>
            </a:pPr>
            <a:r>
              <a:rPr lang="fr-FR" altLang="fr-FR" sz="3200" b="1" dirty="0">
                <a:latin typeface="Times New Roman" panose="02020603050405020304" pitchFamily="18" charset="0"/>
                <a:cs typeface="Times New Roman" panose="02020603050405020304" pitchFamily="18" charset="0"/>
              </a:rPr>
              <a:t>Algorithmes de RIP</a:t>
            </a:r>
            <a:endParaRPr lang="fr-FR" sz="3200" b="1" dirty="0">
              <a:latin typeface="Times New Roman" pitchFamily="18" charset="0"/>
              <a:ea typeface="+mj-ea"/>
              <a:cs typeface="Times New Roman" pitchFamily="18" charset="0"/>
            </a:endParaRPr>
          </a:p>
        </p:txBody>
      </p:sp>
      <p:sp>
        <p:nvSpPr>
          <p:cNvPr id="4" name="ZoneTexte 3">
            <a:extLst>
              <a:ext uri="{FF2B5EF4-FFF2-40B4-BE49-F238E27FC236}">
                <a16:creationId xmlns:a16="http://schemas.microsoft.com/office/drawing/2014/main" id="{56556CE4-42D5-8C40-3439-96A264266EDC}"/>
              </a:ext>
            </a:extLst>
          </p:cNvPr>
          <p:cNvSpPr txBox="1"/>
          <p:nvPr/>
        </p:nvSpPr>
        <p:spPr>
          <a:xfrm>
            <a:off x="1217098" y="1402451"/>
            <a:ext cx="9263818" cy="4104393"/>
          </a:xfrm>
          <a:prstGeom prst="rect">
            <a:avLst/>
          </a:prstGeom>
          <a:noFill/>
        </p:spPr>
        <p:txBody>
          <a:bodyPr wrap="square">
            <a:spAutoFit/>
          </a:bodyPr>
          <a:lstStyle/>
          <a:p>
            <a:pPr marL="417836" marR="4611" indent="-406885">
              <a:lnSpc>
                <a:spcPts val="1861"/>
              </a:lnSpc>
              <a:spcBef>
                <a:spcPts val="327"/>
              </a:spcBef>
              <a:buClr>
                <a:srgbClr val="CC9A00"/>
              </a:buClr>
              <a:buSzPct val="68421"/>
              <a:buFont typeface="Wingdings"/>
              <a:buChar char=""/>
              <a:tabLst>
                <a:tab pos="417836" algn="l"/>
                <a:tab pos="418412" algn="l"/>
              </a:tabLst>
            </a:pPr>
            <a:r>
              <a:rPr lang="fr-FR" sz="1724" spc="-5" dirty="0">
                <a:solidFill>
                  <a:srgbClr val="282828"/>
                </a:solidFill>
                <a:latin typeface="Times New Roman" panose="02020603050405020304" pitchFamily="18" charset="0"/>
                <a:cs typeface="Times New Roman" panose="02020603050405020304" pitchFamily="18" charset="0"/>
              </a:rPr>
              <a:t>Chaque</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FF0000"/>
                </a:solidFill>
                <a:latin typeface="Times New Roman" panose="02020603050405020304" pitchFamily="18" charset="0"/>
                <a:cs typeface="Times New Roman" panose="02020603050405020304" pitchFamily="18" charset="0"/>
              </a:rPr>
              <a:t>routeur</a:t>
            </a:r>
            <a:r>
              <a:rPr lang="fr-FR" sz="1724" spc="18" dirty="0">
                <a:solidFill>
                  <a:srgbClr val="FF0000"/>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envoie</a:t>
            </a:r>
            <a:r>
              <a:rPr lang="fr-FR" sz="1724" spc="18"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à</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tous</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ses</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voisins</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périodiquement</a:t>
            </a:r>
            <a:r>
              <a:rPr lang="fr-FR" sz="1724" spc="23"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(30s)</a:t>
            </a:r>
            <a:r>
              <a:rPr lang="fr-FR" sz="172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une</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liste </a:t>
            </a:r>
            <a:r>
              <a:rPr lang="fr-FR" sz="1724" spc="-462" dirty="0">
                <a:solidFill>
                  <a:srgbClr val="282828"/>
                </a:solidFill>
                <a:latin typeface="Times New Roman" panose="02020603050405020304" pitchFamily="18" charset="0"/>
                <a:cs typeface="Times New Roman" panose="02020603050405020304" pitchFamily="18" charset="0"/>
              </a:rPr>
              <a:t> </a:t>
            </a:r>
            <a:r>
              <a:rPr lang="fr-FR" sz="1724" dirty="0">
                <a:solidFill>
                  <a:srgbClr val="FF0000"/>
                </a:solidFill>
                <a:latin typeface="Times New Roman" panose="02020603050405020304" pitchFamily="18" charset="0"/>
                <a:cs typeface="Times New Roman" panose="02020603050405020304" pitchFamily="18" charset="0"/>
              </a:rPr>
              <a:t>(@réseau, coût)</a:t>
            </a:r>
            <a:r>
              <a:rPr lang="fr-FR" sz="1724" spc="-5" dirty="0">
                <a:solidFill>
                  <a:srgbClr val="FF0000"/>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qu’il</a:t>
            </a:r>
            <a:r>
              <a:rPr lang="fr-FR" sz="1724" spc="18"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connaît</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d’après</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sa table</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de</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routage</a:t>
            </a:r>
            <a:endParaRPr lang="fr-FR" sz="1724" dirty="0">
              <a:latin typeface="Times New Roman" panose="02020603050405020304" pitchFamily="18" charset="0"/>
              <a:cs typeface="Times New Roman" panose="02020603050405020304" pitchFamily="18" charset="0"/>
            </a:endParaRPr>
          </a:p>
          <a:p>
            <a:pPr marL="417836" marR="25935" indent="-406885">
              <a:lnSpc>
                <a:spcPts val="1861"/>
              </a:lnSpc>
              <a:spcBef>
                <a:spcPts val="417"/>
              </a:spcBef>
              <a:buClr>
                <a:srgbClr val="CC9A00"/>
              </a:buClr>
              <a:buSzPct val="68421"/>
              <a:buFont typeface="Wingdings"/>
              <a:buChar char=""/>
              <a:tabLst>
                <a:tab pos="417836" algn="l"/>
                <a:tab pos="418412" algn="l"/>
              </a:tabLst>
            </a:pPr>
            <a:r>
              <a:rPr lang="fr-FR" sz="1724" dirty="0">
                <a:solidFill>
                  <a:srgbClr val="282828"/>
                </a:solidFill>
                <a:latin typeface="Times New Roman" panose="02020603050405020304" pitchFamily="18" charset="0"/>
                <a:cs typeface="Times New Roman" panose="02020603050405020304" pitchFamily="18" charset="0"/>
              </a:rPr>
              <a:t>A</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la</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réception</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d’un</a:t>
            </a:r>
            <a:r>
              <a:rPr lang="fr-FR" sz="1724" spc="18"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paquet</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RIP</a:t>
            </a:r>
            <a:r>
              <a:rPr lang="fr-FR" sz="1724" spc="-9"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arrivant</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d’un</a:t>
            </a:r>
            <a:r>
              <a:rPr lang="fr-FR" sz="1724" spc="18"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routeur</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voisin</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d’adresse</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a:t>
            </a:r>
            <a:r>
              <a:rPr lang="fr-FR" sz="1724" spc="-5" dirty="0">
                <a:solidFill>
                  <a:srgbClr val="282828"/>
                </a:solidFill>
                <a:latin typeface="Times New Roman" panose="02020603050405020304" pitchFamily="18" charset="0"/>
                <a:cs typeface="Times New Roman" panose="02020603050405020304" pitchFamily="18" charset="0"/>
              </a:rPr>
              <a:t>routeur,</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pour</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chaque</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(@destination,</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cout)</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contenue</a:t>
            </a:r>
            <a:r>
              <a:rPr lang="fr-FR" sz="1724" spc="18"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dans</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le</a:t>
            </a:r>
            <a:r>
              <a:rPr lang="fr-FR" sz="1724" spc="5"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paquet</a:t>
            </a:r>
            <a:r>
              <a:rPr lang="fr-FR" sz="1724" spc="14" dirty="0">
                <a:solidFill>
                  <a:srgbClr val="282828"/>
                </a:solidFill>
                <a:latin typeface="Times New Roman" panose="02020603050405020304" pitchFamily="18" charset="0"/>
                <a:cs typeface="Times New Roman" panose="02020603050405020304" pitchFamily="18" charset="0"/>
              </a:rPr>
              <a:t> </a:t>
            </a:r>
            <a:r>
              <a:rPr lang="fr-FR" sz="1724" dirty="0">
                <a:solidFill>
                  <a:srgbClr val="282828"/>
                </a:solidFill>
                <a:latin typeface="Times New Roman" panose="02020603050405020304" pitchFamily="18" charset="0"/>
                <a:cs typeface="Times New Roman" panose="02020603050405020304" pitchFamily="18" charset="0"/>
              </a:rPr>
              <a:t>reçu </a:t>
            </a:r>
            <a:r>
              <a:rPr lang="fr-FR" sz="1724" spc="-462" dirty="0">
                <a:solidFill>
                  <a:srgbClr val="282828"/>
                </a:solidFill>
                <a:latin typeface="Times New Roman" panose="02020603050405020304" pitchFamily="18" charset="0"/>
                <a:cs typeface="Times New Roman" panose="02020603050405020304" pitchFamily="18" charset="0"/>
              </a:rPr>
              <a:t> </a:t>
            </a:r>
            <a:r>
              <a:rPr lang="fr-FR" sz="1724" spc="-5" dirty="0">
                <a:solidFill>
                  <a:srgbClr val="282828"/>
                </a:solidFill>
                <a:latin typeface="Times New Roman" panose="02020603050405020304" pitchFamily="18" charset="0"/>
                <a:cs typeface="Times New Roman" panose="02020603050405020304" pitchFamily="18" charset="0"/>
              </a:rPr>
              <a:t>faire</a:t>
            </a:r>
            <a:endParaRPr lang="fr-FR" sz="1724" dirty="0">
              <a:latin typeface="Times New Roman" panose="02020603050405020304" pitchFamily="18" charset="0"/>
              <a:cs typeface="Times New Roman" panose="02020603050405020304" pitchFamily="18" charset="0"/>
            </a:endParaRPr>
          </a:p>
          <a:p>
            <a:pPr marL="818383" lvl="1" indent="-400547">
              <a:spcBef>
                <a:spcPts val="177"/>
              </a:spcBef>
              <a:buClr>
                <a:srgbClr val="9A9A33"/>
              </a:buClr>
              <a:buSzPct val="63888"/>
              <a:buFont typeface="Wingdings"/>
              <a:buChar char=""/>
              <a:tabLst>
                <a:tab pos="818383" algn="l"/>
                <a:tab pos="818959" algn="l"/>
              </a:tabLst>
            </a:pPr>
            <a:r>
              <a:rPr lang="fr-FR" sz="1634" dirty="0">
                <a:solidFill>
                  <a:srgbClr val="282828"/>
                </a:solidFill>
                <a:latin typeface="Times New Roman" panose="02020603050405020304" pitchFamily="18" charset="0"/>
                <a:cs typeface="Times New Roman" panose="02020603050405020304" pitchFamily="18" charset="0"/>
              </a:rPr>
              <a:t>Si</a:t>
            </a:r>
            <a:r>
              <a:rPr lang="fr-FR" sz="1634" spc="-41"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@destination</a:t>
            </a:r>
            <a:r>
              <a:rPr lang="fr-FR" sz="1634" spc="-41" dirty="0">
                <a:solidFill>
                  <a:srgbClr val="282828"/>
                </a:solidFill>
                <a:latin typeface="Times New Roman" panose="02020603050405020304" pitchFamily="18" charset="0"/>
                <a:cs typeface="Times New Roman" panose="02020603050405020304" pitchFamily="18" charset="0"/>
              </a:rPr>
              <a:t> </a:t>
            </a:r>
            <a:r>
              <a:rPr lang="fr-FR" sz="1634" dirty="0">
                <a:solidFill>
                  <a:srgbClr val="282828"/>
                </a:solidFill>
                <a:latin typeface="Times New Roman" panose="02020603050405020304" pitchFamily="18" charset="0"/>
                <a:cs typeface="Times New Roman" panose="02020603050405020304" pitchFamily="18" charset="0"/>
              </a:rPr>
              <a:t>inconnue</a:t>
            </a:r>
            <a:endParaRPr lang="fr-FR" sz="1634" dirty="0">
              <a:latin typeface="Times New Roman" panose="02020603050405020304" pitchFamily="18" charset="0"/>
              <a:cs typeface="Times New Roman" panose="02020603050405020304" pitchFamily="18" charset="0"/>
            </a:endParaRPr>
          </a:p>
          <a:p>
            <a:pPr marL="1185503" marR="426481" lvl="2" indent="-365967">
              <a:lnSpc>
                <a:spcPts val="1669"/>
              </a:lnSpc>
              <a:spcBef>
                <a:spcPts val="394"/>
              </a:spcBef>
              <a:buClr>
                <a:srgbClr val="CC9A00"/>
              </a:buClr>
              <a:buSzPct val="67647"/>
              <a:buFont typeface="Wingdings"/>
              <a:buChar char=""/>
              <a:tabLst>
                <a:tab pos="1185503" algn="l"/>
                <a:tab pos="1186079" algn="l"/>
              </a:tabLst>
            </a:pPr>
            <a:r>
              <a:rPr lang="fr-FR" sz="1543" spc="-9" dirty="0">
                <a:solidFill>
                  <a:srgbClr val="282828"/>
                </a:solidFill>
                <a:latin typeface="Times New Roman" panose="02020603050405020304" pitchFamily="18" charset="0"/>
                <a:cs typeface="Times New Roman" panose="02020603050405020304" pitchFamily="18" charset="0"/>
              </a:rPr>
              <a:t>Rajouter</a:t>
            </a:r>
            <a:r>
              <a:rPr lang="fr-FR" sz="1543" spc="23"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dans</a:t>
            </a:r>
            <a:r>
              <a:rPr lang="fr-FR" sz="1543" spc="27"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la</a:t>
            </a:r>
            <a:r>
              <a:rPr lang="fr-FR" sz="1543" spc="9"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table</a:t>
            </a:r>
            <a:r>
              <a:rPr lang="fr-FR" sz="1543" spc="27"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de</a:t>
            </a:r>
            <a:r>
              <a:rPr lang="fr-FR" sz="1543" spc="27" dirty="0">
                <a:solidFill>
                  <a:srgbClr val="282828"/>
                </a:solidFill>
                <a:latin typeface="Times New Roman" panose="02020603050405020304" pitchFamily="18" charset="0"/>
                <a:cs typeface="Times New Roman" panose="02020603050405020304" pitchFamily="18" charset="0"/>
              </a:rPr>
              <a:t> </a:t>
            </a:r>
            <a:r>
              <a:rPr lang="fr-FR" sz="1543" spc="-9" dirty="0">
                <a:solidFill>
                  <a:srgbClr val="282828"/>
                </a:solidFill>
                <a:latin typeface="Times New Roman" panose="02020603050405020304" pitchFamily="18" charset="0"/>
                <a:cs typeface="Times New Roman" panose="02020603050405020304" pitchFamily="18" charset="0"/>
              </a:rPr>
              <a:t>routage</a:t>
            </a:r>
            <a:r>
              <a:rPr lang="fr-FR" sz="1543" spc="32" dirty="0">
                <a:solidFill>
                  <a:srgbClr val="282828"/>
                </a:solidFill>
                <a:latin typeface="Times New Roman" panose="02020603050405020304" pitchFamily="18" charset="0"/>
                <a:cs typeface="Times New Roman" panose="02020603050405020304" pitchFamily="18" charset="0"/>
              </a:rPr>
              <a:t> </a:t>
            </a:r>
            <a:r>
              <a:rPr lang="fr-FR" sz="1543" spc="-9" dirty="0">
                <a:solidFill>
                  <a:srgbClr val="282828"/>
                </a:solidFill>
                <a:latin typeface="Times New Roman" panose="02020603050405020304" pitchFamily="18" charset="0"/>
                <a:cs typeface="Times New Roman" panose="02020603050405020304" pitchFamily="18" charset="0"/>
              </a:rPr>
              <a:t>l’entrée</a:t>
            </a:r>
            <a:r>
              <a:rPr lang="fr-FR" sz="1543" spc="32"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(@destination,</a:t>
            </a:r>
            <a:r>
              <a:rPr lang="fr-FR" sz="1543" spc="32"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@routeur, </a:t>
            </a:r>
            <a:r>
              <a:rPr lang="fr-FR" sz="1543" spc="-417" dirty="0">
                <a:solidFill>
                  <a:srgbClr val="282828"/>
                </a:solidFill>
                <a:latin typeface="Times New Roman" panose="02020603050405020304" pitchFamily="18" charset="0"/>
                <a:cs typeface="Times New Roman" panose="02020603050405020304" pitchFamily="18" charset="0"/>
              </a:rPr>
              <a:t> </a:t>
            </a:r>
            <a:r>
              <a:rPr lang="fr-FR" sz="1543" spc="-9" dirty="0">
                <a:solidFill>
                  <a:srgbClr val="282828"/>
                </a:solidFill>
                <a:latin typeface="Times New Roman" panose="02020603050405020304" pitchFamily="18" charset="0"/>
                <a:cs typeface="Times New Roman" panose="02020603050405020304" pitchFamily="18" charset="0"/>
              </a:rPr>
              <a:t>coût+1)</a:t>
            </a:r>
            <a:endParaRPr lang="fr-FR" sz="1543" dirty="0">
              <a:latin typeface="Times New Roman" panose="02020603050405020304" pitchFamily="18" charset="0"/>
              <a:cs typeface="Times New Roman" panose="02020603050405020304" pitchFamily="18" charset="0"/>
            </a:endParaRPr>
          </a:p>
          <a:p>
            <a:pPr marL="1185503" lvl="2" indent="-366543">
              <a:spcBef>
                <a:spcPts val="159"/>
              </a:spcBef>
              <a:buClr>
                <a:srgbClr val="CC9A00"/>
              </a:buClr>
              <a:buSzPct val="67647"/>
              <a:buFont typeface="Wingdings"/>
              <a:buChar char=""/>
              <a:tabLst>
                <a:tab pos="1185503" algn="l"/>
                <a:tab pos="1186079" algn="l"/>
              </a:tabLst>
            </a:pPr>
            <a:r>
              <a:rPr lang="fr-FR" sz="1543" spc="-9" dirty="0">
                <a:solidFill>
                  <a:srgbClr val="282828"/>
                </a:solidFill>
                <a:latin typeface="Times New Roman" panose="02020603050405020304" pitchFamily="18" charset="0"/>
                <a:cs typeface="Times New Roman" panose="02020603050405020304" pitchFamily="18" charset="0"/>
              </a:rPr>
              <a:t>Armer</a:t>
            </a:r>
            <a:r>
              <a:rPr lang="fr-FR" sz="1543" spc="-23" dirty="0">
                <a:solidFill>
                  <a:srgbClr val="282828"/>
                </a:solidFill>
                <a:latin typeface="Times New Roman" panose="02020603050405020304" pitchFamily="18" charset="0"/>
                <a:cs typeface="Times New Roman" panose="02020603050405020304" pitchFamily="18" charset="0"/>
              </a:rPr>
              <a:t> </a:t>
            </a:r>
            <a:r>
              <a:rPr lang="fr-FR" sz="1543" spc="-5" dirty="0" err="1">
                <a:solidFill>
                  <a:srgbClr val="282828"/>
                </a:solidFill>
                <a:latin typeface="Times New Roman" panose="02020603050405020304" pitchFamily="18" charset="0"/>
                <a:cs typeface="Times New Roman" panose="02020603050405020304" pitchFamily="18" charset="0"/>
              </a:rPr>
              <a:t>timer</a:t>
            </a:r>
            <a:endParaRPr lang="fr-FR" sz="1543" dirty="0">
              <a:latin typeface="Times New Roman" panose="02020603050405020304" pitchFamily="18" charset="0"/>
              <a:cs typeface="Times New Roman" panose="02020603050405020304" pitchFamily="18" charset="0"/>
            </a:endParaRPr>
          </a:p>
          <a:p>
            <a:pPr marL="818383" marR="1290394" lvl="1" indent="-399970">
              <a:lnSpc>
                <a:spcPts val="1760"/>
              </a:lnSpc>
              <a:spcBef>
                <a:spcPts val="417"/>
              </a:spcBef>
              <a:buClr>
                <a:srgbClr val="9A9A33"/>
              </a:buClr>
              <a:buSzPct val="63888"/>
              <a:buFont typeface="Wingdings"/>
              <a:buChar char=""/>
              <a:tabLst>
                <a:tab pos="818383" algn="l"/>
                <a:tab pos="818959" algn="l"/>
              </a:tabLst>
            </a:pPr>
            <a:r>
              <a:rPr lang="fr-FR" sz="1634" dirty="0">
                <a:solidFill>
                  <a:srgbClr val="282828"/>
                </a:solidFill>
                <a:latin typeface="Times New Roman" panose="02020603050405020304" pitchFamily="18" charset="0"/>
                <a:cs typeface="Times New Roman" panose="02020603050405020304" pitchFamily="18" charset="0"/>
              </a:rPr>
              <a:t>Si</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@destination</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dirty="0">
                <a:solidFill>
                  <a:srgbClr val="282828"/>
                </a:solidFill>
                <a:latin typeface="Times New Roman" panose="02020603050405020304" pitchFamily="18" charset="0"/>
                <a:cs typeface="Times New Roman" panose="02020603050405020304" pitchFamily="18" charset="0"/>
              </a:rPr>
              <a:t>connue</a:t>
            </a:r>
            <a:r>
              <a:rPr lang="fr-FR" sz="1634" spc="-18" dirty="0">
                <a:solidFill>
                  <a:srgbClr val="282828"/>
                </a:solidFill>
                <a:latin typeface="Times New Roman" panose="02020603050405020304" pitchFamily="18" charset="0"/>
                <a:cs typeface="Times New Roman" panose="02020603050405020304" pitchFamily="18" charset="0"/>
              </a:rPr>
              <a:t> </a:t>
            </a:r>
          </a:p>
          <a:p>
            <a:pPr marL="418413" marR="1290394" lvl="1">
              <a:lnSpc>
                <a:spcPts val="1760"/>
              </a:lnSpc>
              <a:spcBef>
                <a:spcPts val="417"/>
              </a:spcBef>
              <a:buClr>
                <a:srgbClr val="9A9A33"/>
              </a:buClr>
              <a:buSzPct val="63888"/>
              <a:tabLst>
                <a:tab pos="818383" algn="l"/>
                <a:tab pos="818959" algn="l"/>
              </a:tabLst>
            </a:pPr>
            <a:r>
              <a:rPr lang="fr-FR" sz="1634" dirty="0">
                <a:solidFill>
                  <a:srgbClr val="282828"/>
                </a:solidFill>
                <a:latin typeface="Times New Roman" panose="02020603050405020304" pitchFamily="18" charset="0"/>
                <a:cs typeface="Times New Roman" panose="02020603050405020304" pitchFamily="18" charset="0"/>
              </a:rPr>
              <a:t>(apparaît</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dans</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la</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dirty="0">
                <a:solidFill>
                  <a:srgbClr val="282828"/>
                </a:solidFill>
                <a:latin typeface="Times New Roman" panose="02020603050405020304" pitchFamily="18" charset="0"/>
                <a:cs typeface="Times New Roman" panose="02020603050405020304" pitchFamily="18" charset="0"/>
              </a:rPr>
              <a:t>table</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de</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dirty="0">
                <a:solidFill>
                  <a:srgbClr val="282828"/>
                </a:solidFill>
                <a:latin typeface="Times New Roman" panose="02020603050405020304" pitchFamily="18" charset="0"/>
                <a:cs typeface="Times New Roman" panose="02020603050405020304" pitchFamily="18" charset="0"/>
              </a:rPr>
              <a:t>routage </a:t>
            </a:r>
            <a:r>
              <a:rPr lang="fr-FR" sz="1634" spc="-439"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(@destination,</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a:solidFill>
                  <a:srgbClr val="282828"/>
                </a:solidFill>
                <a:latin typeface="Times New Roman" panose="02020603050405020304" pitchFamily="18" charset="0"/>
                <a:cs typeface="Times New Roman" panose="02020603050405020304" pitchFamily="18" charset="0"/>
              </a:rPr>
              <a:t>@routeur_voisin,</a:t>
            </a:r>
            <a:r>
              <a:rPr lang="fr-FR" sz="1634" spc="-18" dirty="0">
                <a:solidFill>
                  <a:srgbClr val="282828"/>
                </a:solidFill>
                <a:latin typeface="Times New Roman" panose="02020603050405020304" pitchFamily="18" charset="0"/>
                <a:cs typeface="Times New Roman" panose="02020603050405020304" pitchFamily="18" charset="0"/>
              </a:rPr>
              <a:t> </a:t>
            </a:r>
            <a:r>
              <a:rPr lang="fr-FR" sz="1634" spc="-5" dirty="0" err="1">
                <a:solidFill>
                  <a:srgbClr val="282828"/>
                </a:solidFill>
                <a:latin typeface="Times New Roman" panose="02020603050405020304" pitchFamily="18" charset="0"/>
                <a:cs typeface="Times New Roman" panose="02020603050405020304" pitchFamily="18" charset="0"/>
              </a:rPr>
              <a:t>coût_présent</a:t>
            </a:r>
            <a:r>
              <a:rPr lang="fr-FR" sz="1634" spc="-5" dirty="0">
                <a:solidFill>
                  <a:srgbClr val="282828"/>
                </a:solidFill>
                <a:latin typeface="Times New Roman" panose="02020603050405020304" pitchFamily="18" charset="0"/>
                <a:cs typeface="Times New Roman" panose="02020603050405020304" pitchFamily="18" charset="0"/>
              </a:rPr>
              <a:t>))</a:t>
            </a:r>
            <a:endParaRPr lang="fr-FR" sz="1634" dirty="0">
              <a:latin typeface="Times New Roman" panose="02020603050405020304" pitchFamily="18" charset="0"/>
              <a:cs typeface="Times New Roman" panose="02020603050405020304" pitchFamily="18" charset="0"/>
            </a:endParaRPr>
          </a:p>
          <a:p>
            <a:pPr marL="1185503" lvl="2" indent="-366543">
              <a:spcBef>
                <a:spcPts val="163"/>
              </a:spcBef>
              <a:buClr>
                <a:srgbClr val="CC9A00"/>
              </a:buClr>
              <a:buSzPct val="67647"/>
              <a:buFont typeface="Wingdings"/>
              <a:buChar char=""/>
              <a:tabLst>
                <a:tab pos="1185503" algn="l"/>
                <a:tab pos="1186079" algn="l"/>
              </a:tabLst>
            </a:pPr>
            <a:r>
              <a:rPr lang="fr-FR" sz="1543" spc="-5" dirty="0">
                <a:solidFill>
                  <a:srgbClr val="282828"/>
                </a:solidFill>
                <a:latin typeface="Times New Roman" panose="02020603050405020304" pitchFamily="18" charset="0"/>
                <a:cs typeface="Times New Roman" panose="02020603050405020304" pitchFamily="18" charset="0"/>
              </a:rPr>
              <a:t>Si</a:t>
            </a:r>
            <a:r>
              <a:rPr lang="fr-FR" sz="1543" spc="-9" dirty="0">
                <a:solidFill>
                  <a:srgbClr val="282828"/>
                </a:solidFill>
                <a:latin typeface="Times New Roman" panose="02020603050405020304" pitchFamily="18" charset="0"/>
                <a:cs typeface="Times New Roman" panose="02020603050405020304" pitchFamily="18" charset="0"/>
              </a:rPr>
              <a:t> @routeur_voisin=</a:t>
            </a:r>
            <a:r>
              <a:rPr lang="fr-FR" sz="1543" spc="23" dirty="0">
                <a:solidFill>
                  <a:srgbClr val="282828"/>
                </a:solidFill>
                <a:latin typeface="Times New Roman" panose="02020603050405020304" pitchFamily="18" charset="0"/>
                <a:cs typeface="Times New Roman" panose="02020603050405020304" pitchFamily="18" charset="0"/>
              </a:rPr>
              <a:t> </a:t>
            </a:r>
            <a:r>
              <a:rPr lang="fr-FR" sz="1543" dirty="0">
                <a:solidFill>
                  <a:srgbClr val="282828"/>
                </a:solidFill>
                <a:latin typeface="Times New Roman" panose="02020603050405020304" pitchFamily="18" charset="0"/>
                <a:cs typeface="Times New Roman" panose="02020603050405020304" pitchFamily="18" charset="0"/>
              </a:rPr>
              <a:t>@</a:t>
            </a:r>
            <a:r>
              <a:rPr lang="fr-FR" sz="1543" dirty="0">
                <a:solidFill>
                  <a:srgbClr val="FF0000"/>
                </a:solidFill>
                <a:latin typeface="Times New Roman" panose="02020603050405020304" pitchFamily="18" charset="0"/>
                <a:cs typeface="Times New Roman" panose="02020603050405020304" pitchFamily="18" charset="0"/>
              </a:rPr>
              <a:t>routeur</a:t>
            </a:r>
            <a:r>
              <a:rPr lang="fr-FR" sz="1543" spc="18" dirty="0">
                <a:solidFill>
                  <a:srgbClr val="FF0000"/>
                </a:solidFill>
                <a:latin typeface="Times New Roman" panose="02020603050405020304" pitchFamily="18" charset="0"/>
                <a:cs typeface="Times New Roman" panose="02020603050405020304" pitchFamily="18" charset="0"/>
              </a:rPr>
              <a:t> </a:t>
            </a:r>
            <a:r>
              <a:rPr lang="fr-FR" sz="1543" spc="-9" dirty="0">
                <a:solidFill>
                  <a:srgbClr val="282828"/>
                </a:solidFill>
                <a:latin typeface="Times New Roman" panose="02020603050405020304" pitchFamily="18" charset="0"/>
                <a:cs typeface="Times New Roman" panose="02020603050405020304" pitchFamily="18" charset="0"/>
              </a:rPr>
              <a:t>alors</a:t>
            </a:r>
            <a:endParaRPr lang="fr-FR" sz="1543" dirty="0">
              <a:latin typeface="Times New Roman" panose="02020603050405020304" pitchFamily="18" charset="0"/>
              <a:cs typeface="Times New Roman" panose="02020603050405020304" pitchFamily="18" charset="0"/>
            </a:endParaRPr>
          </a:p>
          <a:p>
            <a:pPr marL="1537638" lvl="3" indent="-351559">
              <a:spcBef>
                <a:spcPts val="172"/>
              </a:spcBef>
              <a:buClr>
                <a:srgbClr val="9A9A33"/>
              </a:buClr>
              <a:buSzPct val="75000"/>
              <a:buFont typeface="Wingdings"/>
              <a:buChar char=""/>
              <a:tabLst>
                <a:tab pos="1537638" algn="l"/>
                <a:tab pos="1538213" algn="l"/>
              </a:tabLst>
            </a:pPr>
            <a:r>
              <a:rPr lang="fr-FR" sz="1452" spc="-5" dirty="0">
                <a:solidFill>
                  <a:srgbClr val="282828"/>
                </a:solidFill>
                <a:latin typeface="Times New Roman" panose="02020603050405020304" pitchFamily="18" charset="0"/>
                <a:cs typeface="Times New Roman" panose="02020603050405020304" pitchFamily="18" charset="0"/>
              </a:rPr>
              <a:t>Changer</a:t>
            </a:r>
            <a:r>
              <a:rPr lang="fr-FR" sz="1452" spc="-18" dirty="0">
                <a:solidFill>
                  <a:srgbClr val="282828"/>
                </a:solidFill>
                <a:latin typeface="Times New Roman" panose="02020603050405020304" pitchFamily="18" charset="0"/>
                <a:cs typeface="Times New Roman" panose="02020603050405020304" pitchFamily="18" charset="0"/>
              </a:rPr>
              <a:t> </a:t>
            </a:r>
            <a:r>
              <a:rPr lang="fr-FR" sz="1452" spc="-5" dirty="0">
                <a:solidFill>
                  <a:srgbClr val="282828"/>
                </a:solidFill>
                <a:latin typeface="Times New Roman" panose="02020603050405020304" pitchFamily="18" charset="0"/>
                <a:cs typeface="Times New Roman" panose="02020603050405020304" pitchFamily="18" charset="0"/>
              </a:rPr>
              <a:t>table (@destination, @routeur,</a:t>
            </a:r>
            <a:r>
              <a:rPr lang="fr-FR" sz="1452" spc="9" dirty="0">
                <a:solidFill>
                  <a:srgbClr val="282828"/>
                </a:solidFill>
                <a:latin typeface="Times New Roman" panose="02020603050405020304" pitchFamily="18" charset="0"/>
                <a:cs typeface="Times New Roman" panose="02020603050405020304" pitchFamily="18" charset="0"/>
              </a:rPr>
              <a:t> </a:t>
            </a:r>
            <a:r>
              <a:rPr lang="fr-FR" sz="1452" spc="-5" dirty="0">
                <a:solidFill>
                  <a:srgbClr val="282828"/>
                </a:solidFill>
                <a:latin typeface="Times New Roman" panose="02020603050405020304" pitchFamily="18" charset="0"/>
                <a:cs typeface="Times New Roman" panose="02020603050405020304" pitchFamily="18" charset="0"/>
              </a:rPr>
              <a:t>coût+1)</a:t>
            </a:r>
            <a:endParaRPr lang="fr-FR" sz="1452" dirty="0">
              <a:latin typeface="Times New Roman" panose="02020603050405020304" pitchFamily="18" charset="0"/>
              <a:cs typeface="Times New Roman" panose="02020603050405020304" pitchFamily="18" charset="0"/>
            </a:endParaRPr>
          </a:p>
          <a:p>
            <a:pPr marL="1537638" lvl="3" indent="-351559">
              <a:spcBef>
                <a:spcPts val="177"/>
              </a:spcBef>
              <a:buClr>
                <a:srgbClr val="9A9A33"/>
              </a:buClr>
              <a:buSzPct val="75000"/>
              <a:buFont typeface="Wingdings"/>
              <a:buChar char=""/>
              <a:tabLst>
                <a:tab pos="1537638" algn="l"/>
                <a:tab pos="1538213" algn="l"/>
              </a:tabLst>
            </a:pPr>
            <a:r>
              <a:rPr lang="fr-FR" sz="1452" spc="-5" dirty="0">
                <a:solidFill>
                  <a:srgbClr val="282828"/>
                </a:solidFill>
                <a:latin typeface="Times New Roman" panose="02020603050405020304" pitchFamily="18" charset="0"/>
                <a:cs typeface="Times New Roman" panose="02020603050405020304" pitchFamily="18" charset="0"/>
              </a:rPr>
              <a:t>Relancer</a:t>
            </a:r>
            <a:r>
              <a:rPr lang="fr-FR" sz="1452" spc="-45" dirty="0">
                <a:solidFill>
                  <a:srgbClr val="282828"/>
                </a:solidFill>
                <a:latin typeface="Times New Roman" panose="02020603050405020304" pitchFamily="18" charset="0"/>
                <a:cs typeface="Times New Roman" panose="02020603050405020304" pitchFamily="18" charset="0"/>
              </a:rPr>
              <a:t> </a:t>
            </a:r>
            <a:r>
              <a:rPr lang="fr-FR" sz="1452" spc="-5" dirty="0" err="1">
                <a:solidFill>
                  <a:srgbClr val="282828"/>
                </a:solidFill>
                <a:latin typeface="Times New Roman" panose="02020603050405020304" pitchFamily="18" charset="0"/>
                <a:cs typeface="Times New Roman" panose="02020603050405020304" pitchFamily="18" charset="0"/>
              </a:rPr>
              <a:t>timer</a:t>
            </a:r>
            <a:endParaRPr lang="fr-FR" sz="1452" dirty="0">
              <a:latin typeface="Times New Roman" panose="02020603050405020304" pitchFamily="18" charset="0"/>
              <a:cs typeface="Times New Roman" panose="02020603050405020304" pitchFamily="18" charset="0"/>
            </a:endParaRPr>
          </a:p>
          <a:p>
            <a:pPr marL="1185503" lvl="2" indent="-366543">
              <a:spcBef>
                <a:spcPts val="925"/>
              </a:spcBef>
              <a:buClr>
                <a:srgbClr val="CC9A00"/>
              </a:buClr>
              <a:buSzPct val="67647"/>
              <a:buFont typeface="Wingdings"/>
              <a:buChar char=""/>
              <a:tabLst>
                <a:tab pos="1185503" algn="l"/>
                <a:tab pos="1186079" algn="l"/>
              </a:tabLst>
            </a:pPr>
            <a:r>
              <a:rPr lang="fr-FR" sz="1543" spc="-5" dirty="0">
                <a:solidFill>
                  <a:srgbClr val="282828"/>
                </a:solidFill>
                <a:latin typeface="Times New Roman" panose="02020603050405020304" pitchFamily="18" charset="0"/>
                <a:cs typeface="Times New Roman" panose="02020603050405020304" pitchFamily="18" charset="0"/>
              </a:rPr>
              <a:t>Si</a:t>
            </a:r>
            <a:r>
              <a:rPr lang="fr-FR" sz="1543" spc="5"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@routeur_voisin</a:t>
            </a:r>
            <a:r>
              <a:rPr lang="fr-FR" sz="1543" spc="50"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a:t>
            </a:r>
            <a:r>
              <a:rPr lang="fr-FR" sz="1543" spc="23" dirty="0">
                <a:solidFill>
                  <a:srgbClr val="282828"/>
                </a:solidFill>
                <a:latin typeface="Times New Roman" panose="02020603050405020304" pitchFamily="18" charset="0"/>
                <a:cs typeface="Times New Roman" panose="02020603050405020304" pitchFamily="18" charset="0"/>
              </a:rPr>
              <a:t> </a:t>
            </a:r>
            <a:r>
              <a:rPr lang="fr-FR" sz="1543" spc="-9" dirty="0">
                <a:solidFill>
                  <a:srgbClr val="282828"/>
                </a:solidFill>
                <a:latin typeface="Times New Roman" panose="02020603050405020304" pitchFamily="18" charset="0"/>
                <a:cs typeface="Times New Roman" panose="02020603050405020304" pitchFamily="18" charset="0"/>
              </a:rPr>
              <a:t>@routeur</a:t>
            </a:r>
            <a:r>
              <a:rPr lang="fr-FR" sz="1543" spc="36"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et</a:t>
            </a:r>
            <a:r>
              <a:rPr lang="fr-FR" sz="1543" spc="23"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coût+1&lt;</a:t>
            </a:r>
            <a:r>
              <a:rPr lang="fr-FR" sz="1543" spc="-5" dirty="0" err="1">
                <a:solidFill>
                  <a:srgbClr val="282828"/>
                </a:solidFill>
                <a:latin typeface="Times New Roman" panose="02020603050405020304" pitchFamily="18" charset="0"/>
                <a:cs typeface="Times New Roman" panose="02020603050405020304" pitchFamily="18" charset="0"/>
              </a:rPr>
              <a:t>coût_présent</a:t>
            </a:r>
            <a:r>
              <a:rPr lang="fr-FR" sz="1543" spc="36" dirty="0">
                <a:solidFill>
                  <a:srgbClr val="282828"/>
                </a:solidFill>
                <a:latin typeface="Times New Roman" panose="02020603050405020304" pitchFamily="18" charset="0"/>
                <a:cs typeface="Times New Roman" panose="02020603050405020304" pitchFamily="18" charset="0"/>
              </a:rPr>
              <a:t> </a:t>
            </a:r>
            <a:r>
              <a:rPr lang="fr-FR" sz="1543" spc="-5" dirty="0">
                <a:solidFill>
                  <a:srgbClr val="282828"/>
                </a:solidFill>
                <a:latin typeface="Times New Roman" panose="02020603050405020304" pitchFamily="18" charset="0"/>
                <a:cs typeface="Times New Roman" panose="02020603050405020304" pitchFamily="18" charset="0"/>
              </a:rPr>
              <a:t>alors</a:t>
            </a:r>
            <a:endParaRPr lang="fr-FR" sz="1543" dirty="0">
              <a:latin typeface="Times New Roman" panose="02020603050405020304" pitchFamily="18" charset="0"/>
              <a:cs typeface="Times New Roman" panose="02020603050405020304" pitchFamily="18" charset="0"/>
            </a:endParaRPr>
          </a:p>
          <a:p>
            <a:pPr marL="1537638" lvl="3" indent="-351559">
              <a:spcBef>
                <a:spcPts val="172"/>
              </a:spcBef>
              <a:buClr>
                <a:srgbClr val="9A9A33"/>
              </a:buClr>
              <a:buSzPct val="75000"/>
              <a:buFont typeface="Wingdings"/>
              <a:buChar char=""/>
              <a:tabLst>
                <a:tab pos="1537638" algn="l"/>
                <a:tab pos="1538213" algn="l"/>
              </a:tabLst>
            </a:pPr>
            <a:r>
              <a:rPr lang="fr-FR" sz="1452" spc="-5" dirty="0">
                <a:solidFill>
                  <a:srgbClr val="282828"/>
                </a:solidFill>
                <a:latin typeface="Times New Roman" panose="02020603050405020304" pitchFamily="18" charset="0"/>
                <a:cs typeface="Times New Roman" panose="02020603050405020304" pitchFamily="18" charset="0"/>
              </a:rPr>
              <a:t>Changer</a:t>
            </a:r>
            <a:r>
              <a:rPr lang="fr-FR" sz="1452" spc="-18" dirty="0">
                <a:solidFill>
                  <a:srgbClr val="282828"/>
                </a:solidFill>
                <a:latin typeface="Times New Roman" panose="02020603050405020304" pitchFamily="18" charset="0"/>
                <a:cs typeface="Times New Roman" panose="02020603050405020304" pitchFamily="18" charset="0"/>
              </a:rPr>
              <a:t> </a:t>
            </a:r>
            <a:r>
              <a:rPr lang="fr-FR" sz="1452" spc="-5" dirty="0">
                <a:solidFill>
                  <a:srgbClr val="282828"/>
                </a:solidFill>
                <a:latin typeface="Times New Roman" panose="02020603050405020304" pitchFamily="18" charset="0"/>
                <a:cs typeface="Times New Roman" panose="02020603050405020304" pitchFamily="18" charset="0"/>
              </a:rPr>
              <a:t>table (@destination, @routeur,</a:t>
            </a:r>
            <a:r>
              <a:rPr lang="fr-FR" sz="1452" spc="9" dirty="0">
                <a:solidFill>
                  <a:srgbClr val="282828"/>
                </a:solidFill>
                <a:latin typeface="Times New Roman" panose="02020603050405020304" pitchFamily="18" charset="0"/>
                <a:cs typeface="Times New Roman" panose="02020603050405020304" pitchFamily="18" charset="0"/>
              </a:rPr>
              <a:t> </a:t>
            </a:r>
            <a:r>
              <a:rPr lang="fr-FR" sz="1452" spc="-5" dirty="0">
                <a:solidFill>
                  <a:srgbClr val="282828"/>
                </a:solidFill>
                <a:latin typeface="Times New Roman" panose="02020603050405020304" pitchFamily="18" charset="0"/>
                <a:cs typeface="Times New Roman" panose="02020603050405020304" pitchFamily="18" charset="0"/>
              </a:rPr>
              <a:t>coût+1)</a:t>
            </a:r>
            <a:endParaRPr lang="fr-FR" sz="1452" dirty="0">
              <a:latin typeface="Times New Roman" panose="02020603050405020304" pitchFamily="18" charset="0"/>
              <a:cs typeface="Times New Roman" panose="02020603050405020304" pitchFamily="18" charset="0"/>
            </a:endParaRPr>
          </a:p>
          <a:p>
            <a:pPr marL="1537638" lvl="3" indent="-351559">
              <a:spcBef>
                <a:spcPts val="177"/>
              </a:spcBef>
              <a:buClr>
                <a:srgbClr val="9A9A33"/>
              </a:buClr>
              <a:buSzPct val="75000"/>
              <a:buFont typeface="Wingdings"/>
              <a:buChar char=""/>
              <a:tabLst>
                <a:tab pos="1537638" algn="l"/>
                <a:tab pos="1538213" algn="l"/>
              </a:tabLst>
            </a:pPr>
            <a:r>
              <a:rPr lang="fr-FR" sz="1452" spc="-5" dirty="0">
                <a:solidFill>
                  <a:srgbClr val="282828"/>
                </a:solidFill>
                <a:latin typeface="Times New Roman" panose="02020603050405020304" pitchFamily="18" charset="0"/>
                <a:cs typeface="Times New Roman" panose="02020603050405020304" pitchFamily="18" charset="0"/>
              </a:rPr>
              <a:t>Relancer</a:t>
            </a:r>
            <a:r>
              <a:rPr lang="fr-FR" sz="1452" spc="-45" dirty="0">
                <a:solidFill>
                  <a:srgbClr val="282828"/>
                </a:solidFill>
                <a:latin typeface="Times New Roman" panose="02020603050405020304" pitchFamily="18" charset="0"/>
                <a:cs typeface="Times New Roman" panose="02020603050405020304" pitchFamily="18" charset="0"/>
              </a:rPr>
              <a:t> </a:t>
            </a:r>
            <a:r>
              <a:rPr lang="fr-FR" sz="1452" spc="-5" dirty="0" err="1">
                <a:solidFill>
                  <a:srgbClr val="282828"/>
                </a:solidFill>
                <a:latin typeface="Times New Roman" panose="02020603050405020304" pitchFamily="18" charset="0"/>
                <a:cs typeface="Times New Roman" panose="02020603050405020304" pitchFamily="18" charset="0"/>
              </a:rPr>
              <a:t>timer</a:t>
            </a:r>
            <a:endParaRPr lang="fr-FR" sz="145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468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0">
            <a:extLst>
              <a:ext uri="{FF2B5EF4-FFF2-40B4-BE49-F238E27FC236}">
                <a16:creationId xmlns:a16="http://schemas.microsoft.com/office/drawing/2014/main" id="{066CE9D2-3D5D-A19A-46FC-7EE1F47F3F1B}"/>
              </a:ext>
            </a:extLst>
          </p:cNvPr>
          <p:cNvSpPr txBox="1"/>
          <p:nvPr/>
        </p:nvSpPr>
        <p:spPr>
          <a:xfrm>
            <a:off x="2056196" y="1325218"/>
            <a:ext cx="7501568" cy="3751667"/>
          </a:xfrm>
          <a:prstGeom prst="rect">
            <a:avLst/>
          </a:prstGeom>
        </p:spPr>
        <p:txBody>
          <a:bodyPr vert="horz" wrap="square" lIns="0" tIns="45528" rIns="0" bIns="0" rtlCol="0">
            <a:spAutoFit/>
          </a:bodyPr>
          <a:lstStyle/>
          <a:p>
            <a:pPr marL="417836" marR="231107" indent="-406885">
              <a:lnSpc>
                <a:spcPts val="2160"/>
              </a:lnSpc>
              <a:spcBef>
                <a:spcPts val="359"/>
              </a:spcBef>
              <a:buClr>
                <a:srgbClr val="CC9A00"/>
              </a:buClr>
              <a:buSzPct val="70454"/>
              <a:buFont typeface="Wingdings"/>
              <a:buChar char=""/>
              <a:tabLst>
                <a:tab pos="417836" algn="l"/>
                <a:tab pos="418412" algn="l"/>
              </a:tabLst>
            </a:pPr>
            <a:r>
              <a:rPr sz="1997" spc="-5" dirty="0">
                <a:solidFill>
                  <a:srgbClr val="282828"/>
                </a:solidFill>
                <a:latin typeface="Arial MT"/>
                <a:cs typeface="Arial MT"/>
              </a:rPr>
              <a:t>Une </a:t>
            </a:r>
            <a:r>
              <a:rPr sz="1997" dirty="0">
                <a:solidFill>
                  <a:srgbClr val="282828"/>
                </a:solidFill>
                <a:latin typeface="Arial MT"/>
                <a:cs typeface="Arial MT"/>
              </a:rPr>
              <a:t>liaison LAN est assimilée à </a:t>
            </a:r>
            <a:r>
              <a:rPr sz="1997" spc="-5" dirty="0">
                <a:solidFill>
                  <a:srgbClr val="282828"/>
                </a:solidFill>
                <a:latin typeface="Arial MT"/>
                <a:cs typeface="Arial MT"/>
              </a:rPr>
              <a:t>un nœud dans </a:t>
            </a:r>
            <a:r>
              <a:rPr sz="1997" dirty="0">
                <a:solidFill>
                  <a:srgbClr val="282828"/>
                </a:solidFill>
                <a:latin typeface="Arial MT"/>
                <a:cs typeface="Arial MT"/>
              </a:rPr>
              <a:t>le </a:t>
            </a:r>
            <a:r>
              <a:rPr sz="1997" spc="-5" dirty="0">
                <a:solidFill>
                  <a:srgbClr val="282828"/>
                </a:solidFill>
                <a:latin typeface="Arial MT"/>
                <a:cs typeface="Arial MT"/>
              </a:rPr>
              <a:t>graphe </a:t>
            </a:r>
            <a:r>
              <a:rPr sz="1997" spc="-545" dirty="0">
                <a:solidFill>
                  <a:srgbClr val="282828"/>
                </a:solidFill>
                <a:latin typeface="Arial MT"/>
                <a:cs typeface="Arial MT"/>
              </a:rPr>
              <a:t> </a:t>
            </a:r>
            <a:r>
              <a:rPr sz="1997" spc="-5" dirty="0">
                <a:solidFill>
                  <a:srgbClr val="282828"/>
                </a:solidFill>
                <a:latin typeface="Arial MT"/>
                <a:cs typeface="Arial MT"/>
              </a:rPr>
              <a:t>représentant</a:t>
            </a:r>
            <a:r>
              <a:rPr sz="1997" spc="5" dirty="0">
                <a:solidFill>
                  <a:srgbClr val="282828"/>
                </a:solidFill>
                <a:latin typeface="Arial MT"/>
                <a:cs typeface="Arial MT"/>
              </a:rPr>
              <a:t> </a:t>
            </a:r>
            <a:r>
              <a:rPr sz="1997" spc="-5" dirty="0">
                <a:solidFill>
                  <a:srgbClr val="282828"/>
                </a:solidFill>
                <a:latin typeface="Arial MT"/>
                <a:cs typeface="Arial MT"/>
              </a:rPr>
              <a:t>la</a:t>
            </a:r>
            <a:r>
              <a:rPr sz="1997" dirty="0">
                <a:solidFill>
                  <a:srgbClr val="282828"/>
                </a:solidFill>
                <a:latin typeface="Arial MT"/>
                <a:cs typeface="Arial MT"/>
              </a:rPr>
              <a:t> </a:t>
            </a:r>
            <a:r>
              <a:rPr sz="1997" spc="-5" dirty="0">
                <a:solidFill>
                  <a:srgbClr val="282828"/>
                </a:solidFill>
                <a:latin typeface="Arial MT"/>
                <a:cs typeface="Arial MT"/>
              </a:rPr>
              <a:t>carte</a:t>
            </a:r>
            <a:r>
              <a:rPr sz="1997" dirty="0">
                <a:solidFill>
                  <a:srgbClr val="282828"/>
                </a:solidFill>
                <a:latin typeface="Arial MT"/>
                <a:cs typeface="Arial MT"/>
              </a:rPr>
              <a:t> </a:t>
            </a:r>
            <a:r>
              <a:rPr sz="1997" spc="-5" dirty="0">
                <a:solidFill>
                  <a:srgbClr val="282828"/>
                </a:solidFill>
                <a:latin typeface="Arial MT"/>
                <a:cs typeface="Arial MT"/>
              </a:rPr>
              <a:t>du</a:t>
            </a:r>
            <a:r>
              <a:rPr sz="1997" dirty="0">
                <a:solidFill>
                  <a:srgbClr val="282828"/>
                </a:solidFill>
                <a:latin typeface="Arial MT"/>
                <a:cs typeface="Arial MT"/>
              </a:rPr>
              <a:t> </a:t>
            </a:r>
            <a:r>
              <a:rPr sz="1997" spc="-5" dirty="0">
                <a:solidFill>
                  <a:srgbClr val="282828"/>
                </a:solidFill>
                <a:latin typeface="Arial MT"/>
                <a:cs typeface="Arial MT"/>
              </a:rPr>
              <a:t>réseau</a:t>
            </a:r>
            <a:endParaRPr sz="1997" dirty="0">
              <a:latin typeface="Arial MT"/>
              <a:cs typeface="Arial MT"/>
            </a:endParaRPr>
          </a:p>
          <a:p>
            <a:pPr marL="417836" marR="353288" indent="-406885">
              <a:lnSpc>
                <a:spcPts val="2160"/>
              </a:lnSpc>
              <a:spcBef>
                <a:spcPts val="1193"/>
              </a:spcBef>
              <a:buClr>
                <a:srgbClr val="CC9A00"/>
              </a:buClr>
              <a:buSzPct val="70454"/>
              <a:buFont typeface="Wingdings"/>
              <a:buChar char=""/>
              <a:tabLst>
                <a:tab pos="417836" algn="l"/>
                <a:tab pos="418412" algn="l"/>
              </a:tabLst>
            </a:pPr>
            <a:r>
              <a:rPr sz="1997" dirty="0">
                <a:solidFill>
                  <a:srgbClr val="282828"/>
                </a:solidFill>
                <a:latin typeface="Arial MT"/>
                <a:cs typeface="Arial MT"/>
              </a:rPr>
              <a:t>Avantages : </a:t>
            </a:r>
            <a:r>
              <a:rPr sz="1997" spc="-5" dirty="0">
                <a:solidFill>
                  <a:srgbClr val="282828"/>
                </a:solidFill>
                <a:latin typeface="Arial MT"/>
                <a:cs typeface="Arial MT"/>
              </a:rPr>
              <a:t>chaque </a:t>
            </a:r>
            <a:r>
              <a:rPr sz="1997" dirty="0">
                <a:solidFill>
                  <a:srgbClr val="282828"/>
                </a:solidFill>
                <a:latin typeface="Arial MT"/>
                <a:cs typeface="Arial MT"/>
              </a:rPr>
              <a:t>routeur calcule </a:t>
            </a:r>
            <a:r>
              <a:rPr sz="1997" spc="-5" dirty="0">
                <a:solidFill>
                  <a:srgbClr val="282828"/>
                </a:solidFill>
                <a:latin typeface="Arial MT"/>
                <a:cs typeface="Arial MT"/>
              </a:rPr>
              <a:t>indépendamment la </a:t>
            </a:r>
            <a:r>
              <a:rPr sz="1997" spc="-545" dirty="0">
                <a:solidFill>
                  <a:srgbClr val="282828"/>
                </a:solidFill>
                <a:latin typeface="Arial MT"/>
                <a:cs typeface="Arial MT"/>
              </a:rPr>
              <a:t> </a:t>
            </a:r>
            <a:r>
              <a:rPr sz="1997" dirty="0">
                <a:solidFill>
                  <a:srgbClr val="282828"/>
                </a:solidFill>
                <a:latin typeface="Arial MT"/>
                <a:cs typeface="Arial MT"/>
              </a:rPr>
              <a:t>carte du réseau, ainsi </a:t>
            </a:r>
            <a:r>
              <a:rPr sz="1997" spc="-5" dirty="0">
                <a:solidFill>
                  <a:srgbClr val="282828"/>
                </a:solidFill>
                <a:latin typeface="Arial MT"/>
                <a:cs typeface="Arial MT"/>
              </a:rPr>
              <a:t>l’algorithme </a:t>
            </a:r>
            <a:r>
              <a:rPr sz="1997" dirty="0">
                <a:solidFill>
                  <a:srgbClr val="282828"/>
                </a:solidFill>
                <a:latin typeface="Arial MT"/>
                <a:cs typeface="Arial MT"/>
              </a:rPr>
              <a:t>converge plus </a:t>
            </a:r>
            <a:r>
              <a:rPr sz="1997" spc="5" dirty="0">
                <a:solidFill>
                  <a:srgbClr val="282828"/>
                </a:solidFill>
                <a:latin typeface="Arial MT"/>
                <a:cs typeface="Arial MT"/>
              </a:rPr>
              <a:t> </a:t>
            </a:r>
            <a:r>
              <a:rPr sz="1997" dirty="0">
                <a:solidFill>
                  <a:srgbClr val="282828"/>
                </a:solidFill>
                <a:latin typeface="Arial MT"/>
                <a:cs typeface="Arial MT"/>
              </a:rPr>
              <a:t>rapidement</a:t>
            </a:r>
            <a:r>
              <a:rPr sz="1997" spc="-5" dirty="0">
                <a:solidFill>
                  <a:srgbClr val="282828"/>
                </a:solidFill>
                <a:latin typeface="Arial MT"/>
                <a:cs typeface="Arial MT"/>
              </a:rPr>
              <a:t> que</a:t>
            </a:r>
            <a:r>
              <a:rPr sz="1997" dirty="0">
                <a:solidFill>
                  <a:srgbClr val="282828"/>
                </a:solidFill>
                <a:latin typeface="Arial MT"/>
                <a:cs typeface="Arial MT"/>
              </a:rPr>
              <a:t> </a:t>
            </a:r>
            <a:r>
              <a:rPr sz="1997" spc="-5" dirty="0">
                <a:solidFill>
                  <a:srgbClr val="282828"/>
                </a:solidFill>
                <a:latin typeface="Arial MT"/>
                <a:cs typeface="Arial MT"/>
              </a:rPr>
              <a:t>le </a:t>
            </a:r>
            <a:r>
              <a:rPr sz="1997" dirty="0" err="1">
                <a:solidFill>
                  <a:srgbClr val="282828"/>
                </a:solidFill>
                <a:latin typeface="Arial MT"/>
                <a:cs typeface="Arial MT"/>
              </a:rPr>
              <a:t>routage</a:t>
            </a:r>
            <a:r>
              <a:rPr sz="1997" spc="9" dirty="0">
                <a:solidFill>
                  <a:srgbClr val="282828"/>
                </a:solidFill>
                <a:latin typeface="Arial MT"/>
                <a:cs typeface="Arial MT"/>
              </a:rPr>
              <a:t> </a:t>
            </a:r>
            <a:r>
              <a:rPr sz="1997" dirty="0">
                <a:solidFill>
                  <a:srgbClr val="282828"/>
                </a:solidFill>
                <a:latin typeface="Arial MT"/>
                <a:cs typeface="Arial MT"/>
              </a:rPr>
              <a:t>à</a:t>
            </a:r>
            <a:r>
              <a:rPr sz="1997" spc="-5" dirty="0">
                <a:solidFill>
                  <a:srgbClr val="282828"/>
                </a:solidFill>
                <a:latin typeface="Arial MT"/>
                <a:cs typeface="Arial MT"/>
              </a:rPr>
              <a:t> </a:t>
            </a:r>
            <a:r>
              <a:rPr sz="1997" dirty="0">
                <a:solidFill>
                  <a:srgbClr val="282828"/>
                </a:solidFill>
                <a:latin typeface="Arial MT"/>
                <a:cs typeface="Arial MT"/>
              </a:rPr>
              <a:t>vecteur </a:t>
            </a:r>
            <a:r>
              <a:rPr sz="1997" spc="-5" dirty="0">
                <a:solidFill>
                  <a:srgbClr val="282828"/>
                </a:solidFill>
                <a:latin typeface="Arial MT"/>
                <a:cs typeface="Arial MT"/>
              </a:rPr>
              <a:t>de distance</a:t>
            </a:r>
            <a:endParaRPr sz="1997" dirty="0">
              <a:latin typeface="Arial MT"/>
              <a:cs typeface="Arial MT"/>
            </a:endParaRPr>
          </a:p>
          <a:p>
            <a:pPr marL="417836" marR="720984" indent="-406885">
              <a:lnSpc>
                <a:spcPts val="2160"/>
              </a:lnSpc>
              <a:spcBef>
                <a:spcPts val="1184"/>
              </a:spcBef>
              <a:buClr>
                <a:srgbClr val="CC9A00"/>
              </a:buClr>
              <a:buSzPct val="70454"/>
              <a:buFont typeface="Wingdings"/>
              <a:buChar char=""/>
              <a:tabLst>
                <a:tab pos="417836" algn="l"/>
                <a:tab pos="418412" algn="l"/>
              </a:tabLst>
            </a:pPr>
            <a:r>
              <a:rPr sz="1997" dirty="0">
                <a:solidFill>
                  <a:srgbClr val="282828"/>
                </a:solidFill>
                <a:latin typeface="Arial MT"/>
                <a:cs typeface="Arial MT"/>
              </a:rPr>
              <a:t>Inconvénients : nécessite un espace mémoire plus </a:t>
            </a:r>
            <a:r>
              <a:rPr sz="1997" spc="5" dirty="0">
                <a:solidFill>
                  <a:srgbClr val="282828"/>
                </a:solidFill>
                <a:latin typeface="Arial MT"/>
                <a:cs typeface="Arial MT"/>
              </a:rPr>
              <a:t> </a:t>
            </a:r>
            <a:r>
              <a:rPr sz="1997" spc="-5" dirty="0">
                <a:solidFill>
                  <a:srgbClr val="282828"/>
                </a:solidFill>
                <a:latin typeface="Arial MT"/>
                <a:cs typeface="Arial MT"/>
              </a:rPr>
              <a:t>important</a:t>
            </a:r>
            <a:r>
              <a:rPr sz="1997" spc="-9" dirty="0">
                <a:solidFill>
                  <a:srgbClr val="282828"/>
                </a:solidFill>
                <a:latin typeface="Arial MT"/>
                <a:cs typeface="Arial MT"/>
              </a:rPr>
              <a:t> </a:t>
            </a:r>
            <a:r>
              <a:rPr sz="1997" spc="-5" dirty="0">
                <a:solidFill>
                  <a:srgbClr val="282828"/>
                </a:solidFill>
                <a:latin typeface="Arial MT"/>
                <a:cs typeface="Arial MT"/>
              </a:rPr>
              <a:t>pour</a:t>
            </a:r>
            <a:r>
              <a:rPr sz="1997" spc="5" dirty="0">
                <a:solidFill>
                  <a:srgbClr val="282828"/>
                </a:solidFill>
                <a:latin typeface="Arial MT"/>
                <a:cs typeface="Arial MT"/>
              </a:rPr>
              <a:t> </a:t>
            </a:r>
            <a:r>
              <a:rPr sz="1997" spc="-5" dirty="0">
                <a:solidFill>
                  <a:srgbClr val="282828"/>
                </a:solidFill>
                <a:latin typeface="Arial MT"/>
                <a:cs typeface="Arial MT"/>
              </a:rPr>
              <a:t>le </a:t>
            </a:r>
            <a:r>
              <a:rPr sz="1997" dirty="0">
                <a:solidFill>
                  <a:srgbClr val="282828"/>
                </a:solidFill>
                <a:latin typeface="Arial MT"/>
                <a:cs typeface="Arial MT"/>
              </a:rPr>
              <a:t>stockage</a:t>
            </a:r>
            <a:r>
              <a:rPr sz="1997" spc="-9" dirty="0">
                <a:solidFill>
                  <a:srgbClr val="282828"/>
                </a:solidFill>
                <a:latin typeface="Arial MT"/>
                <a:cs typeface="Arial MT"/>
              </a:rPr>
              <a:t> </a:t>
            </a:r>
            <a:r>
              <a:rPr sz="1997" spc="-5" dirty="0">
                <a:solidFill>
                  <a:srgbClr val="282828"/>
                </a:solidFill>
                <a:latin typeface="Arial MT"/>
                <a:cs typeface="Arial MT"/>
              </a:rPr>
              <a:t>de</a:t>
            </a:r>
            <a:r>
              <a:rPr sz="1997" dirty="0">
                <a:solidFill>
                  <a:srgbClr val="282828"/>
                </a:solidFill>
                <a:latin typeface="Arial MT"/>
                <a:cs typeface="Arial MT"/>
              </a:rPr>
              <a:t> </a:t>
            </a:r>
            <a:r>
              <a:rPr sz="1997" spc="-5" dirty="0">
                <a:solidFill>
                  <a:srgbClr val="282828"/>
                </a:solidFill>
                <a:latin typeface="Arial MT"/>
                <a:cs typeface="Arial MT"/>
              </a:rPr>
              <a:t>la </a:t>
            </a:r>
            <a:r>
              <a:rPr sz="1997" dirty="0">
                <a:solidFill>
                  <a:srgbClr val="282828"/>
                </a:solidFill>
                <a:latin typeface="Arial MT"/>
                <a:cs typeface="Arial MT"/>
              </a:rPr>
              <a:t>carte </a:t>
            </a:r>
            <a:r>
              <a:rPr sz="1997" spc="-5" dirty="0">
                <a:solidFill>
                  <a:srgbClr val="282828"/>
                </a:solidFill>
                <a:latin typeface="Arial MT"/>
                <a:cs typeface="Arial MT"/>
              </a:rPr>
              <a:t>du </a:t>
            </a:r>
            <a:r>
              <a:rPr sz="1997" dirty="0">
                <a:solidFill>
                  <a:srgbClr val="282828"/>
                </a:solidFill>
                <a:latin typeface="Arial MT"/>
                <a:cs typeface="Arial MT"/>
              </a:rPr>
              <a:t>réseau, </a:t>
            </a:r>
            <a:r>
              <a:rPr sz="1997" spc="-5" dirty="0">
                <a:solidFill>
                  <a:srgbClr val="282828"/>
                </a:solidFill>
                <a:latin typeface="Arial MT"/>
                <a:cs typeface="Arial MT"/>
              </a:rPr>
              <a:t>les </a:t>
            </a:r>
            <a:r>
              <a:rPr sz="1997" spc="-540" dirty="0">
                <a:solidFill>
                  <a:srgbClr val="282828"/>
                </a:solidFill>
                <a:latin typeface="Arial MT"/>
                <a:cs typeface="Arial MT"/>
              </a:rPr>
              <a:t> </a:t>
            </a:r>
            <a:r>
              <a:rPr sz="1997" dirty="0">
                <a:solidFill>
                  <a:srgbClr val="282828"/>
                </a:solidFill>
                <a:latin typeface="Arial MT"/>
                <a:cs typeface="Arial MT"/>
              </a:rPr>
              <a:t>calculs</a:t>
            </a:r>
            <a:r>
              <a:rPr sz="1997" spc="-27" dirty="0">
                <a:solidFill>
                  <a:srgbClr val="282828"/>
                </a:solidFill>
                <a:latin typeface="Arial MT"/>
                <a:cs typeface="Arial MT"/>
              </a:rPr>
              <a:t> </a:t>
            </a:r>
            <a:r>
              <a:rPr sz="1997" dirty="0">
                <a:solidFill>
                  <a:srgbClr val="282828"/>
                </a:solidFill>
                <a:latin typeface="Arial MT"/>
                <a:cs typeface="Arial MT"/>
              </a:rPr>
              <a:t>sont assez</a:t>
            </a:r>
            <a:r>
              <a:rPr sz="1997" spc="-14" dirty="0">
                <a:solidFill>
                  <a:srgbClr val="282828"/>
                </a:solidFill>
                <a:latin typeface="Arial MT"/>
                <a:cs typeface="Arial MT"/>
              </a:rPr>
              <a:t> </a:t>
            </a:r>
            <a:r>
              <a:rPr sz="1997" dirty="0">
                <a:solidFill>
                  <a:srgbClr val="282828"/>
                </a:solidFill>
                <a:latin typeface="Arial MT"/>
                <a:cs typeface="Arial MT"/>
              </a:rPr>
              <a:t>complexes</a:t>
            </a:r>
            <a:endParaRPr sz="1997" dirty="0">
              <a:latin typeface="Arial MT"/>
              <a:cs typeface="Arial MT"/>
            </a:endParaRPr>
          </a:p>
          <a:p>
            <a:pPr marL="417836" marR="4611" indent="-406885">
              <a:lnSpc>
                <a:spcPts val="2160"/>
              </a:lnSpc>
              <a:spcBef>
                <a:spcPts val="1189"/>
              </a:spcBef>
              <a:buClr>
                <a:srgbClr val="CC9A00"/>
              </a:buClr>
              <a:buSzPct val="70454"/>
              <a:buFont typeface="Wingdings"/>
              <a:buChar char=""/>
              <a:tabLst>
                <a:tab pos="417836" algn="l"/>
                <a:tab pos="418412" algn="l"/>
              </a:tabLst>
            </a:pPr>
            <a:r>
              <a:rPr sz="1997" dirty="0">
                <a:solidFill>
                  <a:srgbClr val="282828"/>
                </a:solidFill>
                <a:latin typeface="Arial MT"/>
                <a:cs typeface="Arial MT"/>
              </a:rPr>
              <a:t>Exemple</a:t>
            </a:r>
            <a:r>
              <a:rPr sz="1997" spc="-27" dirty="0">
                <a:solidFill>
                  <a:srgbClr val="282828"/>
                </a:solidFill>
                <a:latin typeface="Arial MT"/>
                <a:cs typeface="Arial MT"/>
              </a:rPr>
              <a:t> </a:t>
            </a:r>
            <a:r>
              <a:rPr sz="1997" dirty="0">
                <a:solidFill>
                  <a:srgbClr val="282828"/>
                </a:solidFill>
                <a:latin typeface="Arial MT"/>
                <a:cs typeface="Arial MT"/>
              </a:rPr>
              <a:t>:</a:t>
            </a:r>
            <a:r>
              <a:rPr sz="1997" spc="-9" dirty="0">
                <a:solidFill>
                  <a:srgbClr val="282828"/>
                </a:solidFill>
                <a:latin typeface="Arial MT"/>
                <a:cs typeface="Arial MT"/>
              </a:rPr>
              <a:t> </a:t>
            </a:r>
            <a:r>
              <a:rPr sz="1997" dirty="0">
                <a:solidFill>
                  <a:srgbClr val="282828"/>
                </a:solidFill>
                <a:latin typeface="Arial MT"/>
                <a:cs typeface="Arial MT"/>
              </a:rPr>
              <a:t>OSPF</a:t>
            </a:r>
            <a:r>
              <a:rPr sz="1997" spc="-9" dirty="0">
                <a:solidFill>
                  <a:srgbClr val="282828"/>
                </a:solidFill>
                <a:latin typeface="Arial MT"/>
                <a:cs typeface="Arial MT"/>
              </a:rPr>
              <a:t> </a:t>
            </a:r>
            <a:r>
              <a:rPr sz="1997" dirty="0">
                <a:solidFill>
                  <a:srgbClr val="282828"/>
                </a:solidFill>
                <a:latin typeface="Arial MT"/>
                <a:cs typeface="Arial MT"/>
              </a:rPr>
              <a:t>(Internet),</a:t>
            </a:r>
            <a:r>
              <a:rPr sz="1997" spc="14" dirty="0">
                <a:solidFill>
                  <a:srgbClr val="282828"/>
                </a:solidFill>
                <a:latin typeface="Arial MT"/>
                <a:cs typeface="Arial MT"/>
              </a:rPr>
              <a:t> </a:t>
            </a:r>
            <a:r>
              <a:rPr sz="1997" dirty="0">
                <a:solidFill>
                  <a:srgbClr val="282828"/>
                </a:solidFill>
                <a:latin typeface="Arial MT"/>
                <a:cs typeface="Arial MT"/>
              </a:rPr>
              <a:t>IS-IS</a:t>
            </a:r>
            <a:r>
              <a:rPr sz="1997" spc="-9" dirty="0">
                <a:solidFill>
                  <a:srgbClr val="282828"/>
                </a:solidFill>
                <a:latin typeface="Arial MT"/>
                <a:cs typeface="Arial MT"/>
              </a:rPr>
              <a:t> </a:t>
            </a:r>
            <a:r>
              <a:rPr sz="1997" dirty="0">
                <a:solidFill>
                  <a:srgbClr val="282828"/>
                </a:solidFill>
                <a:latin typeface="Arial MT"/>
                <a:cs typeface="Arial MT"/>
              </a:rPr>
              <a:t>(DECnet,</a:t>
            </a:r>
            <a:r>
              <a:rPr sz="1997" spc="-9" dirty="0">
                <a:solidFill>
                  <a:srgbClr val="282828"/>
                </a:solidFill>
                <a:latin typeface="Arial MT"/>
                <a:cs typeface="Arial MT"/>
              </a:rPr>
              <a:t> </a:t>
            </a:r>
            <a:r>
              <a:rPr sz="1997" spc="-5" dirty="0">
                <a:solidFill>
                  <a:srgbClr val="282828"/>
                </a:solidFill>
                <a:latin typeface="Arial MT"/>
                <a:cs typeface="Arial MT"/>
              </a:rPr>
              <a:t>CLNP,</a:t>
            </a:r>
            <a:r>
              <a:rPr sz="1997" spc="-14" dirty="0">
                <a:solidFill>
                  <a:srgbClr val="282828"/>
                </a:solidFill>
                <a:latin typeface="Arial MT"/>
                <a:cs typeface="Arial MT"/>
              </a:rPr>
              <a:t> </a:t>
            </a:r>
            <a:r>
              <a:rPr sz="1997" dirty="0">
                <a:solidFill>
                  <a:srgbClr val="282828"/>
                </a:solidFill>
                <a:latin typeface="Arial MT"/>
                <a:cs typeface="Arial MT"/>
              </a:rPr>
              <a:t>Internet, </a:t>
            </a:r>
            <a:r>
              <a:rPr sz="1997" spc="-540" dirty="0">
                <a:solidFill>
                  <a:srgbClr val="282828"/>
                </a:solidFill>
                <a:latin typeface="Arial MT"/>
                <a:cs typeface="Arial MT"/>
              </a:rPr>
              <a:t> </a:t>
            </a:r>
            <a:r>
              <a:rPr sz="1997" spc="-5" dirty="0">
                <a:solidFill>
                  <a:srgbClr val="282828"/>
                </a:solidFill>
                <a:latin typeface="Arial MT"/>
                <a:cs typeface="Arial MT"/>
              </a:rPr>
              <a:t>Netware)</a:t>
            </a:r>
            <a:endParaRPr sz="1997" dirty="0">
              <a:latin typeface="Arial MT"/>
              <a:cs typeface="Arial MT"/>
            </a:endParaRPr>
          </a:p>
          <a:p>
            <a:pPr marL="417836" indent="-406885">
              <a:spcBef>
                <a:spcPts val="921"/>
              </a:spcBef>
              <a:buClr>
                <a:srgbClr val="CC9A00"/>
              </a:buClr>
              <a:buSzPct val="70454"/>
              <a:buFont typeface="Wingdings"/>
              <a:buChar char=""/>
              <a:tabLst>
                <a:tab pos="417836" algn="l"/>
                <a:tab pos="418412" algn="l"/>
              </a:tabLst>
            </a:pPr>
            <a:r>
              <a:rPr sz="1997" spc="-5" dirty="0">
                <a:solidFill>
                  <a:srgbClr val="282828"/>
                </a:solidFill>
                <a:latin typeface="Arial MT"/>
                <a:cs typeface="Arial MT"/>
              </a:rPr>
              <a:t>Nous</a:t>
            </a:r>
            <a:r>
              <a:rPr sz="1997" spc="-27" dirty="0">
                <a:solidFill>
                  <a:srgbClr val="282828"/>
                </a:solidFill>
                <a:latin typeface="Arial MT"/>
                <a:cs typeface="Arial MT"/>
              </a:rPr>
              <a:t> </a:t>
            </a:r>
            <a:r>
              <a:rPr sz="1997" dirty="0">
                <a:solidFill>
                  <a:srgbClr val="282828"/>
                </a:solidFill>
                <a:latin typeface="Arial MT"/>
                <a:cs typeface="Arial MT"/>
              </a:rPr>
              <a:t>allons</a:t>
            </a:r>
            <a:r>
              <a:rPr sz="1997" spc="-23" dirty="0">
                <a:solidFill>
                  <a:srgbClr val="282828"/>
                </a:solidFill>
                <a:latin typeface="Arial MT"/>
                <a:cs typeface="Arial MT"/>
              </a:rPr>
              <a:t> </a:t>
            </a:r>
            <a:r>
              <a:rPr sz="1997" dirty="0">
                <a:solidFill>
                  <a:srgbClr val="282828"/>
                </a:solidFill>
                <a:latin typeface="Arial MT"/>
                <a:cs typeface="Arial MT"/>
              </a:rPr>
              <a:t>décrire</a:t>
            </a:r>
            <a:r>
              <a:rPr sz="1997" spc="-14" dirty="0">
                <a:solidFill>
                  <a:srgbClr val="282828"/>
                </a:solidFill>
                <a:latin typeface="Arial MT"/>
                <a:cs typeface="Arial MT"/>
              </a:rPr>
              <a:t> </a:t>
            </a:r>
            <a:r>
              <a:rPr sz="1997" dirty="0">
                <a:solidFill>
                  <a:srgbClr val="282828"/>
                </a:solidFill>
                <a:latin typeface="Arial MT"/>
                <a:cs typeface="Arial MT"/>
              </a:rPr>
              <a:t>l’OSPF</a:t>
            </a:r>
            <a:endParaRPr sz="1997" dirty="0">
              <a:latin typeface="Arial MT"/>
              <a:cs typeface="Arial MT"/>
            </a:endParaRPr>
          </a:p>
        </p:txBody>
      </p:sp>
      <p:sp>
        <p:nvSpPr>
          <p:cNvPr id="4" name="object 7">
            <a:extLst>
              <a:ext uri="{FF2B5EF4-FFF2-40B4-BE49-F238E27FC236}">
                <a16:creationId xmlns:a16="http://schemas.microsoft.com/office/drawing/2014/main" id="{BF5D4EB3-2162-9BB6-93CD-9EEC8D78119C}"/>
              </a:ext>
            </a:extLst>
          </p:cNvPr>
          <p:cNvSpPr txBox="1">
            <a:spLocks/>
          </p:cNvSpPr>
          <p:nvPr/>
        </p:nvSpPr>
        <p:spPr>
          <a:xfrm>
            <a:off x="3673589" y="471331"/>
            <a:ext cx="3805902" cy="394367"/>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fr-FR" sz="2904" b="1" spc="-9" dirty="0"/>
              <a:t>Routage</a:t>
            </a:r>
            <a:r>
              <a:rPr lang="fr-FR" sz="2904" b="1" spc="-18" dirty="0"/>
              <a:t> </a:t>
            </a:r>
            <a:r>
              <a:rPr lang="fr-FR" sz="2904" b="1" spc="-5" dirty="0"/>
              <a:t>à</a:t>
            </a:r>
            <a:r>
              <a:rPr lang="fr-FR" sz="2904" b="1" spc="-18" dirty="0"/>
              <a:t> </a:t>
            </a:r>
            <a:r>
              <a:rPr lang="fr-FR" sz="2904" b="1" spc="-5" dirty="0"/>
              <a:t>état</a:t>
            </a:r>
            <a:r>
              <a:rPr lang="fr-FR" sz="2904" b="1" spc="-18" dirty="0"/>
              <a:t> </a:t>
            </a:r>
            <a:r>
              <a:rPr lang="fr-FR" sz="2904" b="1" spc="-5" dirty="0"/>
              <a:t>de</a:t>
            </a:r>
            <a:r>
              <a:rPr lang="fr-FR" sz="2904" b="1" spc="-18" dirty="0"/>
              <a:t> </a:t>
            </a:r>
            <a:r>
              <a:rPr lang="fr-FR" sz="2904" b="1" spc="-9" dirty="0"/>
              <a:t>liens</a:t>
            </a:r>
            <a:endParaRPr lang="fr-FR" sz="2904" b="1" dirty="0"/>
          </a:p>
        </p:txBody>
      </p:sp>
    </p:spTree>
    <p:extLst>
      <p:ext uri="{BB962C8B-B14F-4D97-AF65-F5344CB8AC3E}">
        <p14:creationId xmlns:p14="http://schemas.microsoft.com/office/powerpoint/2010/main" val="2788865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re 1">
            <a:extLst>
              <a:ext uri="{FF2B5EF4-FFF2-40B4-BE49-F238E27FC236}">
                <a16:creationId xmlns:a16="http://schemas.microsoft.com/office/drawing/2014/main" id="{4D3F7762-9FA0-2724-F98B-DDA0EA31D655}"/>
              </a:ext>
            </a:extLst>
          </p:cNvPr>
          <p:cNvSpPr>
            <a:spLocks noGrp="1"/>
          </p:cNvSpPr>
          <p:nvPr>
            <p:ph type="title" idx="4294967295"/>
          </p:nvPr>
        </p:nvSpPr>
        <p:spPr>
          <a:xfrm>
            <a:off x="1148780" y="545806"/>
            <a:ext cx="8229600" cy="490537"/>
          </a:xfrm>
        </p:spPr>
        <p:txBody>
          <a:bodyPr>
            <a:normAutofit fontScale="90000"/>
          </a:bodyPr>
          <a:lstStyle/>
          <a:p>
            <a:r>
              <a:rPr lang="fr-FR" altLang="fr-FR" sz="3600" b="1" dirty="0">
                <a:solidFill>
                  <a:schemeClr val="tx1"/>
                </a:solidFill>
                <a:latin typeface="Times New Roman" panose="02020603050405020304" pitchFamily="18" charset="0"/>
                <a:cs typeface="Times New Roman" panose="02020603050405020304" pitchFamily="18" charset="0"/>
              </a:rPr>
              <a:t>Utilisation d’un routeur </a:t>
            </a:r>
          </a:p>
        </p:txBody>
      </p:sp>
      <p:sp>
        <p:nvSpPr>
          <p:cNvPr id="12292" name="Espace réservé du numéro de diapositive 3">
            <a:extLst>
              <a:ext uri="{FF2B5EF4-FFF2-40B4-BE49-F238E27FC236}">
                <a16:creationId xmlns:a16="http://schemas.microsoft.com/office/drawing/2014/main" id="{5F62B8D5-C34D-78FB-AF3F-72E16D8BB43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EC7017-2B07-48F2-A2B7-CECE6A7F8D2B}" type="slidenum">
              <a:rPr lang="ar-SA" altLang="fr-FR" sz="1200">
                <a:solidFill>
                  <a:srgbClr val="898989"/>
                </a:solidFill>
                <a:latin typeface="Verdana" panose="020B0604030504040204" pitchFamily="34" charset="0"/>
              </a:rPr>
              <a:pPr>
                <a:spcBef>
                  <a:spcPct val="0"/>
                </a:spcBef>
                <a:buFontTx/>
                <a:buNone/>
              </a:pPr>
              <a:t>5</a:t>
            </a:fld>
            <a:endParaRPr lang="fr-FR" altLang="fr-FR" sz="1200">
              <a:solidFill>
                <a:srgbClr val="898989"/>
              </a:solidFill>
              <a:latin typeface="Verdana" panose="020B0604030504040204" pitchFamily="34" charset="0"/>
            </a:endParaRPr>
          </a:p>
        </p:txBody>
      </p:sp>
      <p:grpSp>
        <p:nvGrpSpPr>
          <p:cNvPr id="2" name="Groupe 145">
            <a:extLst>
              <a:ext uri="{FF2B5EF4-FFF2-40B4-BE49-F238E27FC236}">
                <a16:creationId xmlns:a16="http://schemas.microsoft.com/office/drawing/2014/main" id="{706DADA5-6A03-3B8F-2930-20C2A7BACB7D}"/>
              </a:ext>
            </a:extLst>
          </p:cNvPr>
          <p:cNvGrpSpPr>
            <a:grpSpLocks/>
          </p:cNvGrpSpPr>
          <p:nvPr/>
        </p:nvGrpSpPr>
        <p:grpSpPr bwMode="auto">
          <a:xfrm>
            <a:off x="2391904" y="1270000"/>
            <a:ext cx="6827837" cy="4046538"/>
            <a:chOff x="428807" y="1285052"/>
            <a:chExt cx="8430348" cy="5143941"/>
          </a:xfrm>
        </p:grpSpPr>
        <p:grpSp>
          <p:nvGrpSpPr>
            <p:cNvPr id="3" name="Groupe 38">
              <a:extLst>
                <a:ext uri="{FF2B5EF4-FFF2-40B4-BE49-F238E27FC236}">
                  <a16:creationId xmlns:a16="http://schemas.microsoft.com/office/drawing/2014/main" id="{B0BF485B-D477-5C73-6743-6D441D2AFF20}"/>
                </a:ext>
              </a:extLst>
            </p:cNvPr>
            <p:cNvGrpSpPr>
              <a:grpSpLocks/>
            </p:cNvGrpSpPr>
            <p:nvPr/>
          </p:nvGrpSpPr>
          <p:grpSpPr bwMode="auto">
            <a:xfrm>
              <a:off x="714348" y="3214686"/>
              <a:ext cx="1857388" cy="1249365"/>
              <a:chOff x="1285852" y="2608263"/>
              <a:chExt cx="2857520" cy="1784351"/>
            </a:xfrm>
          </p:grpSpPr>
          <p:grpSp>
            <p:nvGrpSpPr>
              <p:cNvPr id="63" name="Group 9">
                <a:extLst>
                  <a:ext uri="{FF2B5EF4-FFF2-40B4-BE49-F238E27FC236}">
                    <a16:creationId xmlns:a16="http://schemas.microsoft.com/office/drawing/2014/main" id="{88CF0E35-4294-7025-436B-DD38A78D6163}"/>
                  </a:ext>
                </a:extLst>
              </p:cNvPr>
              <p:cNvGrpSpPr>
                <a:grpSpLocks/>
              </p:cNvGrpSpPr>
              <p:nvPr/>
            </p:nvGrpSpPr>
            <p:grpSpPr bwMode="auto">
              <a:xfrm>
                <a:off x="2479565" y="3224202"/>
                <a:ext cx="1663807" cy="431800"/>
                <a:chOff x="1383" y="2750"/>
                <a:chExt cx="2631" cy="862"/>
              </a:xfrm>
            </p:grpSpPr>
            <p:sp>
              <p:nvSpPr>
                <p:cNvPr id="12295" name="AutoShape 10">
                  <a:extLst>
                    <a:ext uri="{FF2B5EF4-FFF2-40B4-BE49-F238E27FC236}">
                      <a16:creationId xmlns:a16="http://schemas.microsoft.com/office/drawing/2014/main" id="{41788C28-804A-0461-843D-0E069FA583CD}"/>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296" name="Rectangle 11">
                  <a:extLst>
                    <a:ext uri="{FF2B5EF4-FFF2-40B4-BE49-F238E27FC236}">
                      <a16:creationId xmlns:a16="http://schemas.microsoft.com/office/drawing/2014/main" id="{990448DD-D55B-AAA3-46C2-AB6223C88A68}"/>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297" name="Rectangle 12">
                  <a:extLst>
                    <a:ext uri="{FF2B5EF4-FFF2-40B4-BE49-F238E27FC236}">
                      <a16:creationId xmlns:a16="http://schemas.microsoft.com/office/drawing/2014/main" id="{FCD1D45D-490D-71E4-F508-A8DD2073B360}"/>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298" name="Rectangle 13">
                  <a:extLst>
                    <a:ext uri="{FF2B5EF4-FFF2-40B4-BE49-F238E27FC236}">
                      <a16:creationId xmlns:a16="http://schemas.microsoft.com/office/drawing/2014/main" id="{34F86432-5424-794F-298B-45C6EE77B48E}"/>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299" name="Rectangle 14">
                  <a:extLst>
                    <a:ext uri="{FF2B5EF4-FFF2-40B4-BE49-F238E27FC236}">
                      <a16:creationId xmlns:a16="http://schemas.microsoft.com/office/drawing/2014/main" id="{7B6A11EC-B669-93E1-B9DA-BB2222765088}"/>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0" name="Rectangle 15">
                  <a:extLst>
                    <a:ext uri="{FF2B5EF4-FFF2-40B4-BE49-F238E27FC236}">
                      <a16:creationId xmlns:a16="http://schemas.microsoft.com/office/drawing/2014/main" id="{B75CCD4C-0137-B569-2A56-5595B2A857F6}"/>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1" name="Rectangle 16">
                  <a:extLst>
                    <a:ext uri="{FF2B5EF4-FFF2-40B4-BE49-F238E27FC236}">
                      <a16:creationId xmlns:a16="http://schemas.microsoft.com/office/drawing/2014/main" id="{40BB18B4-7D47-36BC-F272-19A29501F9C1}"/>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2" name="Rectangle 17">
                  <a:extLst>
                    <a:ext uri="{FF2B5EF4-FFF2-40B4-BE49-F238E27FC236}">
                      <a16:creationId xmlns:a16="http://schemas.microsoft.com/office/drawing/2014/main" id="{BF7C4F17-6995-01BE-8FEF-C30B1C5AFE5A}"/>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3" name="Rectangle 18">
                  <a:extLst>
                    <a:ext uri="{FF2B5EF4-FFF2-40B4-BE49-F238E27FC236}">
                      <a16:creationId xmlns:a16="http://schemas.microsoft.com/office/drawing/2014/main" id="{CD80D3D4-2E42-98BF-1997-EEE7DBC755EF}"/>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4" name="Rectangle 19">
                  <a:extLst>
                    <a:ext uri="{FF2B5EF4-FFF2-40B4-BE49-F238E27FC236}">
                      <a16:creationId xmlns:a16="http://schemas.microsoft.com/office/drawing/2014/main" id="{E1D017E0-184E-F934-DECB-08C5C64BC4A8}"/>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12305" name="Rectangle 20">
                  <a:extLst>
                    <a:ext uri="{FF2B5EF4-FFF2-40B4-BE49-F238E27FC236}">
                      <a16:creationId xmlns:a16="http://schemas.microsoft.com/office/drawing/2014/main" id="{8B95B799-E15D-E349-6768-D1F386E4DBEF}"/>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grpSp>
          <p:sp>
            <p:nvSpPr>
              <p:cNvPr id="12288" name="Line 35">
                <a:extLst>
                  <a:ext uri="{FF2B5EF4-FFF2-40B4-BE49-F238E27FC236}">
                    <a16:creationId xmlns:a16="http://schemas.microsoft.com/office/drawing/2014/main" id="{CC9DF352-6677-D4FF-9447-55D37D30F414}"/>
                  </a:ext>
                </a:extLst>
              </p:cNvPr>
              <p:cNvSpPr>
                <a:spLocks noChangeShapeType="1"/>
              </p:cNvSpPr>
              <p:nvPr/>
            </p:nvSpPr>
            <p:spPr bwMode="auto">
              <a:xfrm>
                <a:off x="1643043" y="3357561"/>
                <a:ext cx="1071569" cy="14287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sp>
            <p:nvSpPr>
              <p:cNvPr id="12289" name="Line 36">
                <a:extLst>
                  <a:ext uri="{FF2B5EF4-FFF2-40B4-BE49-F238E27FC236}">
                    <a16:creationId xmlns:a16="http://schemas.microsoft.com/office/drawing/2014/main" id="{6B5BF540-1908-7EAD-FB09-E4EF421A9A09}"/>
                  </a:ext>
                </a:extLst>
              </p:cNvPr>
              <p:cNvSpPr>
                <a:spLocks noChangeShapeType="1"/>
              </p:cNvSpPr>
              <p:nvPr/>
            </p:nvSpPr>
            <p:spPr bwMode="auto">
              <a:xfrm flipH="1">
                <a:off x="1643040" y="3643314"/>
                <a:ext cx="1071571" cy="64294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pic>
            <p:nvPicPr>
              <p:cNvPr id="12293" name="Picture 7">
                <a:extLst>
                  <a:ext uri="{FF2B5EF4-FFF2-40B4-BE49-F238E27FC236}">
                    <a16:creationId xmlns:a16="http://schemas.microsoft.com/office/drawing/2014/main" id="{52A7A9FA-E714-2F83-7A05-5579F110D1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3571876"/>
                <a:ext cx="508719"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a:extLst>
                  <a:ext uri="{FF2B5EF4-FFF2-40B4-BE49-F238E27FC236}">
                    <a16:creationId xmlns:a16="http://schemas.microsoft.com/office/drawing/2014/main" id="{7B24842C-D8FF-DC6F-C764-EFCC89B9F02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2608263"/>
                <a:ext cx="508719"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138">
              <a:extLst>
                <a:ext uri="{FF2B5EF4-FFF2-40B4-BE49-F238E27FC236}">
                  <a16:creationId xmlns:a16="http://schemas.microsoft.com/office/drawing/2014/main" id="{5DD82AC6-D25A-64D4-ED4C-14C007DCF65B}"/>
                </a:ext>
              </a:extLst>
            </p:cNvPr>
            <p:cNvGrpSpPr>
              <a:grpSpLocks/>
            </p:cNvGrpSpPr>
            <p:nvPr/>
          </p:nvGrpSpPr>
          <p:grpSpPr bwMode="auto">
            <a:xfrm>
              <a:off x="3786182" y="4786322"/>
              <a:ext cx="1367227" cy="1428760"/>
              <a:chOff x="3786182" y="4786322"/>
              <a:chExt cx="1367227" cy="1428760"/>
            </a:xfrm>
          </p:grpSpPr>
          <p:grpSp>
            <p:nvGrpSpPr>
              <p:cNvPr id="47" name="Group 9">
                <a:extLst>
                  <a:ext uri="{FF2B5EF4-FFF2-40B4-BE49-F238E27FC236}">
                    <a16:creationId xmlns:a16="http://schemas.microsoft.com/office/drawing/2014/main" id="{0083E1CB-8A54-A693-FEA5-914E8BFD7820}"/>
                  </a:ext>
                </a:extLst>
              </p:cNvPr>
              <p:cNvGrpSpPr>
                <a:grpSpLocks/>
              </p:cNvGrpSpPr>
              <p:nvPr/>
            </p:nvGrpSpPr>
            <p:grpSpPr bwMode="auto">
              <a:xfrm>
                <a:off x="3786182" y="4786322"/>
                <a:ext cx="1367227" cy="302337"/>
                <a:chOff x="1383" y="2750"/>
                <a:chExt cx="2631" cy="862"/>
              </a:xfrm>
            </p:grpSpPr>
            <p:sp>
              <p:nvSpPr>
                <p:cNvPr id="52" name="AutoShape 10">
                  <a:extLst>
                    <a:ext uri="{FF2B5EF4-FFF2-40B4-BE49-F238E27FC236}">
                      <a16:creationId xmlns:a16="http://schemas.microsoft.com/office/drawing/2014/main" id="{549E74C0-B548-9F6E-6817-F34BEA77BDF9}"/>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3" name="Rectangle 11">
                  <a:extLst>
                    <a:ext uri="{FF2B5EF4-FFF2-40B4-BE49-F238E27FC236}">
                      <a16:creationId xmlns:a16="http://schemas.microsoft.com/office/drawing/2014/main" id="{45E1E352-8217-274A-F4AA-CCB5641359CB}"/>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4" name="Rectangle 12">
                  <a:extLst>
                    <a:ext uri="{FF2B5EF4-FFF2-40B4-BE49-F238E27FC236}">
                      <a16:creationId xmlns:a16="http://schemas.microsoft.com/office/drawing/2014/main" id="{9A8572B0-B30C-4D93-B322-CD0929C3F626}"/>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5" name="Rectangle 13">
                  <a:extLst>
                    <a:ext uri="{FF2B5EF4-FFF2-40B4-BE49-F238E27FC236}">
                      <a16:creationId xmlns:a16="http://schemas.microsoft.com/office/drawing/2014/main" id="{6569A383-BC69-1BBB-1E7B-1233B7C566B8}"/>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6" name="Rectangle 14">
                  <a:extLst>
                    <a:ext uri="{FF2B5EF4-FFF2-40B4-BE49-F238E27FC236}">
                      <a16:creationId xmlns:a16="http://schemas.microsoft.com/office/drawing/2014/main" id="{85F276B1-B991-6FBE-000F-4CA679E3AED9}"/>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7" name="Rectangle 15">
                  <a:extLst>
                    <a:ext uri="{FF2B5EF4-FFF2-40B4-BE49-F238E27FC236}">
                      <a16:creationId xmlns:a16="http://schemas.microsoft.com/office/drawing/2014/main" id="{04151A04-DC37-ADB6-556F-BF8A0DBBC1DF}"/>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8" name="Rectangle 16">
                  <a:extLst>
                    <a:ext uri="{FF2B5EF4-FFF2-40B4-BE49-F238E27FC236}">
                      <a16:creationId xmlns:a16="http://schemas.microsoft.com/office/drawing/2014/main" id="{F9236FF0-E2FB-0183-BC17-88F5BAF4DDB0}"/>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59" name="Rectangle 17">
                  <a:extLst>
                    <a:ext uri="{FF2B5EF4-FFF2-40B4-BE49-F238E27FC236}">
                      <a16:creationId xmlns:a16="http://schemas.microsoft.com/office/drawing/2014/main" id="{5208CE0F-BA18-80A1-E18D-07240ABA5D54}"/>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60" name="Rectangle 18">
                  <a:extLst>
                    <a:ext uri="{FF2B5EF4-FFF2-40B4-BE49-F238E27FC236}">
                      <a16:creationId xmlns:a16="http://schemas.microsoft.com/office/drawing/2014/main" id="{D71A1682-1F03-43BB-5D3D-DFEEB1F0A56B}"/>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61" name="Rectangle 19">
                  <a:extLst>
                    <a:ext uri="{FF2B5EF4-FFF2-40B4-BE49-F238E27FC236}">
                      <a16:creationId xmlns:a16="http://schemas.microsoft.com/office/drawing/2014/main" id="{5C099FB8-B078-EB13-3345-ACBF3E68F9B5}"/>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62" name="Rectangle 20">
                  <a:extLst>
                    <a:ext uri="{FF2B5EF4-FFF2-40B4-BE49-F238E27FC236}">
                      <a16:creationId xmlns:a16="http://schemas.microsoft.com/office/drawing/2014/main" id="{80AA41BA-2529-A1D1-2256-8AB85B25D8FA}"/>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grpSp>
          <p:sp>
            <p:nvSpPr>
              <p:cNvPr id="48" name="Line 35">
                <a:extLst>
                  <a:ext uri="{FF2B5EF4-FFF2-40B4-BE49-F238E27FC236}">
                    <a16:creationId xmlns:a16="http://schemas.microsoft.com/office/drawing/2014/main" id="{A624E213-124B-6DD3-E12D-4A9770130C9E}"/>
                  </a:ext>
                </a:extLst>
              </p:cNvPr>
              <p:cNvSpPr>
                <a:spLocks noChangeShapeType="1"/>
              </p:cNvSpPr>
              <p:nvPr/>
            </p:nvSpPr>
            <p:spPr bwMode="auto">
              <a:xfrm flipV="1">
                <a:off x="4037128" y="5072074"/>
                <a:ext cx="106243" cy="783178"/>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sp>
            <p:nvSpPr>
              <p:cNvPr id="49" name="Line 36">
                <a:extLst>
                  <a:ext uri="{FF2B5EF4-FFF2-40B4-BE49-F238E27FC236}">
                    <a16:creationId xmlns:a16="http://schemas.microsoft.com/office/drawing/2014/main" id="{BDD92E21-84B9-0CB3-F57E-BC9FB10905CC}"/>
                  </a:ext>
                </a:extLst>
              </p:cNvPr>
              <p:cNvSpPr>
                <a:spLocks noChangeShapeType="1"/>
              </p:cNvSpPr>
              <p:nvPr/>
            </p:nvSpPr>
            <p:spPr bwMode="auto">
              <a:xfrm>
                <a:off x="4572000" y="5072073"/>
                <a:ext cx="220153" cy="85461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pic>
            <p:nvPicPr>
              <p:cNvPr id="50" name="Picture 7">
                <a:extLst>
                  <a:ext uri="{FF2B5EF4-FFF2-40B4-BE49-F238E27FC236}">
                    <a16:creationId xmlns:a16="http://schemas.microsoft.com/office/drawing/2014/main" id="{E3F5E2E6-C2F3-1B04-126E-B096D30B98B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591" y="5640419"/>
                <a:ext cx="418037" cy="5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
                <a:extLst>
                  <a:ext uri="{FF2B5EF4-FFF2-40B4-BE49-F238E27FC236}">
                    <a16:creationId xmlns:a16="http://schemas.microsoft.com/office/drawing/2014/main" id="{31E7EEEF-9DE5-F1FB-6C52-E73E2202D66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211" y="5640419"/>
                <a:ext cx="418037" cy="5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e 73">
              <a:extLst>
                <a:ext uri="{FF2B5EF4-FFF2-40B4-BE49-F238E27FC236}">
                  <a16:creationId xmlns:a16="http://schemas.microsoft.com/office/drawing/2014/main" id="{8796D69A-C231-7187-E99E-BCF068750E4F}"/>
                </a:ext>
              </a:extLst>
            </p:cNvPr>
            <p:cNvGrpSpPr>
              <a:grpSpLocks/>
            </p:cNvGrpSpPr>
            <p:nvPr/>
          </p:nvGrpSpPr>
          <p:grpSpPr bwMode="auto">
            <a:xfrm flipH="1">
              <a:off x="6715140" y="3071810"/>
              <a:ext cx="1857388" cy="1428760"/>
              <a:chOff x="1285852" y="2608263"/>
              <a:chExt cx="2857520" cy="1784351"/>
            </a:xfrm>
          </p:grpSpPr>
          <p:grpSp>
            <p:nvGrpSpPr>
              <p:cNvPr id="31" name="Group 9">
                <a:extLst>
                  <a:ext uri="{FF2B5EF4-FFF2-40B4-BE49-F238E27FC236}">
                    <a16:creationId xmlns:a16="http://schemas.microsoft.com/office/drawing/2014/main" id="{7854A8E6-F0A5-838E-BCEA-90D27CF833BA}"/>
                  </a:ext>
                </a:extLst>
              </p:cNvPr>
              <p:cNvGrpSpPr>
                <a:grpSpLocks/>
              </p:cNvGrpSpPr>
              <p:nvPr/>
            </p:nvGrpSpPr>
            <p:grpSpPr bwMode="auto">
              <a:xfrm>
                <a:off x="2479565" y="3224202"/>
                <a:ext cx="1663807" cy="431800"/>
                <a:chOff x="1383" y="2750"/>
                <a:chExt cx="2631" cy="862"/>
              </a:xfrm>
            </p:grpSpPr>
            <p:sp>
              <p:nvSpPr>
                <p:cNvPr id="36" name="AutoShape 10">
                  <a:extLst>
                    <a:ext uri="{FF2B5EF4-FFF2-40B4-BE49-F238E27FC236}">
                      <a16:creationId xmlns:a16="http://schemas.microsoft.com/office/drawing/2014/main" id="{B42CB0D7-0FE6-A11F-F4E7-6338B6D3149E}"/>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37" name="Rectangle 11">
                  <a:extLst>
                    <a:ext uri="{FF2B5EF4-FFF2-40B4-BE49-F238E27FC236}">
                      <a16:creationId xmlns:a16="http://schemas.microsoft.com/office/drawing/2014/main" id="{8884C302-3048-945E-6608-FCA89071CA6C}"/>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38" name="Rectangle 12">
                  <a:extLst>
                    <a:ext uri="{FF2B5EF4-FFF2-40B4-BE49-F238E27FC236}">
                      <a16:creationId xmlns:a16="http://schemas.microsoft.com/office/drawing/2014/main" id="{98442A82-6182-3B5E-4EC7-D0BD7869AA08}"/>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39" name="Rectangle 13">
                  <a:extLst>
                    <a:ext uri="{FF2B5EF4-FFF2-40B4-BE49-F238E27FC236}">
                      <a16:creationId xmlns:a16="http://schemas.microsoft.com/office/drawing/2014/main" id="{8AD18A9B-E4A5-12F3-303D-6A48DD98E75F}"/>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0" name="Rectangle 14">
                  <a:extLst>
                    <a:ext uri="{FF2B5EF4-FFF2-40B4-BE49-F238E27FC236}">
                      <a16:creationId xmlns:a16="http://schemas.microsoft.com/office/drawing/2014/main" id="{5E972739-0FC6-5AE2-0AE2-8AAFFB872452}"/>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1" name="Rectangle 15">
                  <a:extLst>
                    <a:ext uri="{FF2B5EF4-FFF2-40B4-BE49-F238E27FC236}">
                      <a16:creationId xmlns:a16="http://schemas.microsoft.com/office/drawing/2014/main" id="{FB52EAC5-FA32-DFB8-88BA-F31AB8357B39}"/>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2" name="Rectangle 16">
                  <a:extLst>
                    <a:ext uri="{FF2B5EF4-FFF2-40B4-BE49-F238E27FC236}">
                      <a16:creationId xmlns:a16="http://schemas.microsoft.com/office/drawing/2014/main" id="{CA3AA091-64BC-0597-F0B8-FCDDF5E03F8D}"/>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3" name="Rectangle 17">
                  <a:extLst>
                    <a:ext uri="{FF2B5EF4-FFF2-40B4-BE49-F238E27FC236}">
                      <a16:creationId xmlns:a16="http://schemas.microsoft.com/office/drawing/2014/main" id="{67D42F57-26FE-597F-4E4D-C07E4511B0FD}"/>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4" name="Rectangle 18">
                  <a:extLst>
                    <a:ext uri="{FF2B5EF4-FFF2-40B4-BE49-F238E27FC236}">
                      <a16:creationId xmlns:a16="http://schemas.microsoft.com/office/drawing/2014/main" id="{64963549-49C8-34A2-E660-D8C170D26C5B}"/>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5" name="Rectangle 19">
                  <a:extLst>
                    <a:ext uri="{FF2B5EF4-FFF2-40B4-BE49-F238E27FC236}">
                      <a16:creationId xmlns:a16="http://schemas.microsoft.com/office/drawing/2014/main" id="{B70FEFAE-D7F8-432C-7BC7-1D9C2D784D38}"/>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46" name="Rectangle 20">
                  <a:extLst>
                    <a:ext uri="{FF2B5EF4-FFF2-40B4-BE49-F238E27FC236}">
                      <a16:creationId xmlns:a16="http://schemas.microsoft.com/office/drawing/2014/main" id="{6056744B-BEFB-C0BB-CA71-91D33C49E5C5}"/>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grpSp>
          <p:sp>
            <p:nvSpPr>
              <p:cNvPr id="32" name="Line 35">
                <a:extLst>
                  <a:ext uri="{FF2B5EF4-FFF2-40B4-BE49-F238E27FC236}">
                    <a16:creationId xmlns:a16="http://schemas.microsoft.com/office/drawing/2014/main" id="{DA28C549-FB4B-F90D-DDE5-6F302146F4A7}"/>
                  </a:ext>
                </a:extLst>
              </p:cNvPr>
              <p:cNvSpPr>
                <a:spLocks noChangeShapeType="1"/>
              </p:cNvSpPr>
              <p:nvPr/>
            </p:nvSpPr>
            <p:spPr bwMode="auto">
              <a:xfrm>
                <a:off x="1643043" y="3357561"/>
                <a:ext cx="1071569" cy="142877"/>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sp>
            <p:nvSpPr>
              <p:cNvPr id="33" name="Line 36">
                <a:extLst>
                  <a:ext uri="{FF2B5EF4-FFF2-40B4-BE49-F238E27FC236}">
                    <a16:creationId xmlns:a16="http://schemas.microsoft.com/office/drawing/2014/main" id="{AFC4CAFF-7CF1-7334-1E1B-F31040ED46A0}"/>
                  </a:ext>
                </a:extLst>
              </p:cNvPr>
              <p:cNvSpPr>
                <a:spLocks noChangeShapeType="1"/>
              </p:cNvSpPr>
              <p:nvPr/>
            </p:nvSpPr>
            <p:spPr bwMode="auto">
              <a:xfrm flipH="1">
                <a:off x="1643040" y="3643314"/>
                <a:ext cx="1071571" cy="64294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pic>
            <p:nvPicPr>
              <p:cNvPr id="34" name="Picture 7">
                <a:extLst>
                  <a:ext uri="{FF2B5EF4-FFF2-40B4-BE49-F238E27FC236}">
                    <a16:creationId xmlns:a16="http://schemas.microsoft.com/office/drawing/2014/main" id="{4DB753D0-F268-F783-FF41-BA64F905CC6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3571876"/>
                <a:ext cx="508719"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
                <a:extLst>
                  <a:ext uri="{FF2B5EF4-FFF2-40B4-BE49-F238E27FC236}">
                    <a16:creationId xmlns:a16="http://schemas.microsoft.com/office/drawing/2014/main" id="{B60F9DDF-ECB0-5822-010D-63E43F49EC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2608263"/>
                <a:ext cx="508719"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e 139">
              <a:extLst>
                <a:ext uri="{FF2B5EF4-FFF2-40B4-BE49-F238E27FC236}">
                  <a16:creationId xmlns:a16="http://schemas.microsoft.com/office/drawing/2014/main" id="{088AF861-B01C-7416-EB20-088E47B9B7B4}"/>
                </a:ext>
              </a:extLst>
            </p:cNvPr>
            <p:cNvGrpSpPr>
              <a:grpSpLocks/>
            </p:cNvGrpSpPr>
            <p:nvPr/>
          </p:nvGrpSpPr>
          <p:grpSpPr bwMode="auto">
            <a:xfrm>
              <a:off x="3831805" y="1500174"/>
              <a:ext cx="1311699" cy="1324956"/>
              <a:chOff x="3831805" y="1500174"/>
              <a:chExt cx="1311699" cy="1324956"/>
            </a:xfrm>
          </p:grpSpPr>
          <p:grpSp>
            <p:nvGrpSpPr>
              <p:cNvPr id="15" name="Group 9">
                <a:extLst>
                  <a:ext uri="{FF2B5EF4-FFF2-40B4-BE49-F238E27FC236}">
                    <a16:creationId xmlns:a16="http://schemas.microsoft.com/office/drawing/2014/main" id="{949E15C5-B978-EF2D-54CB-5978239B633C}"/>
                  </a:ext>
                </a:extLst>
              </p:cNvPr>
              <p:cNvGrpSpPr>
                <a:grpSpLocks/>
              </p:cNvGrpSpPr>
              <p:nvPr/>
            </p:nvGrpSpPr>
            <p:grpSpPr bwMode="auto">
              <a:xfrm>
                <a:off x="3831805" y="2573736"/>
                <a:ext cx="1311699" cy="251394"/>
                <a:chOff x="1383" y="2750"/>
                <a:chExt cx="2631" cy="862"/>
              </a:xfrm>
            </p:grpSpPr>
            <p:sp>
              <p:nvSpPr>
                <p:cNvPr id="20" name="AutoShape 10">
                  <a:extLst>
                    <a:ext uri="{FF2B5EF4-FFF2-40B4-BE49-F238E27FC236}">
                      <a16:creationId xmlns:a16="http://schemas.microsoft.com/office/drawing/2014/main" id="{61B226FC-4845-0AE6-9DB1-7B9E92FB6A45}"/>
                    </a:ext>
                  </a:extLst>
                </p:cNvPr>
                <p:cNvSpPr>
                  <a:spLocks noChangeArrowheads="1"/>
                </p:cNvSpPr>
                <p:nvPr/>
              </p:nvSpPr>
              <p:spPr bwMode="auto">
                <a:xfrm>
                  <a:off x="1383" y="2750"/>
                  <a:ext cx="2631" cy="862"/>
                </a:xfrm>
                <a:prstGeom prst="cube">
                  <a:avLst>
                    <a:gd name="adj" fmla="val 38972"/>
                  </a:avLst>
                </a:prstGeom>
                <a:solidFill>
                  <a:srgbClr val="B2B2B2"/>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1" name="Rectangle 11">
                  <a:extLst>
                    <a:ext uri="{FF2B5EF4-FFF2-40B4-BE49-F238E27FC236}">
                      <a16:creationId xmlns:a16="http://schemas.microsoft.com/office/drawing/2014/main" id="{17C0DA49-0D62-5124-0C2E-D597D9ED1D14}"/>
                    </a:ext>
                  </a:extLst>
                </p:cNvPr>
                <p:cNvSpPr>
                  <a:spLocks noChangeArrowheads="1"/>
                </p:cNvSpPr>
                <p:nvPr/>
              </p:nvSpPr>
              <p:spPr bwMode="auto">
                <a:xfrm>
                  <a:off x="1701"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2" name="Rectangle 12">
                  <a:extLst>
                    <a:ext uri="{FF2B5EF4-FFF2-40B4-BE49-F238E27FC236}">
                      <a16:creationId xmlns:a16="http://schemas.microsoft.com/office/drawing/2014/main" id="{D8DE9BE5-3668-1AB1-D4E4-03F55606F7C5}"/>
                    </a:ext>
                  </a:extLst>
                </p:cNvPr>
                <p:cNvSpPr>
                  <a:spLocks noChangeArrowheads="1"/>
                </p:cNvSpPr>
                <p:nvPr/>
              </p:nvSpPr>
              <p:spPr bwMode="auto">
                <a:xfrm>
                  <a:off x="2064"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3" name="Rectangle 13">
                  <a:extLst>
                    <a:ext uri="{FF2B5EF4-FFF2-40B4-BE49-F238E27FC236}">
                      <a16:creationId xmlns:a16="http://schemas.microsoft.com/office/drawing/2014/main" id="{111B63AC-24B6-FE38-B46C-F10EF2A63604}"/>
                    </a:ext>
                  </a:extLst>
                </p:cNvPr>
                <p:cNvSpPr>
                  <a:spLocks noChangeArrowheads="1"/>
                </p:cNvSpPr>
                <p:nvPr/>
              </p:nvSpPr>
              <p:spPr bwMode="auto">
                <a:xfrm>
                  <a:off x="2426"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4" name="Rectangle 14">
                  <a:extLst>
                    <a:ext uri="{FF2B5EF4-FFF2-40B4-BE49-F238E27FC236}">
                      <a16:creationId xmlns:a16="http://schemas.microsoft.com/office/drawing/2014/main" id="{A4C9AE3E-F5BF-107F-7F0D-1B81654C756A}"/>
                    </a:ext>
                  </a:extLst>
                </p:cNvPr>
                <p:cNvSpPr>
                  <a:spLocks noChangeArrowheads="1"/>
                </p:cNvSpPr>
                <p:nvPr/>
              </p:nvSpPr>
              <p:spPr bwMode="auto">
                <a:xfrm>
                  <a:off x="2789"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5" name="Rectangle 15">
                  <a:extLst>
                    <a:ext uri="{FF2B5EF4-FFF2-40B4-BE49-F238E27FC236}">
                      <a16:creationId xmlns:a16="http://schemas.microsoft.com/office/drawing/2014/main" id="{9A5B4FDC-2223-287E-14F0-E5770F7D9E72}"/>
                    </a:ext>
                  </a:extLst>
                </p:cNvPr>
                <p:cNvSpPr>
                  <a:spLocks noChangeArrowheads="1"/>
                </p:cNvSpPr>
                <p:nvPr/>
              </p:nvSpPr>
              <p:spPr bwMode="auto">
                <a:xfrm>
                  <a:off x="1701"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6" name="Rectangle 16">
                  <a:extLst>
                    <a:ext uri="{FF2B5EF4-FFF2-40B4-BE49-F238E27FC236}">
                      <a16:creationId xmlns:a16="http://schemas.microsoft.com/office/drawing/2014/main" id="{D92455A6-0CFC-E529-FCAF-6FCE1E40B966}"/>
                    </a:ext>
                  </a:extLst>
                </p:cNvPr>
                <p:cNvSpPr>
                  <a:spLocks noChangeArrowheads="1"/>
                </p:cNvSpPr>
                <p:nvPr/>
              </p:nvSpPr>
              <p:spPr bwMode="auto">
                <a:xfrm>
                  <a:off x="2064"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7" name="Rectangle 17">
                  <a:extLst>
                    <a:ext uri="{FF2B5EF4-FFF2-40B4-BE49-F238E27FC236}">
                      <a16:creationId xmlns:a16="http://schemas.microsoft.com/office/drawing/2014/main" id="{CA0384CE-5980-D8A2-9EED-8B18F0F27540}"/>
                    </a:ext>
                  </a:extLst>
                </p:cNvPr>
                <p:cNvSpPr>
                  <a:spLocks noChangeArrowheads="1"/>
                </p:cNvSpPr>
                <p:nvPr/>
              </p:nvSpPr>
              <p:spPr bwMode="auto">
                <a:xfrm>
                  <a:off x="2426"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8" name="Rectangle 18">
                  <a:extLst>
                    <a:ext uri="{FF2B5EF4-FFF2-40B4-BE49-F238E27FC236}">
                      <a16:creationId xmlns:a16="http://schemas.microsoft.com/office/drawing/2014/main" id="{5301AFD3-3505-71C6-0BF7-ADD8CD0E34F6}"/>
                    </a:ext>
                  </a:extLst>
                </p:cNvPr>
                <p:cNvSpPr>
                  <a:spLocks noChangeArrowheads="1"/>
                </p:cNvSpPr>
                <p:nvPr/>
              </p:nvSpPr>
              <p:spPr bwMode="auto">
                <a:xfrm>
                  <a:off x="2789"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29" name="Rectangle 19">
                  <a:extLst>
                    <a:ext uri="{FF2B5EF4-FFF2-40B4-BE49-F238E27FC236}">
                      <a16:creationId xmlns:a16="http://schemas.microsoft.com/office/drawing/2014/main" id="{F1EF8791-2663-3BCF-6E5C-5D1DDDBFE2F8}"/>
                    </a:ext>
                  </a:extLst>
                </p:cNvPr>
                <p:cNvSpPr>
                  <a:spLocks noChangeArrowheads="1"/>
                </p:cNvSpPr>
                <p:nvPr/>
              </p:nvSpPr>
              <p:spPr bwMode="auto">
                <a:xfrm>
                  <a:off x="3152" y="3203"/>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sp>
              <p:nvSpPr>
                <p:cNvPr id="30" name="Rectangle 20">
                  <a:extLst>
                    <a:ext uri="{FF2B5EF4-FFF2-40B4-BE49-F238E27FC236}">
                      <a16:creationId xmlns:a16="http://schemas.microsoft.com/office/drawing/2014/main" id="{DFECCF37-3126-279E-930C-6D332316144A}"/>
                    </a:ext>
                  </a:extLst>
                </p:cNvPr>
                <p:cNvSpPr>
                  <a:spLocks noChangeArrowheads="1"/>
                </p:cNvSpPr>
                <p:nvPr/>
              </p:nvSpPr>
              <p:spPr bwMode="auto">
                <a:xfrm>
                  <a:off x="3152" y="3430"/>
                  <a:ext cx="136" cy="136"/>
                </a:xfrm>
                <a:prstGeom prst="rect">
                  <a:avLst/>
                </a:prstGeom>
                <a:solidFill>
                  <a:schemeClr val="tx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fr-FR" altLang="fr-FR" sz="1800">
                    <a:latin typeface="Verdana" panose="020B0604030504040204" pitchFamily="34" charset="0"/>
                  </a:endParaRPr>
                </a:p>
              </p:txBody>
            </p:sp>
          </p:grpSp>
          <p:sp>
            <p:nvSpPr>
              <p:cNvPr id="16" name="Line 35">
                <a:extLst>
                  <a:ext uri="{FF2B5EF4-FFF2-40B4-BE49-F238E27FC236}">
                    <a16:creationId xmlns:a16="http://schemas.microsoft.com/office/drawing/2014/main" id="{353CF676-AEC2-EE7A-10C5-0C92B9EAFD98}"/>
                  </a:ext>
                </a:extLst>
              </p:cNvPr>
              <p:cNvSpPr>
                <a:spLocks noChangeShapeType="1"/>
              </p:cNvSpPr>
              <p:nvPr/>
            </p:nvSpPr>
            <p:spPr bwMode="auto">
              <a:xfrm flipH="1" flipV="1">
                <a:off x="4071934" y="1928801"/>
                <a:ext cx="106452" cy="760701"/>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sp>
            <p:nvSpPr>
              <p:cNvPr id="17" name="Line 36">
                <a:extLst>
                  <a:ext uri="{FF2B5EF4-FFF2-40B4-BE49-F238E27FC236}">
                    <a16:creationId xmlns:a16="http://schemas.microsoft.com/office/drawing/2014/main" id="{BB476356-2238-9ABE-E3EB-E09CEB751F1D}"/>
                  </a:ext>
                </a:extLst>
              </p:cNvPr>
              <p:cNvSpPr>
                <a:spLocks noChangeShapeType="1"/>
              </p:cNvSpPr>
              <p:nvPr/>
            </p:nvSpPr>
            <p:spPr bwMode="auto">
              <a:xfrm flipH="1">
                <a:off x="4611618" y="1857364"/>
                <a:ext cx="103258" cy="890023"/>
              </a:xfrm>
              <a:prstGeom prst="line">
                <a:avLst/>
              </a:prstGeom>
              <a:noFill/>
              <a:ln w="254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fr-FR"/>
              </a:p>
            </p:txBody>
          </p:sp>
          <p:pic>
            <p:nvPicPr>
              <p:cNvPr id="18" name="Picture 7">
                <a:extLst>
                  <a:ext uri="{FF2B5EF4-FFF2-40B4-BE49-F238E27FC236}">
                    <a16:creationId xmlns:a16="http://schemas.microsoft.com/office/drawing/2014/main" id="{34257355-B07D-C373-56E5-8DF7E7426EB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569" y="1500174"/>
                <a:ext cx="401059" cy="4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a:extLst>
                  <a:ext uri="{FF2B5EF4-FFF2-40B4-BE49-F238E27FC236}">
                    <a16:creationId xmlns:a16="http://schemas.microsoft.com/office/drawing/2014/main" id="{DF550FB7-5A1F-9639-034D-5523531A7E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89" y="1531833"/>
                <a:ext cx="401059" cy="47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 name="Connecteur droit 6">
              <a:extLst>
                <a:ext uri="{FF2B5EF4-FFF2-40B4-BE49-F238E27FC236}">
                  <a16:creationId xmlns:a16="http://schemas.microsoft.com/office/drawing/2014/main" id="{CEDEE80D-C04E-0469-92AD-D9489CEC685D}"/>
                </a:ext>
              </a:extLst>
            </p:cNvPr>
            <p:cNvCxnSpPr>
              <a:stCxn id="12304" idx="3"/>
            </p:cNvCxnSpPr>
            <p:nvPr/>
          </p:nvCxnSpPr>
          <p:spPr>
            <a:xfrm flipV="1">
              <a:off x="2273251" y="3827761"/>
              <a:ext cx="153083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E541D3BC-03B8-D3D4-32BA-0577C92598F3}"/>
                </a:ext>
              </a:extLst>
            </p:cNvPr>
            <p:cNvCxnSpPr>
              <a:endCxn id="27" idx="2"/>
            </p:cNvCxnSpPr>
            <p:nvPr/>
          </p:nvCxnSpPr>
          <p:spPr>
            <a:xfrm rot="5400000" flipH="1" flipV="1">
              <a:off x="3902077" y="3285087"/>
              <a:ext cx="956543" cy="117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D61A3B4-59F0-E094-6D7D-0FDF4D2A8E6C}"/>
                </a:ext>
              </a:extLst>
            </p:cNvPr>
            <p:cNvCxnSpPr>
              <a:stCxn id="55" idx="0"/>
            </p:cNvCxnSpPr>
            <p:nvPr/>
          </p:nvCxnSpPr>
          <p:spPr>
            <a:xfrm rot="5400000" flipH="1" flipV="1">
              <a:off x="3859038" y="4430315"/>
              <a:ext cx="1019101" cy="1176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CBB1A97-1A6D-45D6-C514-03F43EE96C87}"/>
                </a:ext>
              </a:extLst>
            </p:cNvPr>
            <p:cNvCxnSpPr>
              <a:stCxn id="45" idx="3"/>
            </p:cNvCxnSpPr>
            <p:nvPr/>
          </p:nvCxnSpPr>
          <p:spPr>
            <a:xfrm rot="10800000" flipV="1">
              <a:off x="4999738" y="3773275"/>
              <a:ext cx="2013012" cy="2421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B0CE0C5C-C95D-B88E-64DA-C2DFFB45CFD5}"/>
                </a:ext>
              </a:extLst>
            </p:cNvPr>
            <p:cNvSpPr/>
            <p:nvPr/>
          </p:nvSpPr>
          <p:spPr>
            <a:xfrm>
              <a:off x="3500268" y="1285052"/>
              <a:ext cx="1928729" cy="19292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2" name="Ellipse 11">
              <a:extLst>
                <a:ext uri="{FF2B5EF4-FFF2-40B4-BE49-F238E27FC236}">
                  <a16:creationId xmlns:a16="http://schemas.microsoft.com/office/drawing/2014/main" id="{ACD9EA9E-CD2F-4384-7C06-81F27CE63696}"/>
                </a:ext>
              </a:extLst>
            </p:cNvPr>
            <p:cNvSpPr/>
            <p:nvPr/>
          </p:nvSpPr>
          <p:spPr>
            <a:xfrm>
              <a:off x="3500268" y="4499763"/>
              <a:ext cx="1928729" cy="19292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3" name="Ellipse 12">
              <a:extLst>
                <a:ext uri="{FF2B5EF4-FFF2-40B4-BE49-F238E27FC236}">
                  <a16:creationId xmlns:a16="http://schemas.microsoft.com/office/drawing/2014/main" id="{B693B346-199C-EA82-0873-4328F92392B0}"/>
                </a:ext>
              </a:extLst>
            </p:cNvPr>
            <p:cNvSpPr/>
            <p:nvPr/>
          </p:nvSpPr>
          <p:spPr>
            <a:xfrm>
              <a:off x="428807" y="2857092"/>
              <a:ext cx="2214902" cy="19292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sp>
          <p:nvSpPr>
            <p:cNvPr id="14" name="Ellipse 13">
              <a:extLst>
                <a:ext uri="{FF2B5EF4-FFF2-40B4-BE49-F238E27FC236}">
                  <a16:creationId xmlns:a16="http://schemas.microsoft.com/office/drawing/2014/main" id="{5AD96498-C373-20E1-1CB9-48652E8481AA}"/>
                </a:ext>
              </a:extLst>
            </p:cNvPr>
            <p:cNvSpPr/>
            <p:nvPr/>
          </p:nvSpPr>
          <p:spPr>
            <a:xfrm>
              <a:off x="6571730" y="2786461"/>
              <a:ext cx="2287425" cy="20704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fr-FR"/>
            </a:p>
          </p:txBody>
        </p:sp>
      </p:grpSp>
      <p:sp>
        <p:nvSpPr>
          <p:cNvPr id="12306" name="ZoneTexte 108">
            <a:extLst>
              <a:ext uri="{FF2B5EF4-FFF2-40B4-BE49-F238E27FC236}">
                <a16:creationId xmlns:a16="http://schemas.microsoft.com/office/drawing/2014/main" id="{0E72FF9F-7263-101C-B47A-BB7C224F3D35}"/>
              </a:ext>
            </a:extLst>
          </p:cNvPr>
          <p:cNvSpPr txBox="1">
            <a:spLocks noChangeArrowheads="1"/>
          </p:cNvSpPr>
          <p:nvPr/>
        </p:nvSpPr>
        <p:spPr bwMode="auto">
          <a:xfrm>
            <a:off x="3347579" y="3500439"/>
            <a:ext cx="909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07" name="ZoneTexte 109">
            <a:extLst>
              <a:ext uri="{FF2B5EF4-FFF2-40B4-BE49-F238E27FC236}">
                <a16:creationId xmlns:a16="http://schemas.microsoft.com/office/drawing/2014/main" id="{2F4A034C-FECB-7737-A162-B6ADF261A5C1}"/>
              </a:ext>
            </a:extLst>
          </p:cNvPr>
          <p:cNvSpPr txBox="1">
            <a:spLocks noChangeArrowheads="1"/>
          </p:cNvSpPr>
          <p:nvPr/>
        </p:nvSpPr>
        <p:spPr bwMode="auto">
          <a:xfrm>
            <a:off x="4276265" y="1785939"/>
            <a:ext cx="909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08" name="ZoneTexte 111">
            <a:extLst>
              <a:ext uri="{FF2B5EF4-FFF2-40B4-BE49-F238E27FC236}">
                <a16:creationId xmlns:a16="http://schemas.microsoft.com/office/drawing/2014/main" id="{38514D73-28F9-B39B-D808-B98A4A1E596E}"/>
              </a:ext>
            </a:extLst>
          </p:cNvPr>
          <p:cNvSpPr txBox="1">
            <a:spLocks noChangeArrowheads="1"/>
          </p:cNvSpPr>
          <p:nvPr/>
        </p:nvSpPr>
        <p:spPr bwMode="auto">
          <a:xfrm>
            <a:off x="6419390" y="4572000"/>
            <a:ext cx="909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09" name="ZoneTexte 112">
            <a:extLst>
              <a:ext uri="{FF2B5EF4-FFF2-40B4-BE49-F238E27FC236}">
                <a16:creationId xmlns:a16="http://schemas.microsoft.com/office/drawing/2014/main" id="{5B5FF4C7-FF5A-8E37-D8FE-D51E10D3EC17}"/>
              </a:ext>
            </a:extLst>
          </p:cNvPr>
          <p:cNvSpPr txBox="1">
            <a:spLocks noChangeArrowheads="1"/>
          </p:cNvSpPr>
          <p:nvPr/>
        </p:nvSpPr>
        <p:spPr bwMode="auto">
          <a:xfrm>
            <a:off x="7776704" y="3500439"/>
            <a:ext cx="909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Swicth </a:t>
            </a:r>
          </a:p>
        </p:txBody>
      </p:sp>
      <p:sp>
        <p:nvSpPr>
          <p:cNvPr id="12310" name="ZoneTexte 113">
            <a:extLst>
              <a:ext uri="{FF2B5EF4-FFF2-40B4-BE49-F238E27FC236}">
                <a16:creationId xmlns:a16="http://schemas.microsoft.com/office/drawing/2014/main" id="{64A9FF81-FB9D-2C74-CEA2-FCBED6F1C05F}"/>
              </a:ext>
            </a:extLst>
          </p:cNvPr>
          <p:cNvSpPr txBox="1">
            <a:spLocks noChangeArrowheads="1"/>
          </p:cNvSpPr>
          <p:nvPr/>
        </p:nvSpPr>
        <p:spPr bwMode="auto">
          <a:xfrm>
            <a:off x="5990766" y="3429000"/>
            <a:ext cx="1058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Routeur </a:t>
            </a:r>
          </a:p>
        </p:txBody>
      </p:sp>
      <p:cxnSp>
        <p:nvCxnSpPr>
          <p:cNvPr id="12311" name="Connecteur droit 12310">
            <a:extLst>
              <a:ext uri="{FF2B5EF4-FFF2-40B4-BE49-F238E27FC236}">
                <a16:creationId xmlns:a16="http://schemas.microsoft.com/office/drawing/2014/main" id="{31DF1776-96E8-A7D1-896D-C5086DAF39B4}"/>
              </a:ext>
            </a:extLst>
          </p:cNvPr>
          <p:cNvCxnSpPr/>
          <p:nvPr/>
        </p:nvCxnSpPr>
        <p:spPr>
          <a:xfrm>
            <a:off x="1704515" y="5643564"/>
            <a:ext cx="5715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12" name="ZoneTexte 134">
            <a:extLst>
              <a:ext uri="{FF2B5EF4-FFF2-40B4-BE49-F238E27FC236}">
                <a16:creationId xmlns:a16="http://schemas.microsoft.com/office/drawing/2014/main" id="{6BB41CF7-CEDC-1B4A-D3BD-D8B7E52D314A}"/>
              </a:ext>
            </a:extLst>
          </p:cNvPr>
          <p:cNvSpPr txBox="1">
            <a:spLocks noChangeArrowheads="1"/>
          </p:cNvSpPr>
          <p:nvPr/>
        </p:nvSpPr>
        <p:spPr bwMode="auto">
          <a:xfrm>
            <a:off x="2347454" y="5429250"/>
            <a:ext cx="4967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a:latin typeface="Times New Roman" panose="02020603050405020304" pitchFamily="18" charset="0"/>
                <a:cs typeface="Times New Roman" panose="02020603050405020304" pitchFamily="18" charset="0"/>
              </a:rPr>
              <a:t>Domaine de  broadcast  ( 4 domaines de broadcast)</a:t>
            </a:r>
          </a:p>
        </p:txBody>
      </p:sp>
      <p:sp>
        <p:nvSpPr>
          <p:cNvPr id="12313" name="Ellipse 12312">
            <a:extLst>
              <a:ext uri="{FF2B5EF4-FFF2-40B4-BE49-F238E27FC236}">
                <a16:creationId xmlns:a16="http://schemas.microsoft.com/office/drawing/2014/main" id="{A50B7AE5-F067-EC65-5658-DBD3B405A19F}"/>
              </a:ext>
            </a:extLst>
          </p:cNvPr>
          <p:cNvSpPr/>
          <p:nvPr/>
        </p:nvSpPr>
        <p:spPr bwMode="auto">
          <a:xfrm>
            <a:off x="5133515" y="3000375"/>
            <a:ext cx="928688" cy="57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FR" dirty="0">
                <a:solidFill>
                  <a:schemeClr val="tx1"/>
                </a:solidFill>
              </a:rPr>
              <a:t>R</a:t>
            </a:r>
          </a:p>
        </p:txBody>
      </p:sp>
    </p:spTree>
    <p:extLst>
      <p:ext uri="{BB962C8B-B14F-4D97-AF65-F5344CB8AC3E}">
        <p14:creationId xmlns:p14="http://schemas.microsoft.com/office/powerpoint/2010/main" val="1280190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086DD6D-548A-3A4F-D3D1-D8C99259767D}"/>
              </a:ext>
            </a:extLst>
          </p:cNvPr>
          <p:cNvPicPr>
            <a:picLocks noChangeAspect="1"/>
          </p:cNvPicPr>
          <p:nvPr/>
        </p:nvPicPr>
        <p:blipFill>
          <a:blip r:embed="rId2"/>
          <a:stretch>
            <a:fillRect/>
          </a:stretch>
        </p:blipFill>
        <p:spPr>
          <a:xfrm>
            <a:off x="2514289" y="1094029"/>
            <a:ext cx="7163421" cy="4669941"/>
          </a:xfrm>
          <a:prstGeom prst="rect">
            <a:avLst/>
          </a:prstGeom>
        </p:spPr>
      </p:pic>
      <p:sp>
        <p:nvSpPr>
          <p:cNvPr id="5" name="object 2">
            <a:extLst>
              <a:ext uri="{FF2B5EF4-FFF2-40B4-BE49-F238E27FC236}">
                <a16:creationId xmlns:a16="http://schemas.microsoft.com/office/drawing/2014/main" id="{2001C85D-E76B-7BA5-808F-E502633C0A96}"/>
              </a:ext>
            </a:extLst>
          </p:cNvPr>
          <p:cNvSpPr txBox="1">
            <a:spLocks/>
          </p:cNvSpPr>
          <p:nvPr/>
        </p:nvSpPr>
        <p:spPr>
          <a:xfrm>
            <a:off x="4055766" y="402601"/>
            <a:ext cx="3807054" cy="394367"/>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fr-FR" sz="2904" b="1" spc="-9" dirty="0"/>
              <a:t>Routage</a:t>
            </a:r>
            <a:r>
              <a:rPr lang="fr-FR" sz="2904" b="1" spc="-27" dirty="0"/>
              <a:t> </a:t>
            </a:r>
            <a:r>
              <a:rPr lang="fr-FR" sz="2904" b="1" spc="-5" dirty="0"/>
              <a:t>à</a:t>
            </a:r>
            <a:r>
              <a:rPr lang="fr-FR" sz="2904" b="1" spc="-14" dirty="0"/>
              <a:t> </a:t>
            </a:r>
            <a:r>
              <a:rPr lang="fr-FR" sz="2904" b="1" spc="-5" dirty="0"/>
              <a:t>état</a:t>
            </a:r>
            <a:r>
              <a:rPr lang="fr-FR" sz="2904" b="1" spc="-14" dirty="0"/>
              <a:t> </a:t>
            </a:r>
            <a:r>
              <a:rPr lang="fr-FR" sz="2904" b="1" spc="-5" dirty="0"/>
              <a:t>de</a:t>
            </a:r>
            <a:r>
              <a:rPr lang="fr-FR" sz="2904" b="1" spc="-23" dirty="0"/>
              <a:t> </a:t>
            </a:r>
            <a:r>
              <a:rPr lang="fr-FR" sz="2904" b="1" spc="-9" dirty="0"/>
              <a:t>liens</a:t>
            </a:r>
            <a:endParaRPr lang="fr-FR" sz="2904" b="1" dirty="0"/>
          </a:p>
        </p:txBody>
      </p:sp>
    </p:spTree>
    <p:extLst>
      <p:ext uri="{BB962C8B-B14F-4D97-AF65-F5344CB8AC3E}">
        <p14:creationId xmlns:p14="http://schemas.microsoft.com/office/powerpoint/2010/main" val="370448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0FC606E-C6AE-B49F-FFD4-8215372E0849}"/>
              </a:ext>
            </a:extLst>
          </p:cNvPr>
          <p:cNvSpPr txBox="1"/>
          <p:nvPr/>
        </p:nvSpPr>
        <p:spPr>
          <a:xfrm>
            <a:off x="212035" y="1585654"/>
            <a:ext cx="11767930" cy="2862322"/>
          </a:xfrm>
          <a:prstGeom prst="rect">
            <a:avLst/>
          </a:prstGeom>
          <a:noFill/>
        </p:spPr>
        <p:txBody>
          <a:bodyPr wrap="square">
            <a:spAutoFit/>
          </a:bodyPr>
          <a:lstStyle/>
          <a:p>
            <a:r>
              <a:rPr lang="fr-FR" dirty="0"/>
              <a:t>Le protocole OSPF est un protocole de routage dynamique IGP (</a:t>
            </a:r>
            <a:r>
              <a:rPr lang="fr-FR" dirty="0" err="1"/>
              <a:t>Interior</a:t>
            </a:r>
            <a:r>
              <a:rPr lang="fr-FR" dirty="0"/>
              <a:t> Gateway Protocol), à état de liens qui est ouvert. On peut donc l’utiliser avec des constructeurs hétérogènes (</a:t>
            </a:r>
            <a:r>
              <a:rPr lang="fr-FR" dirty="0" err="1"/>
              <a:t>Cisco,HP</a:t>
            </a:r>
            <a:r>
              <a:rPr lang="fr-FR" dirty="0"/>
              <a:t>, Alcatel…).</a:t>
            </a:r>
          </a:p>
          <a:p>
            <a:endParaRPr lang="fr-FR" dirty="0"/>
          </a:p>
          <a:p>
            <a:r>
              <a:rPr lang="fr-FR" dirty="0"/>
              <a:t>OSPF a été créé par le groupe de travail IETF en 1988, il utilise l’algorithme de Dijkstra (algorithme du plus cours chemin).</a:t>
            </a:r>
          </a:p>
          <a:p>
            <a:endParaRPr lang="fr-FR" dirty="0"/>
          </a:p>
          <a:p>
            <a:r>
              <a:rPr lang="fr-FR" dirty="0"/>
              <a:t>Il existe 3 versions OSPF :</a:t>
            </a:r>
          </a:p>
          <a:p>
            <a:endParaRPr lang="fr-FR" dirty="0"/>
          </a:p>
          <a:p>
            <a:r>
              <a:rPr lang="fr-FR" dirty="0"/>
              <a:t>OSPF V1 : création du protocole OSPF</a:t>
            </a:r>
          </a:p>
          <a:p>
            <a:r>
              <a:rPr lang="fr-FR" dirty="0"/>
              <a:t>OSPF V2 : ajout de l’authentification</a:t>
            </a:r>
          </a:p>
          <a:p>
            <a:r>
              <a:rPr lang="fr-FR" dirty="0"/>
              <a:t>OSPF V3 : pour l’IP version 6</a:t>
            </a:r>
          </a:p>
        </p:txBody>
      </p:sp>
      <p:sp>
        <p:nvSpPr>
          <p:cNvPr id="4" name="object 2">
            <a:extLst>
              <a:ext uri="{FF2B5EF4-FFF2-40B4-BE49-F238E27FC236}">
                <a16:creationId xmlns:a16="http://schemas.microsoft.com/office/drawing/2014/main" id="{B85014FB-3700-8F94-4B99-D95BCA11FE6E}"/>
              </a:ext>
            </a:extLst>
          </p:cNvPr>
          <p:cNvSpPr txBox="1">
            <a:spLocks/>
          </p:cNvSpPr>
          <p:nvPr/>
        </p:nvSpPr>
        <p:spPr>
          <a:xfrm>
            <a:off x="2573530" y="681420"/>
            <a:ext cx="5551522" cy="391995"/>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lgn="ctr">
              <a:spcBef>
                <a:spcPts val="86"/>
              </a:spcBef>
            </a:pPr>
            <a:r>
              <a:rPr lang="en-US" sz="2904" b="1" spc="-5" dirty="0">
                <a:solidFill>
                  <a:srgbClr val="282828"/>
                </a:solidFill>
              </a:rPr>
              <a:t>OSPF</a:t>
            </a:r>
            <a:r>
              <a:rPr lang="en-US" sz="2904" b="1" spc="-23" dirty="0">
                <a:solidFill>
                  <a:srgbClr val="282828"/>
                </a:solidFill>
              </a:rPr>
              <a:t> </a:t>
            </a:r>
            <a:r>
              <a:rPr lang="en-US" sz="2904" b="1" spc="-5" dirty="0">
                <a:solidFill>
                  <a:srgbClr val="282828"/>
                </a:solidFill>
                <a:latin typeface="Times New Roman"/>
                <a:cs typeface="Times New Roman"/>
              </a:rPr>
              <a:t>«</a:t>
            </a:r>
            <a:r>
              <a:rPr lang="en-US" sz="2904" b="1" spc="-5" dirty="0">
                <a:solidFill>
                  <a:srgbClr val="282828"/>
                </a:solidFill>
              </a:rPr>
              <a:t>Open</a:t>
            </a:r>
            <a:r>
              <a:rPr lang="en-US" sz="2904" b="1" spc="-14" dirty="0">
                <a:solidFill>
                  <a:srgbClr val="282828"/>
                </a:solidFill>
              </a:rPr>
              <a:t> </a:t>
            </a:r>
            <a:r>
              <a:rPr lang="en-US" sz="2904" b="1" spc="-9" dirty="0">
                <a:solidFill>
                  <a:srgbClr val="282828"/>
                </a:solidFill>
              </a:rPr>
              <a:t>Shortest</a:t>
            </a:r>
            <a:r>
              <a:rPr lang="en-US" sz="2904" b="1" spc="-14" dirty="0">
                <a:solidFill>
                  <a:srgbClr val="282828"/>
                </a:solidFill>
              </a:rPr>
              <a:t> </a:t>
            </a:r>
            <a:r>
              <a:rPr lang="en-US" sz="2904" b="1" spc="-5" dirty="0">
                <a:solidFill>
                  <a:srgbClr val="282828"/>
                </a:solidFill>
              </a:rPr>
              <a:t>Path</a:t>
            </a:r>
            <a:r>
              <a:rPr lang="en-US" sz="2904" b="1" spc="-18" dirty="0">
                <a:solidFill>
                  <a:srgbClr val="282828"/>
                </a:solidFill>
              </a:rPr>
              <a:t> </a:t>
            </a:r>
            <a:r>
              <a:rPr lang="en-US" sz="2904" b="1" spc="-5" dirty="0">
                <a:solidFill>
                  <a:srgbClr val="282828"/>
                </a:solidFill>
              </a:rPr>
              <a:t>First</a:t>
            </a:r>
            <a:r>
              <a:rPr lang="en-US" sz="2904" b="1" spc="-5" dirty="0">
                <a:solidFill>
                  <a:srgbClr val="282828"/>
                </a:solidFill>
                <a:latin typeface="Times New Roman"/>
                <a:cs typeface="Times New Roman"/>
              </a:rPr>
              <a:t>»</a:t>
            </a:r>
            <a:endParaRPr lang="en-US" sz="2904" b="1" dirty="0">
              <a:latin typeface="Times New Roman"/>
              <a:cs typeface="Times New Roman"/>
            </a:endParaRPr>
          </a:p>
        </p:txBody>
      </p:sp>
    </p:spTree>
    <p:extLst>
      <p:ext uri="{BB962C8B-B14F-4D97-AF65-F5344CB8AC3E}">
        <p14:creationId xmlns:p14="http://schemas.microsoft.com/office/powerpoint/2010/main" val="2107235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8CC1B09-467C-140D-C4DA-EE8473F78BE0}"/>
              </a:ext>
            </a:extLst>
          </p:cNvPr>
          <p:cNvPicPr>
            <a:picLocks noChangeAspect="1"/>
          </p:cNvPicPr>
          <p:nvPr/>
        </p:nvPicPr>
        <p:blipFill>
          <a:blip r:embed="rId2"/>
          <a:stretch>
            <a:fillRect/>
          </a:stretch>
        </p:blipFill>
        <p:spPr>
          <a:xfrm>
            <a:off x="2358828" y="1231201"/>
            <a:ext cx="7474344" cy="4395597"/>
          </a:xfrm>
          <a:prstGeom prst="rect">
            <a:avLst/>
          </a:prstGeom>
        </p:spPr>
      </p:pic>
      <p:sp>
        <p:nvSpPr>
          <p:cNvPr id="3" name="object 2">
            <a:extLst>
              <a:ext uri="{FF2B5EF4-FFF2-40B4-BE49-F238E27FC236}">
                <a16:creationId xmlns:a16="http://schemas.microsoft.com/office/drawing/2014/main" id="{5775FFF7-28A0-7813-C392-6311ECD3C4E4}"/>
              </a:ext>
            </a:extLst>
          </p:cNvPr>
          <p:cNvSpPr txBox="1">
            <a:spLocks/>
          </p:cNvSpPr>
          <p:nvPr/>
        </p:nvSpPr>
        <p:spPr>
          <a:xfrm>
            <a:off x="2573530" y="681420"/>
            <a:ext cx="5551522" cy="391995"/>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lgn="ctr">
              <a:spcBef>
                <a:spcPts val="86"/>
              </a:spcBef>
            </a:pPr>
            <a:r>
              <a:rPr lang="en-US" sz="2904" b="1" spc="-5" dirty="0">
                <a:solidFill>
                  <a:srgbClr val="282828"/>
                </a:solidFill>
              </a:rPr>
              <a:t>OSPF</a:t>
            </a:r>
            <a:r>
              <a:rPr lang="en-US" sz="2904" b="1" spc="-23" dirty="0">
                <a:solidFill>
                  <a:srgbClr val="282828"/>
                </a:solidFill>
              </a:rPr>
              <a:t> </a:t>
            </a:r>
            <a:r>
              <a:rPr lang="en-US" sz="2904" b="1" spc="-5" dirty="0">
                <a:solidFill>
                  <a:srgbClr val="282828"/>
                </a:solidFill>
                <a:latin typeface="Times New Roman"/>
                <a:cs typeface="Times New Roman"/>
              </a:rPr>
              <a:t>«</a:t>
            </a:r>
            <a:r>
              <a:rPr lang="en-US" sz="2904" b="1" spc="-5" dirty="0">
                <a:solidFill>
                  <a:srgbClr val="282828"/>
                </a:solidFill>
              </a:rPr>
              <a:t>Open</a:t>
            </a:r>
            <a:r>
              <a:rPr lang="en-US" sz="2904" b="1" spc="-14" dirty="0">
                <a:solidFill>
                  <a:srgbClr val="282828"/>
                </a:solidFill>
              </a:rPr>
              <a:t> </a:t>
            </a:r>
            <a:r>
              <a:rPr lang="en-US" sz="2904" b="1" spc="-9" dirty="0">
                <a:solidFill>
                  <a:srgbClr val="282828"/>
                </a:solidFill>
              </a:rPr>
              <a:t>Shortest</a:t>
            </a:r>
            <a:r>
              <a:rPr lang="en-US" sz="2904" b="1" spc="-14" dirty="0">
                <a:solidFill>
                  <a:srgbClr val="282828"/>
                </a:solidFill>
              </a:rPr>
              <a:t> </a:t>
            </a:r>
            <a:r>
              <a:rPr lang="en-US" sz="2904" b="1" spc="-5" dirty="0">
                <a:solidFill>
                  <a:srgbClr val="282828"/>
                </a:solidFill>
              </a:rPr>
              <a:t>Path</a:t>
            </a:r>
            <a:r>
              <a:rPr lang="en-US" sz="2904" b="1" spc="-18" dirty="0">
                <a:solidFill>
                  <a:srgbClr val="282828"/>
                </a:solidFill>
              </a:rPr>
              <a:t> </a:t>
            </a:r>
            <a:r>
              <a:rPr lang="en-US" sz="2904" b="1" spc="-5" dirty="0">
                <a:solidFill>
                  <a:srgbClr val="282828"/>
                </a:solidFill>
              </a:rPr>
              <a:t>First</a:t>
            </a:r>
            <a:r>
              <a:rPr lang="en-US" sz="2904" b="1" spc="-5" dirty="0">
                <a:solidFill>
                  <a:srgbClr val="282828"/>
                </a:solidFill>
                <a:latin typeface="Times New Roman"/>
                <a:cs typeface="Times New Roman"/>
              </a:rPr>
              <a:t>»</a:t>
            </a:r>
            <a:endParaRPr lang="en-US" sz="2904" b="1" dirty="0">
              <a:latin typeface="Times New Roman"/>
              <a:cs typeface="Times New Roman"/>
            </a:endParaRPr>
          </a:p>
        </p:txBody>
      </p:sp>
    </p:spTree>
    <p:extLst>
      <p:ext uri="{BB962C8B-B14F-4D97-AF65-F5344CB8AC3E}">
        <p14:creationId xmlns:p14="http://schemas.microsoft.com/office/powerpoint/2010/main" val="113949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7B3CB9C-2A22-0A5E-DD7E-E544FCAAABE3}"/>
              </a:ext>
            </a:extLst>
          </p:cNvPr>
          <p:cNvSpPr txBox="1"/>
          <p:nvPr/>
        </p:nvSpPr>
        <p:spPr>
          <a:xfrm>
            <a:off x="66260" y="1423244"/>
            <a:ext cx="12125740" cy="3693319"/>
          </a:xfrm>
          <a:prstGeom prst="rect">
            <a:avLst/>
          </a:prstGeom>
          <a:noFill/>
        </p:spPr>
        <p:txBody>
          <a:bodyPr wrap="square">
            <a:spAutoFit/>
          </a:bodyPr>
          <a:lstStyle/>
          <a:p>
            <a:r>
              <a:rPr lang="fr-FR" dirty="0"/>
              <a:t>Il y a une notion d'état de liens dans le protocole OSPF, il est indispensable de bien la comprendre.</a:t>
            </a:r>
          </a:p>
          <a:p>
            <a:endParaRPr lang="fr-FR" dirty="0"/>
          </a:p>
          <a:p>
            <a:r>
              <a:rPr lang="fr-FR" dirty="0"/>
              <a:t>Un état de liens dans OSPF est une description de l’interface d’un routeur avec les éléments suivants :</a:t>
            </a:r>
          </a:p>
          <a:p>
            <a:endParaRPr lang="fr-FR" dirty="0"/>
          </a:p>
          <a:p>
            <a:pPr marL="1200150" lvl="2" indent="-285750">
              <a:buFont typeface="Arial" panose="020B0604020202020204" pitchFamily="34" charset="0"/>
              <a:buChar char="•"/>
            </a:pPr>
            <a:r>
              <a:rPr lang="fr-FR" dirty="0"/>
              <a:t>Son adresse IP</a:t>
            </a:r>
          </a:p>
          <a:p>
            <a:pPr marL="1200150" lvl="2" indent="-285750">
              <a:buFont typeface="Arial" panose="020B0604020202020204" pitchFamily="34" charset="0"/>
              <a:buChar char="•"/>
            </a:pPr>
            <a:r>
              <a:rPr lang="fr-FR" dirty="0"/>
              <a:t>Son masque</a:t>
            </a:r>
          </a:p>
          <a:p>
            <a:pPr marL="1200150" lvl="2" indent="-285750">
              <a:buFont typeface="Arial" panose="020B0604020202020204" pitchFamily="34" charset="0"/>
              <a:buChar char="•"/>
            </a:pPr>
            <a:r>
              <a:rPr lang="fr-FR" dirty="0"/>
              <a:t>Le type de réseau</a:t>
            </a:r>
          </a:p>
          <a:p>
            <a:pPr marL="1200150" lvl="2" indent="-285750">
              <a:buFont typeface="Arial" panose="020B0604020202020204" pitchFamily="34" charset="0"/>
              <a:buChar char="•"/>
            </a:pPr>
            <a:r>
              <a:rPr lang="fr-FR" dirty="0"/>
              <a:t>Son voisin (un routeur)</a:t>
            </a:r>
          </a:p>
          <a:p>
            <a:pPr marL="1200150" lvl="2" indent="-285750">
              <a:buFont typeface="Arial" panose="020B0604020202020204" pitchFamily="34" charset="0"/>
              <a:buChar char="•"/>
            </a:pPr>
            <a:r>
              <a:rPr lang="fr-FR" dirty="0"/>
              <a:t>L’ensemble des liens OSPF est enregistré dans une base de données appelée </a:t>
            </a:r>
            <a:r>
              <a:rPr lang="fr-FR" dirty="0" err="1"/>
              <a:t>link</a:t>
            </a:r>
            <a:r>
              <a:rPr lang="fr-FR" dirty="0"/>
              <a:t>-state </a:t>
            </a:r>
            <a:r>
              <a:rPr lang="fr-FR" dirty="0" err="1"/>
              <a:t>database</a:t>
            </a:r>
            <a:r>
              <a:rPr lang="fr-FR" dirty="0"/>
              <a:t>, qui est identique sur tous les routeurs d’une même aire.</a:t>
            </a:r>
          </a:p>
          <a:p>
            <a:endParaRPr lang="fr-FR" dirty="0"/>
          </a:p>
          <a:p>
            <a:r>
              <a:rPr lang="fr-FR" dirty="0"/>
              <a:t>Pour mettre à jour sa base de données on utilise des LSA (Link State </a:t>
            </a:r>
            <a:r>
              <a:rPr lang="fr-FR" dirty="0" err="1"/>
              <a:t>Advertisements</a:t>
            </a:r>
            <a:r>
              <a:rPr lang="fr-FR" dirty="0"/>
              <a:t>) nous y reviendrons plus tard, car il existe différents types de LSA.</a:t>
            </a:r>
          </a:p>
        </p:txBody>
      </p:sp>
      <p:sp>
        <p:nvSpPr>
          <p:cNvPr id="5" name="ZoneTexte 4">
            <a:extLst>
              <a:ext uri="{FF2B5EF4-FFF2-40B4-BE49-F238E27FC236}">
                <a16:creationId xmlns:a16="http://schemas.microsoft.com/office/drawing/2014/main" id="{998F4086-46D7-8142-F7DB-CDE62B161CAA}"/>
              </a:ext>
            </a:extLst>
          </p:cNvPr>
          <p:cNvSpPr txBox="1"/>
          <p:nvPr/>
        </p:nvSpPr>
        <p:spPr>
          <a:xfrm>
            <a:off x="2849217" y="252655"/>
            <a:ext cx="6096000" cy="461665"/>
          </a:xfrm>
          <a:prstGeom prst="rect">
            <a:avLst/>
          </a:prstGeom>
          <a:noFill/>
        </p:spPr>
        <p:txBody>
          <a:bodyPr wrap="square">
            <a:spAutoFit/>
          </a:bodyPr>
          <a:lstStyle/>
          <a:p>
            <a:r>
              <a:rPr lang="fr-FR" sz="2400" dirty="0"/>
              <a:t>Que signifie état de liens ?</a:t>
            </a:r>
          </a:p>
        </p:txBody>
      </p:sp>
    </p:spTree>
    <p:extLst>
      <p:ext uri="{BB962C8B-B14F-4D97-AF65-F5344CB8AC3E}">
        <p14:creationId xmlns:p14="http://schemas.microsoft.com/office/powerpoint/2010/main" val="1950053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41F92D18-21E3-B5A0-8341-6C0B054130CB}"/>
              </a:ext>
            </a:extLst>
          </p:cNvPr>
          <p:cNvSpPr txBox="1"/>
          <p:nvPr/>
        </p:nvSpPr>
        <p:spPr>
          <a:xfrm>
            <a:off x="3564835" y="385178"/>
            <a:ext cx="6096000" cy="523220"/>
          </a:xfrm>
          <a:prstGeom prst="rect">
            <a:avLst/>
          </a:prstGeom>
          <a:noFill/>
        </p:spPr>
        <p:txBody>
          <a:bodyPr wrap="square">
            <a:spAutoFit/>
          </a:bodyPr>
          <a:lstStyle/>
          <a:p>
            <a:r>
              <a:rPr lang="fr-FR" sz="2800" dirty="0"/>
              <a:t>Les caractéristiques OSPF</a:t>
            </a:r>
          </a:p>
        </p:txBody>
      </p:sp>
      <p:sp>
        <p:nvSpPr>
          <p:cNvPr id="5" name="ZoneTexte 4">
            <a:extLst>
              <a:ext uri="{FF2B5EF4-FFF2-40B4-BE49-F238E27FC236}">
                <a16:creationId xmlns:a16="http://schemas.microsoft.com/office/drawing/2014/main" id="{0DA0BA8F-1752-F6E5-B681-F8442703DBBC}"/>
              </a:ext>
            </a:extLst>
          </p:cNvPr>
          <p:cNvSpPr txBox="1"/>
          <p:nvPr/>
        </p:nvSpPr>
        <p:spPr>
          <a:xfrm>
            <a:off x="-39757" y="1022365"/>
            <a:ext cx="12271513" cy="5078313"/>
          </a:xfrm>
          <a:prstGeom prst="rect">
            <a:avLst/>
          </a:prstGeom>
          <a:noFill/>
        </p:spPr>
        <p:txBody>
          <a:bodyPr wrap="square">
            <a:spAutoFit/>
          </a:bodyPr>
          <a:lstStyle/>
          <a:p>
            <a:r>
              <a:rPr lang="fr-FR" dirty="0"/>
              <a:t>Les caractéristiques notables du protocole OSPF sont les suivantes :</a:t>
            </a:r>
          </a:p>
          <a:p>
            <a:endParaRPr lang="fr-FR" dirty="0"/>
          </a:p>
          <a:p>
            <a:pPr marL="742950" lvl="1" indent="-285750">
              <a:buFont typeface="Wingdings" panose="05000000000000000000" pitchFamily="2" charset="2"/>
              <a:buChar char="v"/>
            </a:pPr>
            <a:r>
              <a:rPr lang="fr-FR" dirty="0"/>
              <a:t>Convergence rapide les mises à jour sont incrémentielles</a:t>
            </a:r>
          </a:p>
          <a:p>
            <a:pPr marL="742950" lvl="1" indent="-285750">
              <a:buFont typeface="Wingdings" panose="05000000000000000000" pitchFamily="2" charset="2"/>
              <a:buChar char="v"/>
            </a:pPr>
            <a:r>
              <a:rPr lang="fr-FR" dirty="0"/>
              <a:t>Utilisé dans les grands réseaux (supérieur à 15 routeurs contrairement au protocole RIP</a:t>
            </a:r>
          </a:p>
          <a:p>
            <a:pPr marL="742950" lvl="1" indent="-285750">
              <a:buFont typeface="Wingdings" panose="05000000000000000000" pitchFamily="2" charset="2"/>
              <a:buChar char="v"/>
            </a:pPr>
            <a:r>
              <a:rPr lang="fr-FR" dirty="0"/>
              <a:t>OSPF utilise une notion d’aire qui permet de réduire le trafic réseau (nous y reviendrons plus tard dans ce cours</a:t>
            </a:r>
          </a:p>
          <a:p>
            <a:pPr marL="742950" lvl="1" indent="-285750">
              <a:buFont typeface="Wingdings" panose="05000000000000000000" pitchFamily="2" charset="2"/>
              <a:buChar char="v"/>
            </a:pPr>
            <a:r>
              <a:rPr lang="fr-FR" dirty="0"/>
              <a:t>Les aires OSPF sont hiérarchisées, l’aire 0 est obligatoire (aire Backbone)</a:t>
            </a:r>
          </a:p>
          <a:p>
            <a:pPr marL="742950" lvl="1" indent="-285750">
              <a:buFont typeface="Wingdings" panose="05000000000000000000" pitchFamily="2" charset="2"/>
              <a:buChar char="v"/>
            </a:pPr>
            <a:r>
              <a:rPr lang="fr-FR" dirty="0"/>
              <a:t>Supporte le VLSM (</a:t>
            </a:r>
            <a:r>
              <a:rPr lang="fr-FR" dirty="0" err="1"/>
              <a:t>netmask</a:t>
            </a:r>
            <a:r>
              <a:rPr lang="fr-FR" dirty="0"/>
              <a:t> à longueur variable)</a:t>
            </a:r>
          </a:p>
          <a:p>
            <a:pPr marL="742950" lvl="1" indent="-285750">
              <a:buFont typeface="Wingdings" panose="05000000000000000000" pitchFamily="2" charset="2"/>
              <a:buChar char="v"/>
            </a:pPr>
            <a:r>
              <a:rPr lang="fr-FR" dirty="0"/>
              <a:t>Adresses </a:t>
            </a:r>
            <a:r>
              <a:rPr lang="fr-FR" dirty="0" err="1"/>
              <a:t>mulitcast</a:t>
            </a:r>
            <a:r>
              <a:rPr lang="fr-FR" dirty="0"/>
              <a:t> réservées à OSPF pour les MAJ</a:t>
            </a:r>
          </a:p>
          <a:p>
            <a:pPr marL="742950" lvl="1" indent="-285750">
              <a:buFont typeface="Wingdings" panose="05000000000000000000" pitchFamily="2" charset="2"/>
              <a:buChar char="v"/>
            </a:pPr>
            <a:r>
              <a:rPr lang="fr-FR" dirty="0"/>
              <a:t>Authentification possible sous OSPF</a:t>
            </a:r>
          </a:p>
          <a:p>
            <a:pPr marL="742950" lvl="1" indent="-285750">
              <a:buFont typeface="Wingdings" panose="05000000000000000000" pitchFamily="2" charset="2"/>
              <a:buChar char="v"/>
            </a:pPr>
            <a:r>
              <a:rPr lang="fr-FR" dirty="0"/>
              <a:t>Prends en compte les routes venant d’autres protocoles</a:t>
            </a:r>
          </a:p>
          <a:p>
            <a:pPr marL="742950" lvl="1" indent="-285750">
              <a:buFont typeface="Wingdings" panose="05000000000000000000" pitchFamily="2" charset="2"/>
              <a:buChar char="v"/>
            </a:pPr>
            <a:r>
              <a:rPr lang="fr-FR" dirty="0"/>
              <a:t>La métrique utilise la bande passante</a:t>
            </a:r>
          </a:p>
          <a:p>
            <a:pPr marL="742950" lvl="1" indent="-285750">
              <a:buFont typeface="Wingdings" panose="05000000000000000000" pitchFamily="2" charset="2"/>
              <a:buChar char="v"/>
            </a:pPr>
            <a:r>
              <a:rPr lang="fr-FR" dirty="0"/>
              <a:t>C’est un protocole ouvert</a:t>
            </a:r>
          </a:p>
          <a:p>
            <a:pPr marL="742950" lvl="1" indent="-285750">
              <a:buFont typeface="Wingdings" panose="05000000000000000000" pitchFamily="2" charset="2"/>
              <a:buChar char="v"/>
            </a:pPr>
            <a:r>
              <a:rPr lang="fr-FR" dirty="0"/>
              <a:t>La distance administrative est égale à 110.</a:t>
            </a:r>
          </a:p>
          <a:p>
            <a:endParaRPr lang="fr-FR" dirty="0"/>
          </a:p>
          <a:p>
            <a:r>
              <a:rPr lang="fr-FR" dirty="0"/>
              <a:t>En contrepartie OSPF a les trois inconvénients suivants :</a:t>
            </a:r>
          </a:p>
          <a:p>
            <a:pPr marL="285750" indent="-285750">
              <a:buFont typeface="Wingdings" panose="05000000000000000000" pitchFamily="2" charset="2"/>
              <a:buChar char="v"/>
            </a:pPr>
            <a:r>
              <a:rPr lang="fr-FR" dirty="0"/>
              <a:t>OSPF consomme de la mémoire, car il maintient une base de données pour chaque routeur (état des liens)</a:t>
            </a:r>
          </a:p>
          <a:p>
            <a:pPr marL="285750" indent="-285750">
              <a:buFont typeface="Wingdings" panose="05000000000000000000" pitchFamily="2" charset="2"/>
              <a:buChar char="v"/>
            </a:pPr>
            <a:r>
              <a:rPr lang="fr-FR" dirty="0"/>
              <a:t>Consomme de la CPU au démarrage du processus OSPF, car il doit construire sa base de données</a:t>
            </a:r>
          </a:p>
          <a:p>
            <a:pPr marL="285750" indent="-285750">
              <a:buFont typeface="Wingdings" panose="05000000000000000000" pitchFamily="2" charset="2"/>
              <a:buChar char="v"/>
            </a:pPr>
            <a:r>
              <a:rPr lang="fr-FR" dirty="0"/>
              <a:t>Protocole complexe à mettre en place</a:t>
            </a:r>
          </a:p>
        </p:txBody>
      </p:sp>
    </p:spTree>
    <p:extLst>
      <p:ext uri="{BB962C8B-B14F-4D97-AF65-F5344CB8AC3E}">
        <p14:creationId xmlns:p14="http://schemas.microsoft.com/office/powerpoint/2010/main" val="2597206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88E0C18-4B74-C3A6-0AA2-273A953CC899}"/>
              </a:ext>
            </a:extLst>
          </p:cNvPr>
          <p:cNvSpPr txBox="1"/>
          <p:nvPr/>
        </p:nvSpPr>
        <p:spPr>
          <a:xfrm>
            <a:off x="848139" y="1121502"/>
            <a:ext cx="9515061" cy="1614960"/>
          </a:xfrm>
          <a:prstGeom prst="rect">
            <a:avLst/>
          </a:prstGeom>
        </p:spPr>
        <p:txBody>
          <a:bodyPr vert="horz" wrap="square" lIns="0" tIns="64546" rIns="0" bIns="0" rtlCol="0">
            <a:spAutoFit/>
          </a:bodyPr>
          <a:lstStyle/>
          <a:p>
            <a:pPr marL="417836" marR="4611" indent="-406885">
              <a:lnSpc>
                <a:spcPts val="1743"/>
              </a:lnSpc>
              <a:spcBef>
                <a:spcPts val="508"/>
              </a:spcBef>
              <a:buClr>
                <a:srgbClr val="CC9A00"/>
              </a:buClr>
              <a:buSzPct val="70000"/>
              <a:buFont typeface="Wingdings"/>
              <a:buChar char=""/>
              <a:tabLst>
                <a:tab pos="417836" algn="l"/>
                <a:tab pos="418412" algn="l"/>
              </a:tabLst>
            </a:pPr>
            <a:r>
              <a:rPr sz="1815" spc="-5" dirty="0">
                <a:solidFill>
                  <a:srgbClr val="282828"/>
                </a:solidFill>
                <a:latin typeface="Arial MT"/>
                <a:cs typeface="Arial MT"/>
              </a:rPr>
              <a:t>Le </a:t>
            </a:r>
            <a:r>
              <a:rPr sz="1815" spc="-5" dirty="0" err="1">
                <a:solidFill>
                  <a:srgbClr val="282828"/>
                </a:solidFill>
                <a:latin typeface="Arial MT"/>
                <a:cs typeface="Arial MT"/>
              </a:rPr>
              <a:t>routage</a:t>
            </a:r>
            <a:r>
              <a:rPr sz="1815" spc="-5" dirty="0">
                <a:solidFill>
                  <a:srgbClr val="282828"/>
                </a:solidFill>
                <a:latin typeface="Arial MT"/>
                <a:cs typeface="Arial MT"/>
              </a:rPr>
              <a:t> est</a:t>
            </a:r>
            <a:r>
              <a:rPr sz="1815" dirty="0">
                <a:solidFill>
                  <a:srgbClr val="282828"/>
                </a:solidFill>
                <a:latin typeface="Arial MT"/>
                <a:cs typeface="Arial MT"/>
              </a:rPr>
              <a:t> </a:t>
            </a:r>
            <a:r>
              <a:rPr sz="1815" spc="-9" dirty="0">
                <a:solidFill>
                  <a:srgbClr val="282828"/>
                </a:solidFill>
                <a:latin typeface="Arial MT"/>
                <a:cs typeface="Arial MT"/>
              </a:rPr>
              <a:t>hiérarchisé</a:t>
            </a:r>
            <a:r>
              <a:rPr sz="1815" spc="14" dirty="0">
                <a:solidFill>
                  <a:srgbClr val="282828"/>
                </a:solidFill>
                <a:latin typeface="Arial MT"/>
                <a:cs typeface="Arial MT"/>
              </a:rPr>
              <a:t> </a:t>
            </a:r>
            <a:r>
              <a:rPr sz="1815" spc="-5" dirty="0">
                <a:solidFill>
                  <a:srgbClr val="282828"/>
                </a:solidFill>
                <a:latin typeface="Arial MT"/>
                <a:cs typeface="Arial MT"/>
              </a:rPr>
              <a:t>: un</a:t>
            </a:r>
            <a:r>
              <a:rPr sz="1815" spc="9" dirty="0">
                <a:solidFill>
                  <a:srgbClr val="282828"/>
                </a:solidFill>
                <a:latin typeface="Arial MT"/>
                <a:cs typeface="Arial MT"/>
              </a:rPr>
              <a:t> </a:t>
            </a:r>
            <a:r>
              <a:rPr sz="1815" spc="-5" dirty="0">
                <a:solidFill>
                  <a:srgbClr val="282828"/>
                </a:solidFill>
                <a:latin typeface="Arial MT"/>
                <a:cs typeface="Arial MT"/>
              </a:rPr>
              <a:t>système</a:t>
            </a:r>
            <a:r>
              <a:rPr sz="1815" spc="-9" dirty="0">
                <a:solidFill>
                  <a:srgbClr val="282828"/>
                </a:solidFill>
                <a:latin typeface="Arial MT"/>
                <a:cs typeface="Arial MT"/>
              </a:rPr>
              <a:t> autonome</a:t>
            </a:r>
            <a:r>
              <a:rPr sz="1815" spc="9" dirty="0">
                <a:solidFill>
                  <a:srgbClr val="282828"/>
                </a:solidFill>
                <a:latin typeface="Arial MT"/>
                <a:cs typeface="Arial MT"/>
              </a:rPr>
              <a:t> </a:t>
            </a:r>
            <a:r>
              <a:rPr sz="1815" spc="-5" dirty="0">
                <a:solidFill>
                  <a:srgbClr val="282828"/>
                </a:solidFill>
                <a:latin typeface="Arial MT"/>
                <a:cs typeface="Arial MT"/>
              </a:rPr>
              <a:t>(AS)</a:t>
            </a:r>
            <a:r>
              <a:rPr sz="1815" spc="5" dirty="0">
                <a:solidFill>
                  <a:srgbClr val="282828"/>
                </a:solidFill>
                <a:latin typeface="Arial MT"/>
                <a:cs typeface="Arial MT"/>
              </a:rPr>
              <a:t> </a:t>
            </a:r>
            <a:r>
              <a:rPr sz="1815" spc="-5" dirty="0">
                <a:solidFill>
                  <a:srgbClr val="282828"/>
                </a:solidFill>
                <a:latin typeface="Arial MT"/>
                <a:cs typeface="Arial MT"/>
              </a:rPr>
              <a:t>est </a:t>
            </a:r>
            <a:r>
              <a:rPr sz="1815" spc="-9" dirty="0">
                <a:solidFill>
                  <a:srgbClr val="282828"/>
                </a:solidFill>
                <a:latin typeface="Arial MT"/>
                <a:cs typeface="Arial MT"/>
              </a:rPr>
              <a:t>découpé </a:t>
            </a:r>
            <a:r>
              <a:rPr sz="1815" spc="-490" dirty="0">
                <a:solidFill>
                  <a:srgbClr val="282828"/>
                </a:solidFill>
                <a:latin typeface="Arial MT"/>
                <a:cs typeface="Arial MT"/>
              </a:rPr>
              <a:t> </a:t>
            </a:r>
            <a:r>
              <a:rPr sz="1815" spc="-5" dirty="0">
                <a:solidFill>
                  <a:srgbClr val="282828"/>
                </a:solidFill>
                <a:latin typeface="Arial MT"/>
                <a:cs typeface="Arial MT"/>
              </a:rPr>
              <a:t>en</a:t>
            </a:r>
            <a:r>
              <a:rPr sz="1815" spc="-9" dirty="0">
                <a:solidFill>
                  <a:srgbClr val="282828"/>
                </a:solidFill>
                <a:latin typeface="Arial MT"/>
                <a:cs typeface="Arial MT"/>
              </a:rPr>
              <a:t> zones</a:t>
            </a:r>
            <a:r>
              <a:rPr sz="1815" spc="-5" dirty="0">
                <a:solidFill>
                  <a:srgbClr val="282828"/>
                </a:solidFill>
                <a:latin typeface="Arial MT"/>
                <a:cs typeface="Arial MT"/>
              </a:rPr>
              <a:t> ou aires </a:t>
            </a:r>
            <a:r>
              <a:rPr sz="1815" spc="-9" dirty="0">
                <a:solidFill>
                  <a:srgbClr val="282828"/>
                </a:solidFill>
                <a:latin typeface="Arial MT"/>
                <a:cs typeface="Arial MT"/>
              </a:rPr>
              <a:t>«area»</a:t>
            </a:r>
            <a:endParaRPr sz="1815" dirty="0">
              <a:latin typeface="Arial MT"/>
              <a:cs typeface="Arial MT"/>
            </a:endParaRPr>
          </a:p>
          <a:p>
            <a:pPr marL="417836" marR="146963" indent="-406885">
              <a:lnSpc>
                <a:spcPct val="80000"/>
              </a:lnSpc>
              <a:spcBef>
                <a:spcPts val="885"/>
              </a:spcBef>
              <a:buClr>
                <a:srgbClr val="CC9A00"/>
              </a:buClr>
              <a:buSzPct val="70000"/>
              <a:buFont typeface="Wingdings"/>
              <a:buChar char=""/>
              <a:tabLst>
                <a:tab pos="417836" algn="l"/>
                <a:tab pos="418412" algn="l"/>
              </a:tabLst>
            </a:pPr>
            <a:r>
              <a:rPr sz="1815" spc="-5" dirty="0">
                <a:solidFill>
                  <a:srgbClr val="282828"/>
                </a:solidFill>
                <a:latin typeface="Arial MT"/>
                <a:cs typeface="Arial MT"/>
              </a:rPr>
              <a:t>Une</a:t>
            </a:r>
            <a:r>
              <a:rPr sz="1815" dirty="0">
                <a:solidFill>
                  <a:srgbClr val="282828"/>
                </a:solidFill>
                <a:latin typeface="Arial MT"/>
                <a:cs typeface="Arial MT"/>
              </a:rPr>
              <a:t> </a:t>
            </a:r>
            <a:r>
              <a:rPr sz="1815" spc="-5" dirty="0">
                <a:solidFill>
                  <a:srgbClr val="282828"/>
                </a:solidFill>
                <a:latin typeface="Arial MT"/>
                <a:cs typeface="Arial MT"/>
              </a:rPr>
              <a:t>zone</a:t>
            </a:r>
            <a:r>
              <a:rPr sz="1815" spc="5" dirty="0">
                <a:solidFill>
                  <a:srgbClr val="282828"/>
                </a:solidFill>
                <a:latin typeface="Arial MT"/>
                <a:cs typeface="Arial MT"/>
              </a:rPr>
              <a:t> </a:t>
            </a:r>
            <a:r>
              <a:rPr sz="1815" spc="-5" dirty="0">
                <a:solidFill>
                  <a:srgbClr val="282828"/>
                </a:solidFill>
                <a:latin typeface="Arial MT"/>
                <a:cs typeface="Arial MT"/>
              </a:rPr>
              <a:t>est</a:t>
            </a:r>
            <a:r>
              <a:rPr sz="1815" spc="-14" dirty="0">
                <a:solidFill>
                  <a:srgbClr val="282828"/>
                </a:solidFill>
                <a:latin typeface="Arial MT"/>
                <a:cs typeface="Arial MT"/>
              </a:rPr>
              <a:t> </a:t>
            </a:r>
            <a:r>
              <a:rPr sz="1815" spc="-5" dirty="0">
                <a:solidFill>
                  <a:srgbClr val="282828"/>
                </a:solidFill>
                <a:latin typeface="Arial MT"/>
                <a:cs typeface="Arial MT"/>
              </a:rPr>
              <a:t>un</a:t>
            </a:r>
            <a:r>
              <a:rPr sz="1815" spc="5" dirty="0">
                <a:solidFill>
                  <a:srgbClr val="282828"/>
                </a:solidFill>
                <a:latin typeface="Arial MT"/>
                <a:cs typeface="Arial MT"/>
              </a:rPr>
              <a:t> </a:t>
            </a:r>
            <a:r>
              <a:rPr sz="1815" spc="-9" dirty="0">
                <a:solidFill>
                  <a:srgbClr val="282828"/>
                </a:solidFill>
                <a:latin typeface="Arial MT"/>
                <a:cs typeface="Arial MT"/>
              </a:rPr>
              <a:t>ensemble</a:t>
            </a:r>
            <a:r>
              <a:rPr sz="1815" spc="5" dirty="0">
                <a:solidFill>
                  <a:srgbClr val="282828"/>
                </a:solidFill>
                <a:latin typeface="Arial MT"/>
                <a:cs typeface="Arial MT"/>
              </a:rPr>
              <a:t> </a:t>
            </a:r>
            <a:r>
              <a:rPr sz="1815" spc="-5" dirty="0">
                <a:solidFill>
                  <a:srgbClr val="282828"/>
                </a:solidFill>
                <a:latin typeface="Arial MT"/>
                <a:cs typeface="Arial MT"/>
              </a:rPr>
              <a:t>de</a:t>
            </a:r>
            <a:r>
              <a:rPr sz="1815" spc="5" dirty="0">
                <a:solidFill>
                  <a:srgbClr val="282828"/>
                </a:solidFill>
                <a:latin typeface="Arial MT"/>
                <a:cs typeface="Arial MT"/>
              </a:rPr>
              <a:t> </a:t>
            </a:r>
            <a:r>
              <a:rPr sz="1815" spc="-9" dirty="0">
                <a:solidFill>
                  <a:srgbClr val="282828"/>
                </a:solidFill>
                <a:latin typeface="Arial MT"/>
                <a:cs typeface="Arial MT"/>
              </a:rPr>
              <a:t>réseaux</a:t>
            </a:r>
            <a:r>
              <a:rPr sz="1815" spc="5" dirty="0">
                <a:solidFill>
                  <a:srgbClr val="282828"/>
                </a:solidFill>
                <a:latin typeface="Arial MT"/>
                <a:cs typeface="Arial MT"/>
              </a:rPr>
              <a:t> </a:t>
            </a:r>
            <a:r>
              <a:rPr sz="1815" spc="-9" dirty="0">
                <a:solidFill>
                  <a:srgbClr val="282828"/>
                </a:solidFill>
                <a:latin typeface="Arial MT"/>
                <a:cs typeface="Arial MT"/>
              </a:rPr>
              <a:t>contigus.</a:t>
            </a:r>
            <a:r>
              <a:rPr sz="1815" spc="-5" dirty="0">
                <a:solidFill>
                  <a:srgbClr val="282828"/>
                </a:solidFill>
                <a:latin typeface="Arial MT"/>
                <a:cs typeface="Arial MT"/>
              </a:rPr>
              <a:t> </a:t>
            </a:r>
            <a:r>
              <a:rPr sz="1815" spc="-9" dirty="0">
                <a:solidFill>
                  <a:srgbClr val="282828"/>
                </a:solidFill>
                <a:latin typeface="Arial MT"/>
                <a:cs typeface="Arial MT"/>
              </a:rPr>
              <a:t>Chaque</a:t>
            </a:r>
            <a:r>
              <a:rPr sz="1815" spc="14" dirty="0">
                <a:solidFill>
                  <a:srgbClr val="282828"/>
                </a:solidFill>
                <a:latin typeface="Arial MT"/>
                <a:cs typeface="Arial MT"/>
              </a:rPr>
              <a:t> </a:t>
            </a:r>
            <a:r>
              <a:rPr sz="1815" spc="-5" dirty="0">
                <a:solidFill>
                  <a:srgbClr val="282828"/>
                </a:solidFill>
                <a:latin typeface="Arial MT"/>
                <a:cs typeface="Arial MT"/>
              </a:rPr>
              <a:t>zone</a:t>
            </a:r>
            <a:r>
              <a:rPr sz="1815" spc="5" dirty="0">
                <a:solidFill>
                  <a:srgbClr val="282828"/>
                </a:solidFill>
                <a:latin typeface="Arial MT"/>
                <a:cs typeface="Arial MT"/>
              </a:rPr>
              <a:t> </a:t>
            </a:r>
            <a:r>
              <a:rPr sz="1815" spc="-9" dirty="0">
                <a:solidFill>
                  <a:srgbClr val="282828"/>
                </a:solidFill>
                <a:latin typeface="Arial MT"/>
                <a:cs typeface="Arial MT"/>
              </a:rPr>
              <a:t>se </a:t>
            </a:r>
            <a:r>
              <a:rPr sz="1815" spc="-5" dirty="0">
                <a:solidFill>
                  <a:srgbClr val="282828"/>
                </a:solidFill>
                <a:latin typeface="Arial MT"/>
                <a:cs typeface="Arial MT"/>
              </a:rPr>
              <a:t> comporte comme un réseau indépendant, elle ne connaît que l'état </a:t>
            </a:r>
            <a:r>
              <a:rPr sz="1815" spc="-495" dirty="0">
                <a:solidFill>
                  <a:srgbClr val="282828"/>
                </a:solidFill>
                <a:latin typeface="Arial MT"/>
                <a:cs typeface="Arial MT"/>
              </a:rPr>
              <a:t> </a:t>
            </a:r>
            <a:r>
              <a:rPr sz="1815" spc="-5" dirty="0">
                <a:solidFill>
                  <a:srgbClr val="282828"/>
                </a:solidFill>
                <a:latin typeface="Arial MT"/>
                <a:cs typeface="Arial MT"/>
              </a:rPr>
              <a:t>des</a:t>
            </a:r>
            <a:r>
              <a:rPr sz="1815" spc="-9" dirty="0">
                <a:solidFill>
                  <a:srgbClr val="282828"/>
                </a:solidFill>
                <a:latin typeface="Arial MT"/>
                <a:cs typeface="Arial MT"/>
              </a:rPr>
              <a:t> liaisons</a:t>
            </a:r>
            <a:r>
              <a:rPr sz="1815" spc="9" dirty="0">
                <a:solidFill>
                  <a:srgbClr val="282828"/>
                </a:solidFill>
                <a:latin typeface="Arial MT"/>
                <a:cs typeface="Arial MT"/>
              </a:rPr>
              <a:t> </a:t>
            </a:r>
            <a:r>
              <a:rPr sz="1815" spc="-9" dirty="0">
                <a:solidFill>
                  <a:srgbClr val="282828"/>
                </a:solidFill>
                <a:latin typeface="Arial MT"/>
                <a:cs typeface="Arial MT"/>
              </a:rPr>
              <a:t>internes</a:t>
            </a:r>
            <a:r>
              <a:rPr sz="1815" spc="-5" dirty="0">
                <a:solidFill>
                  <a:srgbClr val="282828"/>
                </a:solidFill>
                <a:latin typeface="Arial MT"/>
                <a:cs typeface="Arial MT"/>
              </a:rPr>
              <a:t> à</a:t>
            </a:r>
            <a:r>
              <a:rPr sz="1815" dirty="0">
                <a:solidFill>
                  <a:srgbClr val="282828"/>
                </a:solidFill>
                <a:latin typeface="Arial MT"/>
                <a:cs typeface="Arial MT"/>
              </a:rPr>
              <a:t> </a:t>
            </a:r>
            <a:r>
              <a:rPr sz="1815" spc="-5" dirty="0">
                <a:solidFill>
                  <a:srgbClr val="282828"/>
                </a:solidFill>
                <a:latin typeface="Arial MT"/>
                <a:cs typeface="Arial MT"/>
              </a:rPr>
              <a:t>la zone</a:t>
            </a:r>
            <a:endParaRPr sz="1815" dirty="0">
              <a:latin typeface="Arial MT"/>
              <a:cs typeface="Arial MT"/>
            </a:endParaRPr>
          </a:p>
          <a:p>
            <a:pPr marL="417836" marR="129673" indent="-406885">
              <a:lnSpc>
                <a:spcPts val="1743"/>
              </a:lnSpc>
              <a:spcBef>
                <a:spcPts val="857"/>
              </a:spcBef>
              <a:buClr>
                <a:srgbClr val="CC9A00"/>
              </a:buClr>
              <a:buSzPct val="70000"/>
              <a:buFont typeface="Wingdings"/>
              <a:buChar char=""/>
              <a:tabLst>
                <a:tab pos="417836" algn="l"/>
                <a:tab pos="418412" algn="l"/>
              </a:tabLst>
            </a:pPr>
            <a:r>
              <a:rPr sz="1815" spc="-5" dirty="0">
                <a:solidFill>
                  <a:srgbClr val="282828"/>
                </a:solidFill>
                <a:latin typeface="Arial MT"/>
                <a:cs typeface="Arial MT"/>
              </a:rPr>
              <a:t>La zone</a:t>
            </a:r>
            <a:r>
              <a:rPr sz="1815" spc="5" dirty="0">
                <a:solidFill>
                  <a:srgbClr val="282828"/>
                </a:solidFill>
                <a:latin typeface="Arial MT"/>
                <a:cs typeface="Arial MT"/>
              </a:rPr>
              <a:t> </a:t>
            </a:r>
            <a:r>
              <a:rPr sz="1815" spc="-5" dirty="0">
                <a:solidFill>
                  <a:srgbClr val="282828"/>
                </a:solidFill>
                <a:latin typeface="Arial MT"/>
                <a:cs typeface="Arial MT"/>
              </a:rPr>
              <a:t>0 est</a:t>
            </a:r>
            <a:r>
              <a:rPr sz="1815" dirty="0">
                <a:solidFill>
                  <a:srgbClr val="282828"/>
                </a:solidFill>
                <a:latin typeface="Arial MT"/>
                <a:cs typeface="Arial MT"/>
              </a:rPr>
              <a:t> </a:t>
            </a:r>
            <a:r>
              <a:rPr sz="1815" spc="-9" dirty="0">
                <a:solidFill>
                  <a:srgbClr val="282828"/>
                </a:solidFill>
                <a:latin typeface="Arial MT"/>
                <a:cs typeface="Arial MT"/>
              </a:rPr>
              <a:t>l’épine</a:t>
            </a:r>
            <a:r>
              <a:rPr sz="1815" spc="18" dirty="0">
                <a:solidFill>
                  <a:srgbClr val="282828"/>
                </a:solidFill>
                <a:latin typeface="Arial MT"/>
                <a:cs typeface="Arial MT"/>
              </a:rPr>
              <a:t> </a:t>
            </a:r>
            <a:r>
              <a:rPr sz="1815" spc="-9" dirty="0">
                <a:solidFill>
                  <a:srgbClr val="282828"/>
                </a:solidFill>
                <a:latin typeface="Arial MT"/>
                <a:cs typeface="Arial MT"/>
              </a:rPr>
              <a:t>dorsale</a:t>
            </a:r>
            <a:r>
              <a:rPr sz="1815" dirty="0">
                <a:solidFill>
                  <a:srgbClr val="282828"/>
                </a:solidFill>
                <a:latin typeface="Arial MT"/>
                <a:cs typeface="Arial MT"/>
              </a:rPr>
              <a:t> </a:t>
            </a:r>
            <a:r>
              <a:rPr sz="1815" spc="-5" dirty="0">
                <a:solidFill>
                  <a:srgbClr val="282828"/>
                </a:solidFill>
                <a:latin typeface="Arial MT"/>
                <a:cs typeface="Arial MT"/>
              </a:rPr>
              <a:t>d’un</a:t>
            </a:r>
            <a:r>
              <a:rPr sz="1815" spc="9" dirty="0">
                <a:solidFill>
                  <a:srgbClr val="282828"/>
                </a:solidFill>
                <a:latin typeface="Arial MT"/>
                <a:cs typeface="Arial MT"/>
              </a:rPr>
              <a:t> </a:t>
            </a:r>
            <a:r>
              <a:rPr sz="1815" spc="-9" dirty="0">
                <a:solidFill>
                  <a:srgbClr val="282828"/>
                </a:solidFill>
                <a:latin typeface="Arial MT"/>
                <a:cs typeface="Arial MT"/>
              </a:rPr>
              <a:t>système</a:t>
            </a:r>
            <a:r>
              <a:rPr sz="1815" spc="5" dirty="0">
                <a:solidFill>
                  <a:srgbClr val="282828"/>
                </a:solidFill>
                <a:latin typeface="Arial MT"/>
                <a:cs typeface="Arial MT"/>
              </a:rPr>
              <a:t> </a:t>
            </a:r>
            <a:r>
              <a:rPr sz="1815" spc="-9" dirty="0">
                <a:solidFill>
                  <a:srgbClr val="282828"/>
                </a:solidFill>
                <a:latin typeface="Arial MT"/>
                <a:cs typeface="Arial MT"/>
              </a:rPr>
              <a:t>autonome.</a:t>
            </a:r>
            <a:r>
              <a:rPr sz="1815" spc="18" dirty="0">
                <a:solidFill>
                  <a:srgbClr val="282828"/>
                </a:solidFill>
                <a:latin typeface="Arial MT"/>
                <a:cs typeface="Arial MT"/>
              </a:rPr>
              <a:t> </a:t>
            </a:r>
            <a:r>
              <a:rPr sz="1815" spc="-5" dirty="0">
                <a:solidFill>
                  <a:srgbClr val="FF0000"/>
                </a:solidFill>
                <a:latin typeface="Arial MT"/>
                <a:cs typeface="Arial MT"/>
              </a:rPr>
              <a:t>Toute</a:t>
            </a:r>
            <a:r>
              <a:rPr sz="1815" spc="5" dirty="0">
                <a:solidFill>
                  <a:srgbClr val="FF0000"/>
                </a:solidFill>
                <a:latin typeface="Arial MT"/>
                <a:cs typeface="Arial MT"/>
              </a:rPr>
              <a:t> </a:t>
            </a:r>
            <a:r>
              <a:rPr sz="1815" spc="-9" dirty="0">
                <a:solidFill>
                  <a:srgbClr val="FF0000"/>
                </a:solidFill>
                <a:latin typeface="Arial MT"/>
                <a:cs typeface="Arial MT"/>
              </a:rPr>
              <a:t>autre </a:t>
            </a:r>
            <a:r>
              <a:rPr sz="1815" spc="-5" dirty="0">
                <a:solidFill>
                  <a:srgbClr val="FF0000"/>
                </a:solidFill>
                <a:latin typeface="Arial MT"/>
                <a:cs typeface="Arial MT"/>
              </a:rPr>
              <a:t> zone est connectée à cette épine dorsale</a:t>
            </a:r>
            <a:r>
              <a:rPr sz="1815" spc="-5" dirty="0">
                <a:solidFill>
                  <a:srgbClr val="282828"/>
                </a:solidFill>
                <a:latin typeface="Arial MT"/>
                <a:cs typeface="Arial MT"/>
              </a:rPr>
              <a:t>, soit directement, soit </a:t>
            </a:r>
            <a:r>
              <a:rPr sz="1815" spc="-9" dirty="0">
                <a:solidFill>
                  <a:srgbClr val="282828"/>
                </a:solidFill>
                <a:latin typeface="Arial MT"/>
                <a:cs typeface="Arial MT"/>
              </a:rPr>
              <a:t>par </a:t>
            </a:r>
            <a:r>
              <a:rPr sz="1815" spc="-495" dirty="0">
                <a:solidFill>
                  <a:srgbClr val="282828"/>
                </a:solidFill>
                <a:latin typeface="Arial MT"/>
                <a:cs typeface="Arial MT"/>
              </a:rPr>
              <a:t> </a:t>
            </a:r>
            <a:r>
              <a:rPr sz="1815" spc="-5" dirty="0">
                <a:solidFill>
                  <a:srgbClr val="282828"/>
                </a:solidFill>
                <a:latin typeface="Arial MT"/>
                <a:cs typeface="Arial MT"/>
              </a:rPr>
              <a:t>un</a:t>
            </a:r>
            <a:r>
              <a:rPr sz="1815" spc="-9" dirty="0">
                <a:solidFill>
                  <a:srgbClr val="282828"/>
                </a:solidFill>
                <a:latin typeface="Arial MT"/>
                <a:cs typeface="Arial MT"/>
              </a:rPr>
              <a:t> tunnel</a:t>
            </a:r>
            <a:endParaRPr sz="1815" dirty="0">
              <a:latin typeface="Arial MT"/>
              <a:cs typeface="Arial MT"/>
            </a:endParaRPr>
          </a:p>
        </p:txBody>
      </p:sp>
      <p:pic>
        <p:nvPicPr>
          <p:cNvPr id="3" name="object 11">
            <a:extLst>
              <a:ext uri="{FF2B5EF4-FFF2-40B4-BE49-F238E27FC236}">
                <a16:creationId xmlns:a16="http://schemas.microsoft.com/office/drawing/2014/main" id="{24028C77-12A1-D91A-A957-B0F647719AC4}"/>
              </a:ext>
            </a:extLst>
          </p:cNvPr>
          <p:cNvPicPr/>
          <p:nvPr/>
        </p:nvPicPr>
        <p:blipFill>
          <a:blip r:embed="rId2" cstate="print"/>
          <a:stretch>
            <a:fillRect/>
          </a:stretch>
        </p:blipFill>
        <p:spPr>
          <a:xfrm>
            <a:off x="3694990" y="2840125"/>
            <a:ext cx="4232176" cy="1614960"/>
          </a:xfrm>
          <a:prstGeom prst="rect">
            <a:avLst/>
          </a:prstGeom>
        </p:spPr>
      </p:pic>
      <p:sp>
        <p:nvSpPr>
          <p:cNvPr id="4" name="object 12">
            <a:extLst>
              <a:ext uri="{FF2B5EF4-FFF2-40B4-BE49-F238E27FC236}">
                <a16:creationId xmlns:a16="http://schemas.microsoft.com/office/drawing/2014/main" id="{2D71B569-06BA-AC26-132F-7F43FB413B61}"/>
              </a:ext>
            </a:extLst>
          </p:cNvPr>
          <p:cNvSpPr txBox="1"/>
          <p:nvPr/>
        </p:nvSpPr>
        <p:spPr>
          <a:xfrm>
            <a:off x="1258957" y="4558748"/>
            <a:ext cx="9104243" cy="925034"/>
          </a:xfrm>
          <a:prstGeom prst="rect">
            <a:avLst/>
          </a:prstGeom>
        </p:spPr>
        <p:txBody>
          <a:bodyPr vert="horz" wrap="square" lIns="0" tIns="80682" rIns="0" bIns="0" rtlCol="0">
            <a:spAutoFit/>
          </a:bodyPr>
          <a:lstStyle/>
          <a:p>
            <a:pPr marL="417836" indent="-406885">
              <a:spcBef>
                <a:spcPts val="635"/>
              </a:spcBef>
              <a:buClr>
                <a:srgbClr val="CC9A00"/>
              </a:buClr>
              <a:buSzPct val="70000"/>
              <a:buFont typeface="Wingdings"/>
              <a:buChar char=""/>
              <a:tabLst>
                <a:tab pos="417836" algn="l"/>
                <a:tab pos="418412" algn="l"/>
              </a:tabLst>
            </a:pPr>
            <a:r>
              <a:rPr sz="1815" spc="-5" dirty="0">
                <a:solidFill>
                  <a:srgbClr val="282828"/>
                </a:solidFill>
                <a:latin typeface="Arial MT"/>
                <a:cs typeface="Arial MT"/>
              </a:rPr>
              <a:t>Deux</a:t>
            </a:r>
            <a:r>
              <a:rPr sz="1815" spc="-14" dirty="0">
                <a:solidFill>
                  <a:srgbClr val="282828"/>
                </a:solidFill>
                <a:latin typeface="Arial MT"/>
                <a:cs typeface="Arial MT"/>
              </a:rPr>
              <a:t> </a:t>
            </a:r>
            <a:r>
              <a:rPr sz="1815" spc="-9" dirty="0" err="1">
                <a:solidFill>
                  <a:srgbClr val="282828"/>
                </a:solidFill>
                <a:latin typeface="Arial MT"/>
                <a:cs typeface="Arial MT"/>
              </a:rPr>
              <a:t>niveaux</a:t>
            </a:r>
            <a:r>
              <a:rPr sz="1815" spc="5" dirty="0">
                <a:solidFill>
                  <a:srgbClr val="282828"/>
                </a:solidFill>
                <a:latin typeface="Arial MT"/>
                <a:cs typeface="Arial MT"/>
              </a:rPr>
              <a:t> </a:t>
            </a:r>
            <a:r>
              <a:rPr sz="1815" spc="-5" dirty="0">
                <a:solidFill>
                  <a:srgbClr val="282828"/>
                </a:solidFill>
                <a:latin typeface="Arial MT"/>
                <a:cs typeface="Arial MT"/>
              </a:rPr>
              <a:t>de </a:t>
            </a:r>
            <a:r>
              <a:rPr sz="1815" spc="-5" dirty="0" err="1">
                <a:solidFill>
                  <a:srgbClr val="282828"/>
                </a:solidFill>
                <a:latin typeface="Arial MT"/>
                <a:cs typeface="Arial MT"/>
              </a:rPr>
              <a:t>routage</a:t>
            </a:r>
            <a:r>
              <a:rPr sz="1815" spc="-5" dirty="0">
                <a:solidFill>
                  <a:srgbClr val="282828"/>
                </a:solidFill>
                <a:latin typeface="Arial MT"/>
                <a:cs typeface="Arial MT"/>
              </a:rPr>
              <a:t> :</a:t>
            </a:r>
            <a:r>
              <a:rPr sz="1815" spc="-18" dirty="0">
                <a:solidFill>
                  <a:srgbClr val="282828"/>
                </a:solidFill>
                <a:latin typeface="Arial MT"/>
                <a:cs typeface="Arial MT"/>
              </a:rPr>
              <a:t> </a:t>
            </a:r>
            <a:r>
              <a:rPr sz="1815" spc="-5" dirty="0">
                <a:solidFill>
                  <a:srgbClr val="282828"/>
                </a:solidFill>
                <a:latin typeface="Arial MT"/>
                <a:cs typeface="Arial MT"/>
              </a:rPr>
              <a:t>intra</a:t>
            </a:r>
            <a:r>
              <a:rPr sz="1815" spc="-9" dirty="0">
                <a:solidFill>
                  <a:srgbClr val="282828"/>
                </a:solidFill>
                <a:latin typeface="Arial MT"/>
                <a:cs typeface="Arial MT"/>
              </a:rPr>
              <a:t> </a:t>
            </a:r>
            <a:r>
              <a:rPr sz="1815" spc="-5" dirty="0">
                <a:solidFill>
                  <a:srgbClr val="282828"/>
                </a:solidFill>
                <a:latin typeface="Arial MT"/>
                <a:cs typeface="Arial MT"/>
              </a:rPr>
              <a:t>et inter</a:t>
            </a:r>
            <a:r>
              <a:rPr sz="1815" spc="-9" dirty="0">
                <a:solidFill>
                  <a:srgbClr val="282828"/>
                </a:solidFill>
                <a:latin typeface="Arial MT"/>
                <a:cs typeface="Arial MT"/>
              </a:rPr>
              <a:t> </a:t>
            </a:r>
            <a:r>
              <a:rPr sz="1815" spc="-5" dirty="0">
                <a:solidFill>
                  <a:srgbClr val="282828"/>
                </a:solidFill>
                <a:latin typeface="Arial MT"/>
                <a:cs typeface="Arial MT"/>
              </a:rPr>
              <a:t>zone</a:t>
            </a:r>
            <a:endParaRPr sz="1815" dirty="0">
              <a:latin typeface="Arial MT"/>
              <a:cs typeface="Arial MT"/>
            </a:endParaRPr>
          </a:p>
          <a:p>
            <a:pPr marL="417836" marR="4611" indent="-406885">
              <a:lnSpc>
                <a:spcPts val="1743"/>
              </a:lnSpc>
              <a:spcBef>
                <a:spcPts val="967"/>
              </a:spcBef>
              <a:buClr>
                <a:srgbClr val="CC9A00"/>
              </a:buClr>
              <a:buSzPct val="70000"/>
              <a:buFont typeface="Wingdings"/>
              <a:buChar char=""/>
              <a:tabLst>
                <a:tab pos="417836" algn="l"/>
                <a:tab pos="418412" algn="l"/>
              </a:tabLst>
            </a:pPr>
            <a:r>
              <a:rPr sz="1815" spc="-5" dirty="0" err="1">
                <a:solidFill>
                  <a:srgbClr val="282828"/>
                </a:solidFill>
                <a:latin typeface="Arial MT"/>
                <a:cs typeface="Arial MT"/>
              </a:rPr>
              <a:t>Gérer</a:t>
            </a:r>
            <a:r>
              <a:rPr sz="1815" spc="-14" dirty="0">
                <a:solidFill>
                  <a:srgbClr val="282828"/>
                </a:solidFill>
                <a:latin typeface="Arial MT"/>
                <a:cs typeface="Arial MT"/>
              </a:rPr>
              <a:t> </a:t>
            </a:r>
            <a:r>
              <a:rPr sz="1815" spc="-5" dirty="0" err="1">
                <a:solidFill>
                  <a:srgbClr val="282828"/>
                </a:solidFill>
                <a:latin typeface="Arial MT"/>
                <a:cs typeface="Arial MT"/>
              </a:rPr>
              <a:t>une</a:t>
            </a:r>
            <a:r>
              <a:rPr sz="1815" dirty="0">
                <a:solidFill>
                  <a:srgbClr val="282828"/>
                </a:solidFill>
                <a:latin typeface="Arial MT"/>
                <a:cs typeface="Arial MT"/>
              </a:rPr>
              <a:t> </a:t>
            </a:r>
            <a:r>
              <a:rPr sz="1815" spc="-5" dirty="0" err="1">
                <a:solidFill>
                  <a:srgbClr val="282828"/>
                </a:solidFill>
                <a:latin typeface="Arial MT"/>
                <a:cs typeface="Arial MT"/>
              </a:rPr>
              <a:t>topologie</a:t>
            </a:r>
            <a:r>
              <a:rPr sz="1815" spc="14" dirty="0">
                <a:solidFill>
                  <a:srgbClr val="282828"/>
                </a:solidFill>
                <a:latin typeface="Arial MT"/>
                <a:cs typeface="Arial MT"/>
              </a:rPr>
              <a:t> </a:t>
            </a:r>
            <a:r>
              <a:rPr sz="1815" spc="-9" dirty="0" err="1">
                <a:solidFill>
                  <a:srgbClr val="282828"/>
                </a:solidFill>
                <a:latin typeface="Arial MT"/>
                <a:cs typeface="Arial MT"/>
              </a:rPr>
              <a:t>hiérarchique</a:t>
            </a:r>
            <a:r>
              <a:rPr sz="1815" spc="18" dirty="0">
                <a:solidFill>
                  <a:srgbClr val="282828"/>
                </a:solidFill>
                <a:latin typeface="Arial MT"/>
                <a:cs typeface="Arial MT"/>
              </a:rPr>
              <a:t> </a:t>
            </a:r>
            <a:r>
              <a:rPr sz="1815" spc="-5" dirty="0">
                <a:solidFill>
                  <a:srgbClr val="282828"/>
                </a:solidFill>
                <a:latin typeface="Arial MT"/>
                <a:cs typeface="Arial MT"/>
              </a:rPr>
              <a:t>(les</a:t>
            </a:r>
            <a:r>
              <a:rPr sz="1815"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5" dirty="0">
                <a:solidFill>
                  <a:srgbClr val="282828"/>
                </a:solidFill>
                <a:latin typeface="Arial MT"/>
                <a:cs typeface="Arial MT"/>
              </a:rPr>
              <a:t>bords</a:t>
            </a:r>
            <a:r>
              <a:rPr sz="1815" dirty="0">
                <a:solidFill>
                  <a:srgbClr val="282828"/>
                </a:solidFill>
                <a:latin typeface="Arial MT"/>
                <a:cs typeface="Arial MT"/>
              </a:rPr>
              <a:t> </a:t>
            </a:r>
            <a:r>
              <a:rPr sz="1815" spc="-5" dirty="0">
                <a:solidFill>
                  <a:srgbClr val="282828"/>
                </a:solidFill>
                <a:latin typeface="Arial MT"/>
                <a:cs typeface="Arial MT"/>
              </a:rPr>
              <a:t>»</a:t>
            </a:r>
            <a:r>
              <a:rPr sz="1815" dirty="0">
                <a:solidFill>
                  <a:srgbClr val="282828"/>
                </a:solidFill>
                <a:latin typeface="Arial MT"/>
                <a:cs typeface="Arial MT"/>
              </a:rPr>
              <a:t> </a:t>
            </a:r>
            <a:r>
              <a:rPr sz="1815" spc="-5" dirty="0">
                <a:solidFill>
                  <a:srgbClr val="282828"/>
                </a:solidFill>
                <a:latin typeface="Arial MT"/>
                <a:cs typeface="Arial MT"/>
              </a:rPr>
              <a:t>du</a:t>
            </a:r>
            <a:r>
              <a:rPr sz="1815" spc="5" dirty="0">
                <a:solidFill>
                  <a:srgbClr val="282828"/>
                </a:solidFill>
                <a:latin typeface="Arial MT"/>
                <a:cs typeface="Arial MT"/>
              </a:rPr>
              <a:t> </a:t>
            </a:r>
            <a:r>
              <a:rPr sz="1815" spc="-9" dirty="0" err="1">
                <a:solidFill>
                  <a:srgbClr val="282828"/>
                </a:solidFill>
                <a:latin typeface="Arial MT"/>
                <a:cs typeface="Arial MT"/>
              </a:rPr>
              <a:t>réseau</a:t>
            </a:r>
            <a:r>
              <a:rPr sz="1815" dirty="0">
                <a:solidFill>
                  <a:srgbClr val="282828"/>
                </a:solidFill>
                <a:latin typeface="Arial MT"/>
                <a:cs typeface="Arial MT"/>
              </a:rPr>
              <a:t> </a:t>
            </a:r>
            <a:r>
              <a:rPr sz="1815" spc="-9" dirty="0" err="1">
                <a:solidFill>
                  <a:srgbClr val="282828"/>
                </a:solidFill>
                <a:latin typeface="Arial MT"/>
                <a:cs typeface="Arial MT"/>
              </a:rPr>
              <a:t>sont</a:t>
            </a:r>
            <a:r>
              <a:rPr sz="1815" spc="-9" dirty="0">
                <a:solidFill>
                  <a:srgbClr val="282828"/>
                </a:solidFill>
                <a:latin typeface="Arial MT"/>
                <a:cs typeface="Arial MT"/>
              </a:rPr>
              <a:t> </a:t>
            </a:r>
            <a:r>
              <a:rPr sz="1815" spc="-490" dirty="0">
                <a:solidFill>
                  <a:srgbClr val="282828"/>
                </a:solidFill>
                <a:latin typeface="Arial MT"/>
                <a:cs typeface="Arial MT"/>
              </a:rPr>
              <a:t> </a:t>
            </a:r>
            <a:r>
              <a:rPr sz="1815" spc="-9" dirty="0" err="1">
                <a:solidFill>
                  <a:srgbClr val="282828"/>
                </a:solidFill>
                <a:latin typeface="Arial MT"/>
                <a:cs typeface="Arial MT"/>
              </a:rPr>
              <a:t>organisés</a:t>
            </a:r>
            <a:r>
              <a:rPr sz="1815" spc="5" dirty="0">
                <a:solidFill>
                  <a:srgbClr val="282828"/>
                </a:solidFill>
                <a:latin typeface="Arial MT"/>
                <a:cs typeface="Arial MT"/>
              </a:rPr>
              <a:t> </a:t>
            </a:r>
            <a:r>
              <a:rPr sz="1815" spc="-5" dirty="0" err="1">
                <a:solidFill>
                  <a:srgbClr val="282828"/>
                </a:solidFill>
                <a:latin typeface="Arial MT"/>
                <a:cs typeface="Arial MT"/>
              </a:rPr>
              <a:t>en</a:t>
            </a:r>
            <a:r>
              <a:rPr sz="1815" spc="-5" dirty="0">
                <a:solidFill>
                  <a:srgbClr val="282828"/>
                </a:solidFill>
                <a:latin typeface="Arial MT"/>
                <a:cs typeface="Arial MT"/>
              </a:rPr>
              <a:t> </a:t>
            </a:r>
            <a:r>
              <a:rPr sz="1815" spc="-5" dirty="0" err="1">
                <a:solidFill>
                  <a:srgbClr val="282828"/>
                </a:solidFill>
                <a:latin typeface="Arial MT"/>
                <a:cs typeface="Arial MT"/>
              </a:rPr>
              <a:t>arbre</a:t>
            </a:r>
            <a:r>
              <a:rPr sz="1815" spc="-5" dirty="0">
                <a:solidFill>
                  <a:srgbClr val="282828"/>
                </a:solidFill>
                <a:latin typeface="Arial MT"/>
                <a:cs typeface="Arial MT"/>
              </a:rPr>
              <a:t> </a:t>
            </a:r>
            <a:r>
              <a:rPr sz="1815" spc="-5" dirty="0" err="1">
                <a:solidFill>
                  <a:srgbClr val="282828"/>
                </a:solidFill>
                <a:latin typeface="Arial MT"/>
                <a:cs typeface="Arial MT"/>
              </a:rPr>
              <a:t>alors</a:t>
            </a:r>
            <a:r>
              <a:rPr sz="1815" dirty="0">
                <a:solidFill>
                  <a:srgbClr val="282828"/>
                </a:solidFill>
                <a:latin typeface="Arial MT"/>
                <a:cs typeface="Arial MT"/>
              </a:rPr>
              <a:t> </a:t>
            </a:r>
            <a:r>
              <a:rPr sz="1815" spc="-5" dirty="0">
                <a:solidFill>
                  <a:srgbClr val="282828"/>
                </a:solidFill>
                <a:latin typeface="Arial MT"/>
                <a:cs typeface="Arial MT"/>
              </a:rPr>
              <a:t>que</a:t>
            </a:r>
            <a:r>
              <a:rPr sz="1815" dirty="0">
                <a:solidFill>
                  <a:srgbClr val="282828"/>
                </a:solidFill>
                <a:latin typeface="Arial MT"/>
                <a:cs typeface="Arial MT"/>
              </a:rPr>
              <a:t> </a:t>
            </a:r>
            <a:r>
              <a:rPr sz="1815" spc="-5" dirty="0">
                <a:solidFill>
                  <a:srgbClr val="282828"/>
                </a:solidFill>
                <a:latin typeface="Arial MT"/>
                <a:cs typeface="Arial MT"/>
              </a:rPr>
              <a:t>le</a:t>
            </a:r>
            <a:r>
              <a:rPr sz="1815" dirty="0">
                <a:solidFill>
                  <a:srgbClr val="282828"/>
                </a:solidFill>
                <a:latin typeface="Arial MT"/>
                <a:cs typeface="Arial MT"/>
              </a:rPr>
              <a:t> </a:t>
            </a:r>
            <a:r>
              <a:rPr sz="1815" spc="-5" dirty="0" err="1">
                <a:solidFill>
                  <a:srgbClr val="282828"/>
                </a:solidFill>
                <a:latin typeface="Arial MT"/>
                <a:cs typeface="Arial MT"/>
              </a:rPr>
              <a:t>centre</a:t>
            </a:r>
            <a:r>
              <a:rPr sz="1815" spc="-9" dirty="0">
                <a:solidFill>
                  <a:srgbClr val="282828"/>
                </a:solidFill>
                <a:latin typeface="Arial MT"/>
                <a:cs typeface="Arial MT"/>
              </a:rPr>
              <a:t> </a:t>
            </a:r>
            <a:r>
              <a:rPr sz="1815" spc="-5" dirty="0" err="1">
                <a:solidFill>
                  <a:srgbClr val="282828"/>
                </a:solidFill>
                <a:latin typeface="Arial MT"/>
                <a:cs typeface="Arial MT"/>
              </a:rPr>
              <a:t>est</a:t>
            </a:r>
            <a:r>
              <a:rPr sz="1815" spc="-14" dirty="0">
                <a:solidFill>
                  <a:srgbClr val="282828"/>
                </a:solidFill>
                <a:latin typeface="Arial MT"/>
                <a:cs typeface="Arial MT"/>
              </a:rPr>
              <a:t> </a:t>
            </a:r>
            <a:r>
              <a:rPr sz="1815" spc="-5" dirty="0" err="1">
                <a:solidFill>
                  <a:srgbClr val="282828"/>
                </a:solidFill>
                <a:latin typeface="Arial MT"/>
                <a:cs typeface="Arial MT"/>
              </a:rPr>
              <a:t>en</a:t>
            </a:r>
            <a:r>
              <a:rPr sz="1815" dirty="0">
                <a:solidFill>
                  <a:srgbClr val="282828"/>
                </a:solidFill>
                <a:latin typeface="Arial MT"/>
                <a:cs typeface="Arial MT"/>
              </a:rPr>
              <a:t> </a:t>
            </a:r>
            <a:r>
              <a:rPr sz="1815" spc="-9" dirty="0" err="1">
                <a:solidFill>
                  <a:srgbClr val="282828"/>
                </a:solidFill>
                <a:latin typeface="Arial MT"/>
                <a:cs typeface="Arial MT"/>
              </a:rPr>
              <a:t>graphe</a:t>
            </a:r>
            <a:r>
              <a:rPr sz="1815" spc="-9" dirty="0">
                <a:solidFill>
                  <a:srgbClr val="282828"/>
                </a:solidFill>
                <a:latin typeface="Arial MT"/>
                <a:cs typeface="Arial MT"/>
              </a:rPr>
              <a:t>)</a:t>
            </a:r>
            <a:endParaRPr sz="1815" dirty="0">
              <a:latin typeface="Arial MT"/>
              <a:cs typeface="Arial MT"/>
            </a:endParaRPr>
          </a:p>
        </p:txBody>
      </p:sp>
      <p:sp>
        <p:nvSpPr>
          <p:cNvPr id="5" name="object 2">
            <a:extLst>
              <a:ext uri="{FF2B5EF4-FFF2-40B4-BE49-F238E27FC236}">
                <a16:creationId xmlns:a16="http://schemas.microsoft.com/office/drawing/2014/main" id="{5BE05047-0408-26CE-B534-D300E67A193C}"/>
              </a:ext>
            </a:extLst>
          </p:cNvPr>
          <p:cNvSpPr txBox="1">
            <a:spLocks/>
          </p:cNvSpPr>
          <p:nvPr/>
        </p:nvSpPr>
        <p:spPr>
          <a:xfrm>
            <a:off x="2840017" y="328027"/>
            <a:ext cx="5592440" cy="394367"/>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en-US" sz="2904" b="1" spc="-5" dirty="0"/>
              <a:t>OSPF</a:t>
            </a:r>
            <a:r>
              <a:rPr lang="en-US" sz="2904" b="1" spc="-18" dirty="0"/>
              <a:t> </a:t>
            </a:r>
            <a:r>
              <a:rPr lang="en-US" sz="2904" b="1" spc="-5" dirty="0"/>
              <a:t>«Open</a:t>
            </a:r>
            <a:r>
              <a:rPr lang="en-US" sz="2904" b="1" spc="-9" dirty="0"/>
              <a:t> Shortest</a:t>
            </a:r>
            <a:r>
              <a:rPr lang="en-US" sz="2904" b="1" spc="-14" dirty="0"/>
              <a:t> </a:t>
            </a:r>
            <a:r>
              <a:rPr lang="en-US" sz="2904" b="1" spc="-5" dirty="0"/>
              <a:t>Path</a:t>
            </a:r>
            <a:r>
              <a:rPr lang="en-US" sz="2904" b="1" spc="-9" dirty="0"/>
              <a:t> </a:t>
            </a:r>
            <a:r>
              <a:rPr lang="en-US" sz="2904" b="1" spc="-5" dirty="0"/>
              <a:t>First»</a:t>
            </a:r>
            <a:endParaRPr lang="en-US" sz="2904" b="1" dirty="0"/>
          </a:p>
        </p:txBody>
      </p:sp>
    </p:spTree>
    <p:extLst>
      <p:ext uri="{BB962C8B-B14F-4D97-AF65-F5344CB8AC3E}">
        <p14:creationId xmlns:p14="http://schemas.microsoft.com/office/powerpoint/2010/main" val="632220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082B882-B88E-4C46-3A63-87937E61BE5C}"/>
              </a:ext>
            </a:extLst>
          </p:cNvPr>
          <p:cNvSpPr txBox="1"/>
          <p:nvPr/>
        </p:nvSpPr>
        <p:spPr>
          <a:xfrm>
            <a:off x="0" y="1574995"/>
            <a:ext cx="12298018" cy="3416320"/>
          </a:xfrm>
          <a:prstGeom prst="rect">
            <a:avLst/>
          </a:prstGeom>
          <a:noFill/>
        </p:spPr>
        <p:txBody>
          <a:bodyPr wrap="square">
            <a:spAutoFit/>
          </a:bodyPr>
          <a:lstStyle/>
          <a:p>
            <a:r>
              <a:rPr lang="fr-FR" dirty="0"/>
              <a:t>Une caractéristique principale d’OSPF est de supporter des inter réseaux très larges grâce au regroupement des routeurs dans des entités logiques appelées areas ou zones.</a:t>
            </a:r>
          </a:p>
          <a:p>
            <a:endParaRPr lang="fr-FR" dirty="0"/>
          </a:p>
          <a:p>
            <a:r>
              <a:rPr lang="fr-FR" dirty="0"/>
              <a:t>La communication inter-areas ne laisse passer que les échanges d’information minimale de routage dans le seul objectif de connecter les zones entre elles.</a:t>
            </a:r>
          </a:p>
          <a:p>
            <a:endParaRPr lang="fr-FR" dirty="0"/>
          </a:p>
          <a:p>
            <a:r>
              <a:rPr lang="fr-FR" dirty="0"/>
              <a:t>Il en résulte que les efforts de calcul de routes ne s’opèrent qu’au sein d’une même zone.</a:t>
            </a:r>
          </a:p>
          <a:p>
            <a:endParaRPr lang="fr-FR" dirty="0"/>
          </a:p>
          <a:p>
            <a:r>
              <a:rPr lang="fr-FR" dirty="0"/>
              <a:t>Les routeurs d’une zone ne sont pas affectés (en calcul) par les changements intervenus dans une autre zone.</a:t>
            </a:r>
          </a:p>
          <a:p>
            <a:endParaRPr lang="fr-FR" dirty="0"/>
          </a:p>
          <a:p>
            <a:r>
              <a:rPr lang="fr-FR" dirty="0"/>
              <a:t>Dans un contexte où OSPF demande beaucoup de ressources en CPU et en mémoire, cette notion de conception est très importante.</a:t>
            </a:r>
          </a:p>
        </p:txBody>
      </p:sp>
      <p:sp>
        <p:nvSpPr>
          <p:cNvPr id="5" name="ZoneTexte 4">
            <a:extLst>
              <a:ext uri="{FF2B5EF4-FFF2-40B4-BE49-F238E27FC236}">
                <a16:creationId xmlns:a16="http://schemas.microsoft.com/office/drawing/2014/main" id="{B7915A1F-D7DC-DCE4-E94F-73558E4BD405}"/>
              </a:ext>
            </a:extLst>
          </p:cNvPr>
          <p:cNvSpPr txBox="1"/>
          <p:nvPr/>
        </p:nvSpPr>
        <p:spPr>
          <a:xfrm>
            <a:off x="2411895" y="477943"/>
            <a:ext cx="6175512" cy="523220"/>
          </a:xfrm>
          <a:prstGeom prst="rect">
            <a:avLst/>
          </a:prstGeom>
          <a:noFill/>
        </p:spPr>
        <p:txBody>
          <a:bodyPr wrap="square">
            <a:spAutoFit/>
          </a:bodyPr>
          <a:lstStyle/>
          <a:p>
            <a:pPr algn="ctr"/>
            <a:r>
              <a:rPr lang="fr-FR" sz="2800" b="1" dirty="0"/>
              <a:t>Zone OSPF</a:t>
            </a:r>
          </a:p>
        </p:txBody>
      </p:sp>
    </p:spTree>
    <p:extLst>
      <p:ext uri="{BB962C8B-B14F-4D97-AF65-F5344CB8AC3E}">
        <p14:creationId xmlns:p14="http://schemas.microsoft.com/office/powerpoint/2010/main" val="1765294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5C15208-CA0F-A8B6-C528-AD2EA94406D3}"/>
              </a:ext>
            </a:extLst>
          </p:cNvPr>
          <p:cNvSpPr txBox="1">
            <a:spLocks/>
          </p:cNvSpPr>
          <p:nvPr/>
        </p:nvSpPr>
        <p:spPr>
          <a:xfrm>
            <a:off x="2639227" y="659981"/>
            <a:ext cx="5592440" cy="394367"/>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en-US" sz="2904" b="1" spc="-5" dirty="0"/>
              <a:t>OSPF</a:t>
            </a:r>
            <a:r>
              <a:rPr lang="en-US" sz="2904" b="1" spc="-18" dirty="0"/>
              <a:t> </a:t>
            </a:r>
            <a:r>
              <a:rPr lang="en-US" sz="2904" b="1" spc="-5" dirty="0"/>
              <a:t>«Open</a:t>
            </a:r>
            <a:r>
              <a:rPr lang="en-US" sz="2904" b="1" spc="-9" dirty="0"/>
              <a:t> Shortest</a:t>
            </a:r>
            <a:r>
              <a:rPr lang="en-US" sz="2904" b="1" spc="-14" dirty="0"/>
              <a:t> </a:t>
            </a:r>
            <a:r>
              <a:rPr lang="en-US" sz="2904" b="1" spc="-5" dirty="0"/>
              <a:t>Path</a:t>
            </a:r>
            <a:r>
              <a:rPr lang="en-US" sz="2904" b="1" spc="-9" dirty="0"/>
              <a:t> </a:t>
            </a:r>
            <a:r>
              <a:rPr lang="en-US" sz="2904" b="1" spc="-5" dirty="0"/>
              <a:t>First»</a:t>
            </a:r>
            <a:endParaRPr lang="en-US" sz="2904" b="1" dirty="0"/>
          </a:p>
        </p:txBody>
      </p:sp>
      <p:sp>
        <p:nvSpPr>
          <p:cNvPr id="3" name="object 11">
            <a:extLst>
              <a:ext uri="{FF2B5EF4-FFF2-40B4-BE49-F238E27FC236}">
                <a16:creationId xmlns:a16="http://schemas.microsoft.com/office/drawing/2014/main" id="{F0C0C17F-889C-C1D3-2F36-9733B6B77EF5}"/>
              </a:ext>
            </a:extLst>
          </p:cNvPr>
          <p:cNvSpPr txBox="1"/>
          <p:nvPr/>
        </p:nvSpPr>
        <p:spPr>
          <a:xfrm>
            <a:off x="2377127" y="1665558"/>
            <a:ext cx="6246543" cy="1989506"/>
          </a:xfrm>
          <a:prstGeom prst="rect">
            <a:avLst/>
          </a:prstGeom>
        </p:spPr>
        <p:txBody>
          <a:bodyPr vert="horz" wrap="square" lIns="0" tIns="127939" rIns="0" bIns="0" rtlCol="0">
            <a:spAutoFit/>
          </a:bodyPr>
          <a:lstStyle/>
          <a:p>
            <a:pPr marL="417836" indent="-406885">
              <a:spcBef>
                <a:spcPts val="1007"/>
              </a:spcBef>
              <a:buClr>
                <a:srgbClr val="CC9A00"/>
              </a:buClr>
              <a:buSzPct val="68750"/>
              <a:buFont typeface="Wingdings"/>
              <a:buChar char=""/>
              <a:tabLst>
                <a:tab pos="417836" algn="l"/>
                <a:tab pos="418412" algn="l"/>
              </a:tabLst>
            </a:pPr>
            <a:r>
              <a:rPr sz="2178" dirty="0">
                <a:solidFill>
                  <a:srgbClr val="00339A"/>
                </a:solidFill>
                <a:latin typeface="Arial MT"/>
                <a:cs typeface="Arial MT"/>
              </a:rPr>
              <a:t>A</a:t>
            </a:r>
            <a:r>
              <a:rPr sz="2178" spc="-27" dirty="0">
                <a:solidFill>
                  <a:srgbClr val="00339A"/>
                </a:solidFill>
                <a:latin typeface="Arial MT"/>
                <a:cs typeface="Arial MT"/>
              </a:rPr>
              <a:t> </a:t>
            </a:r>
            <a:r>
              <a:rPr sz="2178" spc="-5" dirty="0">
                <a:solidFill>
                  <a:srgbClr val="00339A"/>
                </a:solidFill>
                <a:latin typeface="Arial MT"/>
                <a:cs typeface="Arial MT"/>
              </a:rPr>
              <a:t>l’intérieur</a:t>
            </a:r>
            <a:r>
              <a:rPr sz="2178" spc="5" dirty="0">
                <a:solidFill>
                  <a:srgbClr val="00339A"/>
                </a:solidFill>
                <a:latin typeface="Arial MT"/>
                <a:cs typeface="Arial MT"/>
              </a:rPr>
              <a:t> </a:t>
            </a:r>
            <a:r>
              <a:rPr sz="2178" spc="-5" dirty="0">
                <a:solidFill>
                  <a:srgbClr val="00339A"/>
                </a:solidFill>
                <a:latin typeface="Arial MT"/>
                <a:cs typeface="Arial MT"/>
              </a:rPr>
              <a:t>d’une zone</a:t>
            </a:r>
            <a:endParaRPr sz="2178" dirty="0">
              <a:latin typeface="Arial MT"/>
              <a:cs typeface="Arial MT"/>
            </a:endParaRPr>
          </a:p>
          <a:p>
            <a:pPr marL="818383" marR="4611" lvl="1" indent="-399970">
              <a:lnSpc>
                <a:spcPts val="2160"/>
              </a:lnSpc>
              <a:spcBef>
                <a:spcPts val="1116"/>
              </a:spcBef>
              <a:buClr>
                <a:srgbClr val="9A9A33"/>
              </a:buClr>
              <a:buSzPct val="63636"/>
              <a:buFont typeface="Wingdings"/>
              <a:buChar char=""/>
              <a:tabLst>
                <a:tab pos="818383" algn="l"/>
                <a:tab pos="818959" algn="l"/>
              </a:tabLst>
            </a:pPr>
            <a:r>
              <a:rPr sz="1997" spc="-5" dirty="0">
                <a:solidFill>
                  <a:srgbClr val="282828"/>
                </a:solidFill>
                <a:latin typeface="Arial MT"/>
                <a:cs typeface="Arial MT"/>
              </a:rPr>
              <a:t>Chaque routeur dispose d’une base de données </a:t>
            </a:r>
            <a:r>
              <a:rPr sz="1997" spc="-545" dirty="0">
                <a:solidFill>
                  <a:srgbClr val="282828"/>
                </a:solidFill>
                <a:latin typeface="Arial MT"/>
                <a:cs typeface="Arial MT"/>
              </a:rPr>
              <a:t> </a:t>
            </a:r>
            <a:r>
              <a:rPr sz="1997" dirty="0">
                <a:solidFill>
                  <a:srgbClr val="282828"/>
                </a:solidFill>
                <a:latin typeface="Arial MT"/>
                <a:cs typeface="Arial MT"/>
              </a:rPr>
              <a:t>topologique</a:t>
            </a:r>
            <a:r>
              <a:rPr sz="1997" spc="-14" dirty="0">
                <a:solidFill>
                  <a:srgbClr val="282828"/>
                </a:solidFill>
                <a:latin typeface="Arial MT"/>
                <a:cs typeface="Arial MT"/>
              </a:rPr>
              <a:t> </a:t>
            </a:r>
            <a:r>
              <a:rPr sz="1997" dirty="0">
                <a:solidFill>
                  <a:srgbClr val="282828"/>
                </a:solidFill>
                <a:latin typeface="Arial MT"/>
                <a:cs typeface="Arial MT"/>
              </a:rPr>
              <a:t>(informations</a:t>
            </a:r>
            <a:r>
              <a:rPr sz="1997" spc="5" dirty="0">
                <a:solidFill>
                  <a:srgbClr val="282828"/>
                </a:solidFill>
                <a:latin typeface="Arial MT"/>
                <a:cs typeface="Arial MT"/>
              </a:rPr>
              <a:t> </a:t>
            </a:r>
            <a:r>
              <a:rPr sz="1997" dirty="0">
                <a:solidFill>
                  <a:srgbClr val="282828"/>
                </a:solidFill>
                <a:latin typeface="Arial MT"/>
                <a:cs typeface="Arial MT"/>
              </a:rPr>
              <a:t>d</a:t>
            </a:r>
            <a:r>
              <a:rPr sz="1997" spc="-113" dirty="0">
                <a:solidFill>
                  <a:srgbClr val="282828"/>
                </a:solidFill>
                <a:latin typeface="Arial MT"/>
                <a:cs typeface="Arial MT"/>
              </a:rPr>
              <a:t> </a:t>
            </a:r>
            <a:r>
              <a:rPr sz="1997" spc="-5" dirty="0">
                <a:solidFill>
                  <a:srgbClr val="282828"/>
                </a:solidFill>
                <a:latin typeface="Arial MT"/>
                <a:cs typeface="Arial MT"/>
              </a:rPr>
              <a:t>état des </a:t>
            </a:r>
            <a:r>
              <a:rPr sz="1997" dirty="0">
                <a:solidFill>
                  <a:srgbClr val="282828"/>
                </a:solidFill>
                <a:latin typeface="Arial MT"/>
                <a:cs typeface="Arial MT"/>
              </a:rPr>
              <a:t>liens)</a:t>
            </a:r>
            <a:endParaRPr sz="1997" dirty="0">
              <a:latin typeface="Arial MT"/>
              <a:cs typeface="Arial MT"/>
            </a:endParaRPr>
          </a:p>
          <a:p>
            <a:pPr marL="818383" lvl="1" indent="-400547">
              <a:spcBef>
                <a:spcPts val="803"/>
              </a:spcBef>
              <a:buClr>
                <a:srgbClr val="9A9A33"/>
              </a:buClr>
              <a:buSzPct val="63636"/>
              <a:buFont typeface="Wingdings"/>
              <a:buChar char=""/>
              <a:tabLst>
                <a:tab pos="818383" algn="l"/>
                <a:tab pos="818959" algn="l"/>
              </a:tabLst>
            </a:pPr>
            <a:r>
              <a:rPr sz="1997" dirty="0">
                <a:solidFill>
                  <a:srgbClr val="282828"/>
                </a:solidFill>
                <a:latin typeface="Arial MT"/>
                <a:cs typeface="Arial MT"/>
              </a:rPr>
              <a:t>Le</a:t>
            </a:r>
            <a:r>
              <a:rPr sz="1997" spc="-18" dirty="0">
                <a:solidFill>
                  <a:srgbClr val="282828"/>
                </a:solidFill>
                <a:latin typeface="Arial MT"/>
                <a:cs typeface="Arial MT"/>
              </a:rPr>
              <a:t> </a:t>
            </a:r>
            <a:r>
              <a:rPr sz="1997" dirty="0">
                <a:solidFill>
                  <a:srgbClr val="282828"/>
                </a:solidFill>
                <a:latin typeface="Arial MT"/>
                <a:cs typeface="Arial MT"/>
              </a:rPr>
              <a:t>même</a:t>
            </a:r>
            <a:r>
              <a:rPr sz="1997" spc="-5" dirty="0">
                <a:solidFill>
                  <a:srgbClr val="282828"/>
                </a:solidFill>
                <a:latin typeface="Arial MT"/>
                <a:cs typeface="Arial MT"/>
              </a:rPr>
              <a:t> algorithme du</a:t>
            </a:r>
            <a:r>
              <a:rPr sz="1997" dirty="0">
                <a:solidFill>
                  <a:srgbClr val="282828"/>
                </a:solidFill>
                <a:latin typeface="Arial MT"/>
                <a:cs typeface="Arial MT"/>
              </a:rPr>
              <a:t> </a:t>
            </a:r>
            <a:r>
              <a:rPr sz="1997" spc="-5" dirty="0">
                <a:solidFill>
                  <a:srgbClr val="282828"/>
                </a:solidFill>
                <a:latin typeface="Arial MT"/>
                <a:cs typeface="Arial MT"/>
              </a:rPr>
              <a:t>plus</a:t>
            </a:r>
            <a:r>
              <a:rPr sz="1997" spc="-14" dirty="0">
                <a:solidFill>
                  <a:srgbClr val="282828"/>
                </a:solidFill>
                <a:latin typeface="Arial MT"/>
                <a:cs typeface="Arial MT"/>
              </a:rPr>
              <a:t> </a:t>
            </a:r>
            <a:r>
              <a:rPr sz="1997" dirty="0">
                <a:solidFill>
                  <a:srgbClr val="282828"/>
                </a:solidFill>
                <a:latin typeface="Arial MT"/>
                <a:cs typeface="Arial MT"/>
              </a:rPr>
              <a:t>court</a:t>
            </a:r>
            <a:r>
              <a:rPr sz="1997" spc="-5" dirty="0">
                <a:solidFill>
                  <a:srgbClr val="282828"/>
                </a:solidFill>
                <a:latin typeface="Arial MT"/>
                <a:cs typeface="Arial MT"/>
              </a:rPr>
              <a:t> </a:t>
            </a:r>
            <a:r>
              <a:rPr sz="1997" dirty="0">
                <a:solidFill>
                  <a:srgbClr val="282828"/>
                </a:solidFill>
                <a:latin typeface="Arial MT"/>
                <a:cs typeface="Arial MT"/>
              </a:rPr>
              <a:t>chemin</a:t>
            </a:r>
            <a:endParaRPr sz="1997" dirty="0">
              <a:latin typeface="Arial MT"/>
              <a:cs typeface="Arial MT"/>
            </a:endParaRPr>
          </a:p>
          <a:p>
            <a:pPr marL="818383" lvl="1" indent="-400547">
              <a:spcBef>
                <a:spcPts val="840"/>
              </a:spcBef>
              <a:buClr>
                <a:srgbClr val="9A9A33"/>
              </a:buClr>
              <a:buSzPct val="63636"/>
              <a:buFont typeface="Wingdings"/>
              <a:buChar char=""/>
              <a:tabLst>
                <a:tab pos="818383" algn="l"/>
                <a:tab pos="818959" algn="l"/>
              </a:tabLst>
            </a:pPr>
            <a:r>
              <a:rPr sz="1997" spc="-5" dirty="0">
                <a:solidFill>
                  <a:srgbClr val="282828"/>
                </a:solidFill>
                <a:latin typeface="Arial MT"/>
                <a:cs typeface="Arial MT"/>
              </a:rPr>
              <a:t>Un routeur</a:t>
            </a:r>
            <a:r>
              <a:rPr sz="1997" spc="18" dirty="0">
                <a:solidFill>
                  <a:srgbClr val="282828"/>
                </a:solidFill>
                <a:latin typeface="Arial MT"/>
                <a:cs typeface="Arial MT"/>
              </a:rPr>
              <a:t> </a:t>
            </a:r>
            <a:r>
              <a:rPr sz="1997" spc="-5" dirty="0">
                <a:solidFill>
                  <a:srgbClr val="282828"/>
                </a:solidFill>
                <a:latin typeface="Arial MT"/>
                <a:cs typeface="Arial MT"/>
              </a:rPr>
              <a:t>au</a:t>
            </a:r>
            <a:r>
              <a:rPr sz="1997" spc="5" dirty="0">
                <a:solidFill>
                  <a:srgbClr val="282828"/>
                </a:solidFill>
                <a:latin typeface="Arial MT"/>
                <a:cs typeface="Arial MT"/>
              </a:rPr>
              <a:t> </a:t>
            </a:r>
            <a:r>
              <a:rPr sz="1997" spc="-5" dirty="0">
                <a:solidFill>
                  <a:srgbClr val="282828"/>
                </a:solidFill>
                <a:latin typeface="Arial MT"/>
                <a:cs typeface="Arial MT"/>
              </a:rPr>
              <a:t>moins connecté</a:t>
            </a:r>
            <a:r>
              <a:rPr sz="1997" dirty="0">
                <a:solidFill>
                  <a:srgbClr val="282828"/>
                </a:solidFill>
                <a:latin typeface="Arial MT"/>
                <a:cs typeface="Arial MT"/>
              </a:rPr>
              <a:t> à</a:t>
            </a:r>
            <a:r>
              <a:rPr sz="1997" spc="5" dirty="0">
                <a:solidFill>
                  <a:srgbClr val="282828"/>
                </a:solidFill>
                <a:latin typeface="Arial MT"/>
                <a:cs typeface="Arial MT"/>
              </a:rPr>
              <a:t> </a:t>
            </a:r>
            <a:r>
              <a:rPr sz="1997" spc="-5" dirty="0">
                <a:solidFill>
                  <a:srgbClr val="282828"/>
                </a:solidFill>
                <a:latin typeface="Arial MT"/>
                <a:cs typeface="Arial MT"/>
              </a:rPr>
              <a:t>l’épine dorsale</a:t>
            </a:r>
            <a:endParaRPr sz="1997" dirty="0">
              <a:latin typeface="Arial MT"/>
              <a:cs typeface="Arial MT"/>
            </a:endParaRPr>
          </a:p>
        </p:txBody>
      </p:sp>
      <p:sp>
        <p:nvSpPr>
          <p:cNvPr id="4" name="object 12">
            <a:extLst>
              <a:ext uri="{FF2B5EF4-FFF2-40B4-BE49-F238E27FC236}">
                <a16:creationId xmlns:a16="http://schemas.microsoft.com/office/drawing/2014/main" id="{FD50A84B-18DD-9DFD-3A2B-4EC98B063E05}"/>
              </a:ext>
            </a:extLst>
          </p:cNvPr>
          <p:cNvSpPr txBox="1"/>
          <p:nvPr/>
        </p:nvSpPr>
        <p:spPr>
          <a:xfrm>
            <a:off x="2639227" y="3897552"/>
            <a:ext cx="6742739" cy="610230"/>
          </a:xfrm>
          <a:prstGeom prst="rect">
            <a:avLst/>
          </a:prstGeom>
        </p:spPr>
        <p:txBody>
          <a:bodyPr vert="horz" wrap="square" lIns="0" tIns="45528" rIns="0" bIns="0" rtlCol="0">
            <a:spAutoFit/>
          </a:bodyPr>
          <a:lstStyle/>
          <a:p>
            <a:pPr marL="410920" marR="4611" indent="-399970">
              <a:lnSpc>
                <a:spcPts val="2160"/>
              </a:lnSpc>
              <a:spcBef>
                <a:spcPts val="359"/>
              </a:spcBef>
              <a:buClr>
                <a:srgbClr val="9A9A33"/>
              </a:buClr>
              <a:buSzPct val="63636"/>
              <a:buFont typeface="Wingdings"/>
              <a:buChar char=""/>
              <a:tabLst>
                <a:tab pos="410920" algn="l"/>
                <a:tab pos="411497" algn="l"/>
              </a:tabLst>
            </a:pPr>
            <a:r>
              <a:rPr sz="1997" dirty="0">
                <a:solidFill>
                  <a:srgbClr val="282828"/>
                </a:solidFill>
                <a:latin typeface="Arial MT"/>
                <a:cs typeface="Arial MT"/>
              </a:rPr>
              <a:t>Si </a:t>
            </a:r>
            <a:r>
              <a:rPr sz="1997" spc="-5" dirty="0">
                <a:solidFill>
                  <a:srgbClr val="282828"/>
                </a:solidFill>
                <a:latin typeface="Arial MT"/>
                <a:cs typeface="Arial MT"/>
              </a:rPr>
              <a:t>un </a:t>
            </a:r>
            <a:r>
              <a:rPr sz="1997" dirty="0">
                <a:solidFill>
                  <a:srgbClr val="282828"/>
                </a:solidFill>
                <a:latin typeface="Arial MT"/>
                <a:cs typeface="Arial MT"/>
              </a:rPr>
              <a:t>routeur </a:t>
            </a:r>
            <a:r>
              <a:rPr sz="1997" spc="-5" dirty="0">
                <a:solidFill>
                  <a:srgbClr val="282828"/>
                </a:solidFill>
                <a:latin typeface="Arial MT"/>
                <a:cs typeface="Arial MT"/>
              </a:rPr>
              <a:t>est </a:t>
            </a:r>
            <a:r>
              <a:rPr sz="1997" dirty="0">
                <a:solidFill>
                  <a:srgbClr val="282828"/>
                </a:solidFill>
                <a:latin typeface="Arial MT"/>
                <a:cs typeface="Arial MT"/>
              </a:rPr>
              <a:t>connecté à </a:t>
            </a:r>
            <a:r>
              <a:rPr sz="1997" spc="-5" dirty="0">
                <a:solidFill>
                  <a:srgbClr val="282828"/>
                </a:solidFill>
                <a:latin typeface="Arial MT"/>
                <a:cs typeface="Arial MT"/>
              </a:rPr>
              <a:t>deux </a:t>
            </a:r>
            <a:r>
              <a:rPr sz="1997" dirty="0">
                <a:solidFill>
                  <a:srgbClr val="282828"/>
                </a:solidFill>
                <a:latin typeface="Arial MT"/>
                <a:cs typeface="Arial MT"/>
              </a:rPr>
              <a:t>zones, </a:t>
            </a:r>
            <a:r>
              <a:rPr sz="1997" spc="-5" dirty="0">
                <a:solidFill>
                  <a:srgbClr val="282828"/>
                </a:solidFill>
                <a:latin typeface="Arial MT"/>
                <a:cs typeface="Arial MT"/>
              </a:rPr>
              <a:t>il doit exécuter </a:t>
            </a:r>
            <a:r>
              <a:rPr sz="1997" spc="-545" dirty="0">
                <a:solidFill>
                  <a:srgbClr val="282828"/>
                </a:solidFill>
                <a:latin typeface="Arial MT"/>
                <a:cs typeface="Arial MT"/>
              </a:rPr>
              <a:t> </a:t>
            </a:r>
            <a:r>
              <a:rPr sz="1997" spc="-5" dirty="0">
                <a:solidFill>
                  <a:srgbClr val="282828"/>
                </a:solidFill>
                <a:latin typeface="Arial MT"/>
                <a:cs typeface="Arial MT"/>
              </a:rPr>
              <a:t>l’algorithme</a:t>
            </a:r>
            <a:r>
              <a:rPr sz="1997" spc="-14" dirty="0">
                <a:solidFill>
                  <a:srgbClr val="282828"/>
                </a:solidFill>
                <a:latin typeface="Arial MT"/>
                <a:cs typeface="Arial MT"/>
              </a:rPr>
              <a:t> </a:t>
            </a:r>
            <a:r>
              <a:rPr sz="1997" spc="-5" dirty="0">
                <a:solidFill>
                  <a:srgbClr val="282828"/>
                </a:solidFill>
                <a:latin typeface="Arial MT"/>
                <a:cs typeface="Arial MT"/>
              </a:rPr>
              <a:t>du</a:t>
            </a:r>
            <a:r>
              <a:rPr sz="1997" spc="5" dirty="0">
                <a:solidFill>
                  <a:srgbClr val="282828"/>
                </a:solidFill>
                <a:latin typeface="Arial MT"/>
                <a:cs typeface="Arial MT"/>
              </a:rPr>
              <a:t> </a:t>
            </a:r>
            <a:r>
              <a:rPr sz="1997" spc="-5" dirty="0">
                <a:solidFill>
                  <a:srgbClr val="282828"/>
                </a:solidFill>
                <a:latin typeface="Arial MT"/>
                <a:cs typeface="Arial MT"/>
              </a:rPr>
              <a:t>plus court</a:t>
            </a:r>
            <a:r>
              <a:rPr sz="1997" dirty="0">
                <a:solidFill>
                  <a:srgbClr val="282828"/>
                </a:solidFill>
                <a:latin typeface="Arial MT"/>
                <a:cs typeface="Arial MT"/>
              </a:rPr>
              <a:t> </a:t>
            </a:r>
            <a:r>
              <a:rPr sz="1997" spc="-5" dirty="0">
                <a:solidFill>
                  <a:srgbClr val="282828"/>
                </a:solidFill>
                <a:latin typeface="Arial MT"/>
                <a:cs typeface="Arial MT"/>
              </a:rPr>
              <a:t>chemin pour</a:t>
            </a:r>
            <a:r>
              <a:rPr sz="1997" spc="5" dirty="0">
                <a:solidFill>
                  <a:srgbClr val="282828"/>
                </a:solidFill>
                <a:latin typeface="Arial MT"/>
                <a:cs typeface="Arial MT"/>
              </a:rPr>
              <a:t> </a:t>
            </a:r>
            <a:r>
              <a:rPr sz="1997" spc="-5" dirty="0">
                <a:solidFill>
                  <a:srgbClr val="282828"/>
                </a:solidFill>
                <a:latin typeface="Arial MT"/>
                <a:cs typeface="Arial MT"/>
              </a:rPr>
              <a:t>les deux</a:t>
            </a:r>
            <a:r>
              <a:rPr sz="1997" dirty="0">
                <a:solidFill>
                  <a:srgbClr val="282828"/>
                </a:solidFill>
                <a:latin typeface="Arial MT"/>
                <a:cs typeface="Arial MT"/>
              </a:rPr>
              <a:t> zones</a:t>
            </a:r>
            <a:endParaRPr sz="1997" dirty="0">
              <a:latin typeface="Arial MT"/>
              <a:cs typeface="Arial MT"/>
            </a:endParaRPr>
          </a:p>
        </p:txBody>
      </p:sp>
    </p:spTree>
    <p:extLst>
      <p:ext uri="{BB962C8B-B14F-4D97-AF65-F5344CB8AC3E}">
        <p14:creationId xmlns:p14="http://schemas.microsoft.com/office/powerpoint/2010/main" val="4055613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7">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F8380238-BD8A-9FE3-F637-38B952704365}"/>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700" spc="-50">
                <a:solidFill>
                  <a:schemeClr val="tx1">
                    <a:lumMod val="75000"/>
                    <a:lumOff val="25000"/>
                  </a:schemeClr>
                </a:solidFill>
                <a:latin typeface="+mj-lt"/>
                <a:ea typeface="+mj-ea"/>
                <a:cs typeface="+mj-cs"/>
              </a:rPr>
              <a:t>Les routeurs dans les zones OSPF</a:t>
            </a:r>
          </a:p>
        </p:txBody>
      </p:sp>
      <p:pic>
        <p:nvPicPr>
          <p:cNvPr id="7" name="Image 6" descr="Une image contenant texte, capture d’écran, diagramme&#10;&#10;Description générée automatiquement">
            <a:extLst>
              <a:ext uri="{FF2B5EF4-FFF2-40B4-BE49-F238E27FC236}">
                <a16:creationId xmlns:a16="http://schemas.microsoft.com/office/drawing/2014/main" id="{D6C34D46-F2C9-EFD8-13C7-BB110C434174}"/>
              </a:ext>
            </a:extLst>
          </p:cNvPr>
          <p:cNvPicPr>
            <a:picLocks noChangeAspect="1"/>
          </p:cNvPicPr>
          <p:nvPr/>
        </p:nvPicPr>
        <p:blipFill>
          <a:blip r:embed="rId2"/>
          <a:stretch>
            <a:fillRect/>
          </a:stretch>
        </p:blipFill>
        <p:spPr>
          <a:xfrm>
            <a:off x="633999" y="1587109"/>
            <a:ext cx="6909801" cy="3420350"/>
          </a:xfrm>
          <a:prstGeom prst="rect">
            <a:avLst/>
          </a:prstGeom>
        </p:spPr>
      </p:pic>
      <p:cxnSp>
        <p:nvCxnSpPr>
          <p:cNvPr id="29" name="Straight Connector 19">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94A08B8B-A260-39F2-A3B8-7F0FCCC019C8}"/>
              </a:ext>
            </a:extLst>
          </p:cNvPr>
          <p:cNvSpPr txBox="1"/>
          <p:nvPr/>
        </p:nvSpPr>
        <p:spPr>
          <a:xfrm>
            <a:off x="7543801" y="2085231"/>
            <a:ext cx="4462670" cy="40251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400" dirty="0">
                <a:solidFill>
                  <a:schemeClr val="tx1">
                    <a:lumMod val="75000"/>
                    <a:lumOff val="25000"/>
                  </a:schemeClr>
                </a:solidFill>
              </a:rPr>
              <a:t>Dans </a:t>
            </a:r>
            <a:r>
              <a:rPr lang="en-US" sz="1400" dirty="0" err="1">
                <a:solidFill>
                  <a:schemeClr val="tx1">
                    <a:lumMod val="75000"/>
                    <a:lumOff val="25000"/>
                  </a:schemeClr>
                </a:solidFill>
              </a:rPr>
              <a:t>une</a:t>
            </a:r>
            <a:r>
              <a:rPr lang="en-US" sz="1400" dirty="0">
                <a:solidFill>
                  <a:schemeClr val="tx1">
                    <a:lumMod val="75000"/>
                    <a:lumOff val="25000"/>
                  </a:schemeClr>
                </a:solidFill>
              </a:rPr>
              <a:t> zone OSPF, les </a:t>
            </a:r>
            <a:r>
              <a:rPr lang="en-US" sz="1400" dirty="0" err="1">
                <a:solidFill>
                  <a:schemeClr val="tx1">
                    <a:lumMod val="75000"/>
                    <a:lumOff val="25000"/>
                  </a:schemeClr>
                </a:solidFill>
              </a:rPr>
              <a:t>routeurs</a:t>
            </a:r>
            <a:r>
              <a:rPr lang="en-US" sz="1400" dirty="0">
                <a:solidFill>
                  <a:schemeClr val="tx1">
                    <a:lumMod val="75000"/>
                    <a:lumOff val="25000"/>
                  </a:schemeClr>
                </a:solidFill>
              </a:rPr>
              <a:t> </a:t>
            </a:r>
            <a:r>
              <a:rPr lang="en-US" sz="1400" dirty="0" err="1">
                <a:solidFill>
                  <a:schemeClr val="tx1">
                    <a:lumMod val="75000"/>
                    <a:lumOff val="25000"/>
                  </a:schemeClr>
                </a:solidFill>
              </a:rPr>
              <a:t>jouent</a:t>
            </a:r>
            <a:r>
              <a:rPr lang="en-US" sz="1400" dirty="0">
                <a:solidFill>
                  <a:schemeClr val="tx1">
                    <a:lumMod val="75000"/>
                    <a:lumOff val="25000"/>
                  </a:schemeClr>
                </a:solidFill>
              </a:rPr>
              <a:t> </a:t>
            </a:r>
            <a:r>
              <a:rPr lang="en-US" sz="1400" dirty="0" err="1">
                <a:solidFill>
                  <a:schemeClr val="tx1">
                    <a:lumMod val="75000"/>
                    <a:lumOff val="25000"/>
                  </a:schemeClr>
                </a:solidFill>
              </a:rPr>
              <a:t>plusieurs</a:t>
            </a:r>
            <a:r>
              <a:rPr lang="en-US" sz="1400" dirty="0">
                <a:solidFill>
                  <a:schemeClr val="tx1">
                    <a:lumMod val="75000"/>
                    <a:lumOff val="25000"/>
                  </a:schemeClr>
                </a:solidFill>
              </a:rPr>
              <a:t> </a:t>
            </a:r>
            <a:r>
              <a:rPr lang="en-US" sz="1400" dirty="0" err="1">
                <a:solidFill>
                  <a:schemeClr val="tx1">
                    <a:lumMod val="75000"/>
                    <a:lumOff val="25000"/>
                  </a:schemeClr>
                </a:solidFill>
              </a:rPr>
              <a:t>rôles</a:t>
            </a:r>
            <a:r>
              <a:rPr lang="en-US" sz="1400" dirty="0">
                <a:solidFill>
                  <a:schemeClr val="tx1">
                    <a:lumMod val="75000"/>
                    <a:lumOff val="25000"/>
                  </a:schemeClr>
                </a:solidFill>
              </a:rPr>
              <a:t> </a:t>
            </a:r>
            <a:r>
              <a:rPr lang="en-US" sz="1400" dirty="0" err="1">
                <a:solidFill>
                  <a:schemeClr val="tx1">
                    <a:lumMod val="75000"/>
                    <a:lumOff val="25000"/>
                  </a:schemeClr>
                </a:solidFill>
              </a:rPr>
              <a:t>en</a:t>
            </a:r>
            <a:r>
              <a:rPr lang="en-US" sz="1400" dirty="0">
                <a:solidFill>
                  <a:schemeClr val="tx1">
                    <a:lumMod val="75000"/>
                    <a:lumOff val="25000"/>
                  </a:schemeClr>
                </a:solidFill>
              </a:rPr>
              <a:t> </a:t>
            </a:r>
            <a:r>
              <a:rPr lang="en-US" sz="1400" dirty="0" err="1">
                <a:solidFill>
                  <a:schemeClr val="tx1">
                    <a:lumMod val="75000"/>
                    <a:lumOff val="25000"/>
                  </a:schemeClr>
                </a:solidFill>
              </a:rPr>
              <a:t>fonction</a:t>
            </a:r>
            <a:r>
              <a:rPr lang="en-US" sz="1400" dirty="0">
                <a:solidFill>
                  <a:schemeClr val="tx1">
                    <a:lumMod val="75000"/>
                    <a:lumOff val="25000"/>
                  </a:schemeClr>
                </a:solidFill>
              </a:rPr>
              <a:t> de </a:t>
            </a:r>
            <a:r>
              <a:rPr lang="en-US" sz="1400" dirty="0" err="1">
                <a:solidFill>
                  <a:schemeClr val="tx1">
                    <a:lumMod val="75000"/>
                    <a:lumOff val="25000"/>
                  </a:schemeClr>
                </a:solidFill>
              </a:rPr>
              <a:t>leur</a:t>
            </a:r>
            <a:r>
              <a:rPr lang="en-US" sz="1400" dirty="0">
                <a:solidFill>
                  <a:schemeClr val="tx1">
                    <a:lumMod val="75000"/>
                    <a:lumOff val="25000"/>
                  </a:schemeClr>
                </a:solidFill>
              </a:rPr>
              <a:t> </a:t>
            </a:r>
            <a:r>
              <a:rPr lang="en-US" sz="1400" dirty="0" err="1">
                <a:solidFill>
                  <a:schemeClr val="tx1">
                    <a:lumMod val="75000"/>
                    <a:lumOff val="25000"/>
                  </a:schemeClr>
                </a:solidFill>
              </a:rPr>
              <a:t>positionnement</a:t>
            </a:r>
            <a:r>
              <a:rPr lang="en-US" sz="1400" dirty="0">
                <a:solidFill>
                  <a:schemeClr val="tx1">
                    <a:lumMod val="75000"/>
                    <a:lumOff val="25000"/>
                  </a:schemeClr>
                </a:solidFill>
              </a:rPr>
              <a:t> dans </a:t>
            </a:r>
            <a:r>
              <a:rPr lang="en-US" sz="1400" dirty="0" err="1">
                <a:solidFill>
                  <a:schemeClr val="tx1">
                    <a:lumMod val="75000"/>
                    <a:lumOff val="25000"/>
                  </a:schemeClr>
                </a:solidFill>
              </a:rPr>
              <a:t>l'infrastructure</a:t>
            </a:r>
            <a:r>
              <a:rPr lang="en-US" sz="1400" dirty="0">
                <a:solidFill>
                  <a:schemeClr val="tx1">
                    <a:lumMod val="75000"/>
                    <a:lumOff val="25000"/>
                  </a:schemeClr>
                </a:solidFill>
              </a:rPr>
              <a:t>, </a:t>
            </a:r>
            <a:r>
              <a:rPr lang="en-US" sz="1400" dirty="0" err="1">
                <a:solidFill>
                  <a:schemeClr val="tx1">
                    <a:lumMod val="75000"/>
                    <a:lumOff val="25000"/>
                  </a:schemeClr>
                </a:solidFill>
              </a:rPr>
              <a:t>ce</a:t>
            </a:r>
            <a:r>
              <a:rPr lang="en-US" sz="1400" dirty="0">
                <a:solidFill>
                  <a:schemeClr val="tx1">
                    <a:lumMod val="75000"/>
                    <a:lumOff val="25000"/>
                  </a:schemeClr>
                </a:solidFill>
              </a:rPr>
              <a:t> qui </a:t>
            </a:r>
            <a:r>
              <a:rPr lang="en-US" sz="1400" dirty="0" err="1">
                <a:solidFill>
                  <a:schemeClr val="tx1">
                    <a:lumMod val="75000"/>
                    <a:lumOff val="25000"/>
                  </a:schemeClr>
                </a:solidFill>
              </a:rPr>
              <a:t>donne</a:t>
            </a:r>
            <a:r>
              <a:rPr lang="en-US" sz="1400" dirty="0">
                <a:solidFill>
                  <a:schemeClr val="tx1">
                    <a:lumMod val="75000"/>
                    <a:lumOff val="25000"/>
                  </a:schemeClr>
                </a:solidFill>
              </a:rPr>
              <a:t> :</a:t>
            </a:r>
          </a:p>
          <a:p>
            <a:pPr defTabSz="914400">
              <a:lnSpc>
                <a:spcPct val="90000"/>
              </a:lnSpc>
              <a:spcAft>
                <a:spcPts val="600"/>
              </a:spcAft>
              <a:buClr>
                <a:schemeClr val="accent1"/>
              </a:buClr>
              <a:buFont typeface="Calibri" panose="020F0502020204030204" pitchFamily="34" charset="0"/>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b="1" dirty="0" err="1">
                <a:solidFill>
                  <a:schemeClr val="tx1">
                    <a:lumMod val="75000"/>
                    <a:lumOff val="25000"/>
                  </a:schemeClr>
                </a:solidFill>
              </a:rPr>
              <a:t>Routeur</a:t>
            </a:r>
            <a:r>
              <a:rPr lang="en-US" sz="1400" b="1" dirty="0">
                <a:solidFill>
                  <a:schemeClr val="tx1">
                    <a:lumMod val="75000"/>
                    <a:lumOff val="25000"/>
                  </a:schemeClr>
                </a:solidFill>
              </a:rPr>
              <a:t> ABR </a:t>
            </a:r>
            <a:r>
              <a:rPr lang="en-US" sz="1400" dirty="0">
                <a:solidFill>
                  <a:schemeClr val="tx1">
                    <a:lumMod val="75000"/>
                    <a:lumOff val="25000"/>
                  </a:schemeClr>
                </a:solidFill>
              </a:rPr>
              <a:t>(Area Border Router) : il fait le lien entre 2 zones OSPF</a:t>
            </a:r>
          </a:p>
          <a:p>
            <a:pPr marL="285750" indent="-285750" defTabSz="914400">
              <a:lnSpc>
                <a:spcPct val="90000"/>
              </a:lnSpc>
              <a:spcAft>
                <a:spcPts val="600"/>
              </a:spcAft>
              <a:buClr>
                <a:schemeClr val="accent1"/>
              </a:buClr>
              <a:buFont typeface="Calibri" panose="020F0502020204030204" pitchFamily="34" charset="0"/>
              <a:buChar char="•"/>
            </a:pPr>
            <a:r>
              <a:rPr lang="en-US" sz="1400" b="1" dirty="0" err="1">
                <a:solidFill>
                  <a:schemeClr val="tx1">
                    <a:lumMod val="75000"/>
                    <a:lumOff val="25000"/>
                  </a:schemeClr>
                </a:solidFill>
              </a:rPr>
              <a:t>Routeur</a:t>
            </a:r>
            <a:r>
              <a:rPr lang="en-US" sz="1400" b="1" dirty="0">
                <a:solidFill>
                  <a:schemeClr val="tx1">
                    <a:lumMod val="75000"/>
                    <a:lumOff val="25000"/>
                  </a:schemeClr>
                </a:solidFill>
              </a:rPr>
              <a:t> Interne (IR) </a:t>
            </a:r>
            <a:r>
              <a:rPr lang="en-US" sz="1400" dirty="0">
                <a:solidFill>
                  <a:schemeClr val="tx1">
                    <a:lumMod val="75000"/>
                    <a:lumOff val="25000"/>
                  </a:schemeClr>
                </a:solidFill>
              </a:rPr>
              <a:t>: </a:t>
            </a:r>
            <a:r>
              <a:rPr lang="en-US" sz="1400" dirty="0" err="1">
                <a:solidFill>
                  <a:schemeClr val="tx1">
                    <a:lumMod val="75000"/>
                    <a:lumOff val="25000"/>
                  </a:schemeClr>
                </a:solidFill>
              </a:rPr>
              <a:t>routeur</a:t>
            </a:r>
            <a:r>
              <a:rPr lang="en-US" sz="1400" dirty="0">
                <a:solidFill>
                  <a:schemeClr val="tx1">
                    <a:lumMod val="75000"/>
                    <a:lumOff val="25000"/>
                  </a:schemeClr>
                </a:solidFill>
              </a:rPr>
              <a:t> dans </a:t>
            </a:r>
            <a:r>
              <a:rPr lang="en-US" sz="1400" dirty="0" err="1">
                <a:solidFill>
                  <a:schemeClr val="tx1">
                    <a:lumMod val="75000"/>
                    <a:lumOff val="25000"/>
                  </a:schemeClr>
                </a:solidFill>
              </a:rPr>
              <a:t>une</a:t>
            </a:r>
            <a:r>
              <a:rPr lang="en-US" sz="1400" dirty="0">
                <a:solidFill>
                  <a:schemeClr val="tx1">
                    <a:lumMod val="75000"/>
                    <a:lumOff val="25000"/>
                  </a:schemeClr>
                </a:solidFill>
              </a:rPr>
              <a:t> zone OSPF</a:t>
            </a:r>
          </a:p>
          <a:p>
            <a:pPr marL="285750" indent="-285750" defTabSz="914400">
              <a:lnSpc>
                <a:spcPct val="90000"/>
              </a:lnSpc>
              <a:spcAft>
                <a:spcPts val="600"/>
              </a:spcAft>
              <a:buClr>
                <a:schemeClr val="accent1"/>
              </a:buClr>
              <a:buFont typeface="Calibri" panose="020F0502020204030204" pitchFamily="34" charset="0"/>
              <a:buChar char="•"/>
            </a:pPr>
            <a:r>
              <a:rPr lang="en-US" sz="1400" b="1" dirty="0" err="1">
                <a:solidFill>
                  <a:schemeClr val="tx1">
                    <a:lumMod val="75000"/>
                    <a:lumOff val="25000"/>
                  </a:schemeClr>
                </a:solidFill>
              </a:rPr>
              <a:t>Routeur</a:t>
            </a:r>
            <a:r>
              <a:rPr lang="en-US" sz="1400" b="1" dirty="0">
                <a:solidFill>
                  <a:schemeClr val="tx1">
                    <a:lumMod val="75000"/>
                    <a:lumOff val="25000"/>
                  </a:schemeClr>
                </a:solidFill>
              </a:rPr>
              <a:t> Backbone </a:t>
            </a:r>
            <a:r>
              <a:rPr lang="en-US" sz="1400" dirty="0">
                <a:solidFill>
                  <a:schemeClr val="tx1">
                    <a:lumMod val="75000"/>
                    <a:lumOff val="25000"/>
                  </a:schemeClr>
                </a:solidFill>
              </a:rPr>
              <a:t>: </a:t>
            </a:r>
            <a:r>
              <a:rPr lang="en-US" sz="1400" dirty="0" err="1">
                <a:solidFill>
                  <a:schemeClr val="tx1">
                    <a:lumMod val="75000"/>
                    <a:lumOff val="25000"/>
                  </a:schemeClr>
                </a:solidFill>
              </a:rPr>
              <a:t>routeur</a:t>
            </a:r>
            <a:r>
              <a:rPr lang="en-US" sz="1400" dirty="0">
                <a:solidFill>
                  <a:schemeClr val="tx1">
                    <a:lumMod val="75000"/>
                    <a:lumOff val="25000"/>
                  </a:schemeClr>
                </a:solidFill>
              </a:rPr>
              <a:t> </a:t>
            </a:r>
            <a:r>
              <a:rPr lang="en-US" sz="1400" dirty="0" err="1">
                <a:solidFill>
                  <a:schemeClr val="tx1">
                    <a:lumMod val="75000"/>
                    <a:lumOff val="25000"/>
                  </a:schemeClr>
                </a:solidFill>
              </a:rPr>
              <a:t>situé</a:t>
            </a:r>
            <a:r>
              <a:rPr lang="en-US" sz="1400" dirty="0">
                <a:solidFill>
                  <a:schemeClr val="tx1">
                    <a:lumMod val="75000"/>
                    <a:lumOff val="25000"/>
                  </a:schemeClr>
                </a:solidFill>
              </a:rPr>
              <a:t> dans </a:t>
            </a:r>
            <a:r>
              <a:rPr lang="en-US" sz="1400" dirty="0" err="1">
                <a:solidFill>
                  <a:schemeClr val="tx1">
                    <a:lumMod val="75000"/>
                    <a:lumOff val="25000"/>
                  </a:schemeClr>
                </a:solidFill>
              </a:rPr>
              <a:t>l’aire</a:t>
            </a:r>
            <a:r>
              <a:rPr lang="en-US" sz="1400" dirty="0">
                <a:solidFill>
                  <a:schemeClr val="tx1">
                    <a:lumMod val="75000"/>
                    <a:lumOff val="25000"/>
                  </a:schemeClr>
                </a:solidFill>
              </a:rPr>
              <a:t> 0 (</a:t>
            </a:r>
            <a:r>
              <a:rPr lang="en-US" sz="1400" dirty="0" err="1">
                <a:solidFill>
                  <a:schemeClr val="tx1">
                    <a:lumMod val="75000"/>
                    <a:lumOff val="25000"/>
                  </a:schemeClr>
                </a:solidFill>
              </a:rPr>
              <a:t>aire</a:t>
            </a:r>
            <a:r>
              <a:rPr lang="en-US" sz="1400" dirty="0">
                <a:solidFill>
                  <a:schemeClr val="tx1">
                    <a:lumMod val="75000"/>
                    <a:lumOff val="25000"/>
                  </a:schemeClr>
                </a:solidFill>
              </a:rPr>
              <a:t> Backbone)</a:t>
            </a:r>
          </a:p>
          <a:p>
            <a:pPr marL="285750" indent="-285750" defTabSz="914400">
              <a:lnSpc>
                <a:spcPct val="90000"/>
              </a:lnSpc>
              <a:spcAft>
                <a:spcPts val="600"/>
              </a:spcAft>
              <a:buClr>
                <a:schemeClr val="accent1"/>
              </a:buClr>
              <a:buFont typeface="Calibri" panose="020F0502020204030204" pitchFamily="34" charset="0"/>
              <a:buChar char="•"/>
            </a:pPr>
            <a:r>
              <a:rPr lang="en-US" sz="1400" b="1" dirty="0" err="1">
                <a:solidFill>
                  <a:schemeClr val="tx1">
                    <a:lumMod val="75000"/>
                    <a:lumOff val="25000"/>
                  </a:schemeClr>
                </a:solidFill>
              </a:rPr>
              <a:t>Routeur</a:t>
            </a:r>
            <a:r>
              <a:rPr lang="en-US" sz="1400" b="1" dirty="0">
                <a:solidFill>
                  <a:schemeClr val="tx1">
                    <a:lumMod val="75000"/>
                    <a:lumOff val="25000"/>
                  </a:schemeClr>
                </a:solidFill>
              </a:rPr>
              <a:t> ASBR </a:t>
            </a:r>
            <a:r>
              <a:rPr lang="en-US" sz="1400" dirty="0">
                <a:solidFill>
                  <a:schemeClr val="tx1">
                    <a:lumMod val="75000"/>
                    <a:lumOff val="25000"/>
                  </a:schemeClr>
                </a:solidFill>
              </a:rPr>
              <a:t>(Autonomous System Area Border Router) : </a:t>
            </a:r>
            <a:r>
              <a:rPr lang="en-US" sz="1400" dirty="0" err="1">
                <a:solidFill>
                  <a:schemeClr val="tx1">
                    <a:lumMod val="75000"/>
                    <a:lumOff val="25000"/>
                  </a:schemeClr>
                </a:solidFill>
              </a:rPr>
              <a:t>routeur</a:t>
            </a:r>
            <a:r>
              <a:rPr lang="en-US" sz="1400" dirty="0">
                <a:solidFill>
                  <a:schemeClr val="tx1">
                    <a:lumMod val="75000"/>
                    <a:lumOff val="25000"/>
                  </a:schemeClr>
                </a:solidFill>
              </a:rPr>
              <a:t>  </a:t>
            </a:r>
            <a:r>
              <a:rPr lang="en-US" sz="1400" dirty="0" err="1">
                <a:solidFill>
                  <a:schemeClr val="tx1">
                    <a:lumMod val="75000"/>
                    <a:lumOff val="25000"/>
                  </a:schemeClr>
                </a:solidFill>
              </a:rPr>
              <a:t>faisant</a:t>
            </a:r>
            <a:r>
              <a:rPr lang="en-US" sz="1400" dirty="0">
                <a:solidFill>
                  <a:schemeClr val="tx1">
                    <a:lumMod val="75000"/>
                    <a:lumOff val="25000"/>
                  </a:schemeClr>
                </a:solidFill>
              </a:rPr>
              <a:t> le lien entre le </a:t>
            </a:r>
            <a:r>
              <a:rPr lang="en-US" sz="1400" dirty="0" err="1">
                <a:solidFill>
                  <a:schemeClr val="tx1">
                    <a:lumMod val="75000"/>
                    <a:lumOff val="25000"/>
                  </a:schemeClr>
                </a:solidFill>
              </a:rPr>
              <a:t>protocole</a:t>
            </a:r>
            <a:r>
              <a:rPr lang="en-US" sz="1400" dirty="0">
                <a:solidFill>
                  <a:schemeClr val="tx1">
                    <a:lumMod val="75000"/>
                    <a:lumOff val="25000"/>
                  </a:schemeClr>
                </a:solidFill>
              </a:rPr>
              <a:t> OSPF et un </a:t>
            </a:r>
            <a:r>
              <a:rPr lang="en-US" sz="1400" dirty="0" err="1">
                <a:solidFill>
                  <a:schemeClr val="tx1">
                    <a:lumMod val="75000"/>
                    <a:lumOff val="25000"/>
                  </a:schemeClr>
                </a:solidFill>
              </a:rPr>
              <a:t>autre</a:t>
            </a:r>
            <a:r>
              <a:rPr lang="en-US" sz="1400" dirty="0">
                <a:solidFill>
                  <a:schemeClr val="tx1">
                    <a:lumMod val="75000"/>
                    <a:lumOff val="25000"/>
                  </a:schemeClr>
                </a:solidFill>
              </a:rPr>
              <a:t> </a:t>
            </a:r>
            <a:r>
              <a:rPr lang="en-US" sz="1400" dirty="0" err="1">
                <a:solidFill>
                  <a:schemeClr val="tx1">
                    <a:lumMod val="75000"/>
                    <a:lumOff val="25000"/>
                  </a:schemeClr>
                </a:solidFill>
              </a:rPr>
              <a:t>protocole</a:t>
            </a:r>
            <a:r>
              <a:rPr lang="en-US" sz="1400" dirty="0">
                <a:solidFill>
                  <a:schemeClr val="tx1">
                    <a:lumMod val="75000"/>
                    <a:lumOff val="25000"/>
                  </a:schemeClr>
                </a:solidFill>
              </a:rPr>
              <a:t> de </a:t>
            </a:r>
            <a:r>
              <a:rPr lang="en-US" sz="1400" dirty="0" err="1">
                <a:solidFill>
                  <a:schemeClr val="tx1">
                    <a:lumMod val="75000"/>
                    <a:lumOff val="25000"/>
                  </a:schemeClr>
                </a:solidFill>
              </a:rPr>
              <a:t>routage</a:t>
            </a:r>
            <a:r>
              <a:rPr lang="en-US" sz="1400" dirty="0">
                <a:solidFill>
                  <a:schemeClr val="tx1">
                    <a:lumMod val="75000"/>
                    <a:lumOff val="25000"/>
                  </a:schemeClr>
                </a:solidFill>
              </a:rPr>
              <a:t> (redistribution de routes entre OSPF et RIP dans les deux </a:t>
            </a:r>
            <a:r>
              <a:rPr lang="en-US" sz="1400" dirty="0" err="1">
                <a:solidFill>
                  <a:schemeClr val="tx1">
                    <a:lumMod val="75000"/>
                    <a:lumOff val="25000"/>
                  </a:schemeClr>
                </a:solidFill>
              </a:rPr>
              <a:t>sens</a:t>
            </a:r>
            <a:r>
              <a:rPr lang="en-US" sz="1400" dirty="0">
                <a:solidFill>
                  <a:schemeClr val="tx1">
                    <a:lumMod val="75000"/>
                    <a:lumOff val="25000"/>
                  </a:schemeClr>
                </a:solidFill>
              </a:rPr>
              <a:t>, par </a:t>
            </a:r>
            <a:r>
              <a:rPr lang="en-US" sz="1400" dirty="0" err="1">
                <a:solidFill>
                  <a:schemeClr val="tx1">
                    <a:lumMod val="75000"/>
                    <a:lumOff val="25000"/>
                  </a:schemeClr>
                </a:solidFill>
              </a:rPr>
              <a:t>exemple</a:t>
            </a:r>
            <a:r>
              <a:rPr lang="en-US" sz="1400" dirty="0">
                <a:solidFill>
                  <a:schemeClr val="tx1">
                    <a:lumMod val="75000"/>
                    <a:lumOff val="25000"/>
                  </a:schemeClr>
                </a:solidFill>
              </a:rPr>
              <a:t>)</a:t>
            </a:r>
          </a:p>
        </p:txBody>
      </p:sp>
      <p:sp>
        <p:nvSpPr>
          <p:cNvPr id="30" name="Rectangle 21">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1870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3">
            <a:extLst>
              <a:ext uri="{FF2B5EF4-FFF2-40B4-BE49-F238E27FC236}">
                <a16:creationId xmlns:a16="http://schemas.microsoft.com/office/drawing/2014/main" id="{0809A459-30F2-49B7-1AE2-4CAB16A3C36F}"/>
              </a:ext>
            </a:extLst>
          </p:cNvPr>
          <p:cNvSpPr txBox="1"/>
          <p:nvPr/>
        </p:nvSpPr>
        <p:spPr>
          <a:xfrm>
            <a:off x="1113183" y="1305517"/>
            <a:ext cx="9157252" cy="4450745"/>
          </a:xfrm>
          <a:prstGeom prst="rect">
            <a:avLst/>
          </a:prstGeom>
        </p:spPr>
        <p:txBody>
          <a:bodyPr vert="horz" wrap="square" lIns="0" tIns="65698" rIns="0" bIns="0" rtlCol="0">
            <a:spAutoFit/>
          </a:bodyPr>
          <a:lstStyle/>
          <a:p>
            <a:pPr marL="417836" indent="-406885">
              <a:spcBef>
                <a:spcPts val="517"/>
              </a:spcBef>
              <a:buClr>
                <a:srgbClr val="CC9A00"/>
              </a:buClr>
              <a:buSzPct val="70000"/>
              <a:buFont typeface="Wingdings"/>
              <a:buChar char=""/>
              <a:tabLst>
                <a:tab pos="417836" algn="l"/>
                <a:tab pos="418412" algn="l"/>
              </a:tabLst>
            </a:pPr>
            <a:r>
              <a:rPr sz="1815" spc="-5" dirty="0">
                <a:solidFill>
                  <a:srgbClr val="00339A"/>
                </a:solidFill>
                <a:latin typeface="Arial MT"/>
                <a:cs typeface="Arial MT"/>
              </a:rPr>
              <a:t>Trois</a:t>
            </a:r>
            <a:r>
              <a:rPr sz="1815" spc="-14" dirty="0">
                <a:solidFill>
                  <a:srgbClr val="00339A"/>
                </a:solidFill>
                <a:latin typeface="Arial MT"/>
                <a:cs typeface="Arial MT"/>
              </a:rPr>
              <a:t> </a:t>
            </a:r>
            <a:r>
              <a:rPr sz="1815" spc="-5" dirty="0">
                <a:solidFill>
                  <a:srgbClr val="00339A"/>
                </a:solidFill>
                <a:latin typeface="Arial MT"/>
                <a:cs typeface="Arial MT"/>
              </a:rPr>
              <a:t>types</a:t>
            </a:r>
            <a:r>
              <a:rPr sz="1815" spc="-14" dirty="0">
                <a:solidFill>
                  <a:srgbClr val="00339A"/>
                </a:solidFill>
                <a:latin typeface="Arial MT"/>
                <a:cs typeface="Arial MT"/>
              </a:rPr>
              <a:t> </a:t>
            </a:r>
            <a:r>
              <a:rPr sz="1815" spc="-5" dirty="0">
                <a:solidFill>
                  <a:srgbClr val="00339A"/>
                </a:solidFill>
                <a:latin typeface="Arial MT"/>
                <a:cs typeface="Arial MT"/>
              </a:rPr>
              <a:t>de</a:t>
            </a:r>
            <a:r>
              <a:rPr sz="1815" spc="-14" dirty="0">
                <a:solidFill>
                  <a:srgbClr val="00339A"/>
                </a:solidFill>
                <a:latin typeface="Arial MT"/>
                <a:cs typeface="Arial MT"/>
              </a:rPr>
              <a:t> </a:t>
            </a:r>
            <a:r>
              <a:rPr sz="1815" spc="-9" dirty="0">
                <a:solidFill>
                  <a:srgbClr val="00339A"/>
                </a:solidFill>
                <a:latin typeface="Arial MT"/>
                <a:cs typeface="Arial MT"/>
              </a:rPr>
              <a:t>chemins</a:t>
            </a:r>
            <a:r>
              <a:rPr sz="1815" spc="-5" dirty="0">
                <a:solidFill>
                  <a:srgbClr val="00339A"/>
                </a:solidFill>
                <a:latin typeface="Arial MT"/>
                <a:cs typeface="Arial MT"/>
              </a:rPr>
              <a:t> :</a:t>
            </a:r>
            <a:endParaRPr sz="1815" dirty="0">
              <a:latin typeface="Arial MT"/>
              <a:cs typeface="Arial MT"/>
            </a:endParaRPr>
          </a:p>
          <a:p>
            <a:pPr marL="818383" marR="34580" lvl="1" indent="-399970">
              <a:spcBef>
                <a:spcPts val="481"/>
              </a:spcBef>
              <a:buSzPct val="63636"/>
              <a:buFont typeface="Wingdings"/>
              <a:buChar char=""/>
              <a:tabLst>
                <a:tab pos="818383" algn="l"/>
                <a:tab pos="818959" algn="l"/>
              </a:tabLst>
            </a:pPr>
            <a:r>
              <a:rPr sz="1997" spc="-5" dirty="0">
                <a:solidFill>
                  <a:srgbClr val="9A9A33"/>
                </a:solidFill>
                <a:latin typeface="Arial MT"/>
                <a:cs typeface="Arial MT"/>
              </a:rPr>
              <a:t>Chemin intra-zone:</a:t>
            </a:r>
            <a:r>
              <a:rPr sz="1997" spc="23" dirty="0">
                <a:solidFill>
                  <a:srgbClr val="9A9A33"/>
                </a:solidFill>
                <a:latin typeface="Arial MT"/>
                <a:cs typeface="Arial MT"/>
              </a:rPr>
              <a:t> </a:t>
            </a:r>
            <a:r>
              <a:rPr sz="1815" spc="-5" dirty="0">
                <a:solidFill>
                  <a:srgbClr val="282828"/>
                </a:solidFill>
                <a:latin typeface="Arial MT"/>
                <a:cs typeface="Arial MT"/>
              </a:rPr>
              <a:t>le</a:t>
            </a:r>
            <a:r>
              <a:rPr sz="1815" spc="5" dirty="0">
                <a:solidFill>
                  <a:srgbClr val="282828"/>
                </a:solidFill>
                <a:latin typeface="Arial MT"/>
                <a:cs typeface="Arial MT"/>
              </a:rPr>
              <a:t> </a:t>
            </a:r>
            <a:r>
              <a:rPr sz="1815" spc="-5" dirty="0">
                <a:solidFill>
                  <a:srgbClr val="282828"/>
                </a:solidFill>
                <a:latin typeface="Arial MT"/>
                <a:cs typeface="Arial MT"/>
              </a:rPr>
              <a:t>plus</a:t>
            </a:r>
            <a:r>
              <a:rPr sz="1815" spc="9" dirty="0">
                <a:solidFill>
                  <a:srgbClr val="282828"/>
                </a:solidFill>
                <a:latin typeface="Arial MT"/>
                <a:cs typeface="Arial MT"/>
              </a:rPr>
              <a:t> </a:t>
            </a:r>
            <a:r>
              <a:rPr sz="1815" spc="-5" dirty="0">
                <a:solidFill>
                  <a:srgbClr val="282828"/>
                </a:solidFill>
                <a:latin typeface="Arial MT"/>
                <a:cs typeface="Arial MT"/>
              </a:rPr>
              <a:t>simple,</a:t>
            </a:r>
            <a:r>
              <a:rPr sz="1815" spc="5" dirty="0">
                <a:solidFill>
                  <a:srgbClr val="282828"/>
                </a:solidFill>
                <a:latin typeface="Arial MT"/>
                <a:cs typeface="Arial MT"/>
              </a:rPr>
              <a:t> </a:t>
            </a:r>
            <a:r>
              <a:rPr sz="1815" spc="-9" dirty="0">
                <a:solidFill>
                  <a:srgbClr val="282828"/>
                </a:solidFill>
                <a:latin typeface="Arial MT"/>
                <a:cs typeface="Arial MT"/>
              </a:rPr>
              <a:t>puisque</a:t>
            </a:r>
            <a:r>
              <a:rPr sz="1815" spc="14" dirty="0">
                <a:solidFill>
                  <a:srgbClr val="282828"/>
                </a:solidFill>
                <a:latin typeface="Arial MT"/>
                <a:cs typeface="Arial MT"/>
              </a:rPr>
              <a:t> </a:t>
            </a:r>
            <a:r>
              <a:rPr sz="1815" spc="-5" dirty="0">
                <a:solidFill>
                  <a:srgbClr val="282828"/>
                </a:solidFill>
                <a:latin typeface="Arial MT"/>
                <a:cs typeface="Arial MT"/>
              </a:rPr>
              <a:t>chaque</a:t>
            </a:r>
            <a:r>
              <a:rPr sz="1815" spc="5" dirty="0">
                <a:solidFill>
                  <a:srgbClr val="282828"/>
                </a:solidFill>
                <a:latin typeface="Arial MT"/>
                <a:cs typeface="Arial MT"/>
              </a:rPr>
              <a:t> </a:t>
            </a:r>
            <a:r>
              <a:rPr sz="1815" spc="-5" dirty="0">
                <a:solidFill>
                  <a:srgbClr val="282828"/>
                </a:solidFill>
                <a:latin typeface="Arial MT"/>
                <a:cs typeface="Arial MT"/>
              </a:rPr>
              <a:t>routeur </a:t>
            </a:r>
            <a:r>
              <a:rPr sz="1815" spc="-490" dirty="0">
                <a:solidFill>
                  <a:srgbClr val="282828"/>
                </a:solidFill>
                <a:latin typeface="Arial MT"/>
                <a:cs typeface="Arial MT"/>
              </a:rPr>
              <a:t> </a:t>
            </a:r>
            <a:r>
              <a:rPr sz="1815" spc="-5" dirty="0">
                <a:solidFill>
                  <a:srgbClr val="282828"/>
                </a:solidFill>
                <a:latin typeface="Arial MT"/>
                <a:cs typeface="Arial MT"/>
              </a:rPr>
              <a:t>d’une zone</a:t>
            </a:r>
            <a:r>
              <a:rPr sz="1815" dirty="0">
                <a:solidFill>
                  <a:srgbClr val="282828"/>
                </a:solidFill>
                <a:latin typeface="Arial MT"/>
                <a:cs typeface="Arial MT"/>
              </a:rPr>
              <a:t> </a:t>
            </a:r>
            <a:r>
              <a:rPr sz="1815" spc="-9" dirty="0">
                <a:solidFill>
                  <a:srgbClr val="282828"/>
                </a:solidFill>
                <a:latin typeface="Arial MT"/>
                <a:cs typeface="Arial MT"/>
              </a:rPr>
              <a:t>connaît</a:t>
            </a:r>
            <a:r>
              <a:rPr sz="1815" spc="-18" dirty="0">
                <a:solidFill>
                  <a:srgbClr val="282828"/>
                </a:solidFill>
                <a:latin typeface="Arial MT"/>
                <a:cs typeface="Arial MT"/>
              </a:rPr>
              <a:t> </a:t>
            </a:r>
            <a:r>
              <a:rPr sz="1815" spc="-5" dirty="0">
                <a:solidFill>
                  <a:srgbClr val="282828"/>
                </a:solidFill>
                <a:latin typeface="Arial MT"/>
                <a:cs typeface="Arial MT"/>
              </a:rPr>
              <a:t>la</a:t>
            </a:r>
            <a:r>
              <a:rPr sz="1815" dirty="0">
                <a:solidFill>
                  <a:srgbClr val="282828"/>
                </a:solidFill>
                <a:latin typeface="Arial MT"/>
                <a:cs typeface="Arial MT"/>
              </a:rPr>
              <a:t> </a:t>
            </a:r>
            <a:r>
              <a:rPr sz="1815" spc="-5" dirty="0">
                <a:solidFill>
                  <a:srgbClr val="282828"/>
                </a:solidFill>
                <a:latin typeface="Arial MT"/>
                <a:cs typeface="Arial MT"/>
              </a:rPr>
              <a:t>topologie</a:t>
            </a:r>
            <a:r>
              <a:rPr sz="1815" spc="14" dirty="0">
                <a:solidFill>
                  <a:srgbClr val="282828"/>
                </a:solidFill>
                <a:latin typeface="Arial MT"/>
                <a:cs typeface="Arial MT"/>
              </a:rPr>
              <a:t> </a:t>
            </a:r>
            <a:r>
              <a:rPr sz="1815" spc="-5" dirty="0">
                <a:solidFill>
                  <a:srgbClr val="282828"/>
                </a:solidFill>
                <a:latin typeface="Arial MT"/>
                <a:cs typeface="Arial MT"/>
              </a:rPr>
              <a:t>de</a:t>
            </a:r>
            <a:r>
              <a:rPr sz="1815" dirty="0">
                <a:solidFill>
                  <a:srgbClr val="282828"/>
                </a:solidFill>
                <a:latin typeface="Arial MT"/>
                <a:cs typeface="Arial MT"/>
              </a:rPr>
              <a:t> </a:t>
            </a:r>
            <a:r>
              <a:rPr sz="1815" spc="-5" dirty="0">
                <a:solidFill>
                  <a:srgbClr val="282828"/>
                </a:solidFill>
                <a:latin typeface="Arial MT"/>
                <a:cs typeface="Arial MT"/>
              </a:rPr>
              <a:t>la</a:t>
            </a:r>
            <a:r>
              <a:rPr sz="1815" dirty="0">
                <a:solidFill>
                  <a:srgbClr val="282828"/>
                </a:solidFill>
                <a:latin typeface="Arial MT"/>
                <a:cs typeface="Arial MT"/>
              </a:rPr>
              <a:t> </a:t>
            </a:r>
            <a:r>
              <a:rPr sz="1815" spc="-9" dirty="0">
                <a:solidFill>
                  <a:srgbClr val="282828"/>
                </a:solidFill>
                <a:latin typeface="Arial MT"/>
                <a:cs typeface="Arial MT"/>
              </a:rPr>
              <a:t>zone</a:t>
            </a:r>
            <a:endParaRPr sz="1815" dirty="0">
              <a:latin typeface="Arial MT"/>
              <a:cs typeface="Arial MT"/>
            </a:endParaRPr>
          </a:p>
          <a:p>
            <a:pPr marL="818383" lvl="1" indent="-400547">
              <a:spcBef>
                <a:spcPts val="476"/>
              </a:spcBef>
              <a:buSzPct val="63636"/>
              <a:buFont typeface="Wingdings"/>
              <a:buChar char=""/>
              <a:tabLst>
                <a:tab pos="818383" algn="l"/>
                <a:tab pos="818959" algn="l"/>
              </a:tabLst>
            </a:pPr>
            <a:r>
              <a:rPr sz="1997" spc="-5" dirty="0">
                <a:solidFill>
                  <a:srgbClr val="9A9A33"/>
                </a:solidFill>
                <a:latin typeface="Arial MT"/>
                <a:cs typeface="Arial MT"/>
              </a:rPr>
              <a:t>Chemin</a:t>
            </a:r>
            <a:r>
              <a:rPr sz="1997" spc="-14" dirty="0">
                <a:solidFill>
                  <a:srgbClr val="9A9A33"/>
                </a:solidFill>
                <a:latin typeface="Arial MT"/>
                <a:cs typeface="Arial MT"/>
              </a:rPr>
              <a:t> </a:t>
            </a:r>
            <a:r>
              <a:rPr sz="1997" spc="-5" dirty="0">
                <a:solidFill>
                  <a:srgbClr val="9A9A33"/>
                </a:solidFill>
                <a:latin typeface="Arial MT"/>
                <a:cs typeface="Arial MT"/>
              </a:rPr>
              <a:t>inter-zone</a:t>
            </a:r>
            <a:r>
              <a:rPr sz="1997" spc="-5" dirty="0">
                <a:solidFill>
                  <a:srgbClr val="282828"/>
                </a:solidFill>
                <a:latin typeface="Arial MT"/>
                <a:cs typeface="Arial MT"/>
              </a:rPr>
              <a:t>, </a:t>
            </a:r>
            <a:r>
              <a:rPr sz="1997" dirty="0">
                <a:solidFill>
                  <a:srgbClr val="282828"/>
                </a:solidFill>
                <a:latin typeface="Arial MT"/>
                <a:cs typeface="Arial MT"/>
              </a:rPr>
              <a:t>il</a:t>
            </a:r>
            <a:r>
              <a:rPr sz="1997" spc="-5" dirty="0">
                <a:solidFill>
                  <a:srgbClr val="282828"/>
                </a:solidFill>
                <a:latin typeface="Arial MT"/>
                <a:cs typeface="Arial MT"/>
              </a:rPr>
              <a:t> </a:t>
            </a:r>
            <a:r>
              <a:rPr sz="1997" dirty="0">
                <a:solidFill>
                  <a:srgbClr val="282828"/>
                </a:solidFill>
                <a:latin typeface="Arial MT"/>
                <a:cs typeface="Arial MT"/>
              </a:rPr>
              <a:t>nécessite</a:t>
            </a:r>
            <a:r>
              <a:rPr sz="1997" spc="-14" dirty="0">
                <a:solidFill>
                  <a:srgbClr val="282828"/>
                </a:solidFill>
                <a:latin typeface="Arial MT"/>
                <a:cs typeface="Arial MT"/>
              </a:rPr>
              <a:t> </a:t>
            </a:r>
            <a:r>
              <a:rPr sz="1997" dirty="0">
                <a:solidFill>
                  <a:srgbClr val="282828"/>
                </a:solidFill>
                <a:latin typeface="Arial MT"/>
                <a:cs typeface="Arial MT"/>
              </a:rPr>
              <a:t>3</a:t>
            </a:r>
            <a:r>
              <a:rPr sz="1997" spc="-5" dirty="0">
                <a:solidFill>
                  <a:srgbClr val="282828"/>
                </a:solidFill>
                <a:latin typeface="Arial MT"/>
                <a:cs typeface="Arial MT"/>
              </a:rPr>
              <a:t> </a:t>
            </a:r>
            <a:r>
              <a:rPr sz="1997" dirty="0">
                <a:solidFill>
                  <a:srgbClr val="282828"/>
                </a:solidFill>
                <a:latin typeface="Arial MT"/>
                <a:cs typeface="Arial MT"/>
              </a:rPr>
              <a:t>étapes</a:t>
            </a:r>
            <a:r>
              <a:rPr sz="1997" spc="-5" dirty="0">
                <a:solidFill>
                  <a:srgbClr val="282828"/>
                </a:solidFill>
                <a:latin typeface="Arial MT"/>
                <a:cs typeface="Arial MT"/>
              </a:rPr>
              <a:t> </a:t>
            </a:r>
            <a:r>
              <a:rPr sz="1997" dirty="0">
                <a:solidFill>
                  <a:srgbClr val="282828"/>
                </a:solidFill>
                <a:latin typeface="Arial MT"/>
                <a:cs typeface="Arial MT"/>
              </a:rPr>
              <a:t>:</a:t>
            </a:r>
            <a:endParaRPr sz="1997" dirty="0">
              <a:latin typeface="Arial MT"/>
              <a:cs typeface="Arial MT"/>
            </a:endParaRPr>
          </a:p>
          <a:p>
            <a:pPr marL="1185503" lvl="2" indent="-366543">
              <a:spcBef>
                <a:spcPts val="421"/>
              </a:spcBef>
              <a:buClr>
                <a:srgbClr val="CC9A00"/>
              </a:buClr>
              <a:buSzPct val="68421"/>
              <a:buFont typeface="Wingdings"/>
              <a:buChar char=""/>
              <a:tabLst>
                <a:tab pos="1185503" algn="l"/>
                <a:tab pos="1186079" algn="l"/>
              </a:tabLst>
            </a:pPr>
            <a:r>
              <a:rPr sz="1724" dirty="0">
                <a:solidFill>
                  <a:srgbClr val="282828"/>
                </a:solidFill>
                <a:latin typeface="Arial MT"/>
                <a:cs typeface="Arial MT"/>
              </a:rPr>
              <a:t>Aller </a:t>
            </a:r>
            <a:r>
              <a:rPr sz="1724" spc="-5" dirty="0">
                <a:solidFill>
                  <a:srgbClr val="282828"/>
                </a:solidFill>
                <a:latin typeface="Arial MT"/>
                <a:cs typeface="Arial MT"/>
              </a:rPr>
              <a:t>de</a:t>
            </a:r>
            <a:r>
              <a:rPr sz="1724" spc="5" dirty="0">
                <a:solidFill>
                  <a:srgbClr val="282828"/>
                </a:solidFill>
                <a:latin typeface="Arial MT"/>
                <a:cs typeface="Arial MT"/>
              </a:rPr>
              <a:t> </a:t>
            </a:r>
            <a:r>
              <a:rPr sz="1724" spc="-5" dirty="0">
                <a:solidFill>
                  <a:srgbClr val="282828"/>
                </a:solidFill>
                <a:latin typeface="Arial MT"/>
                <a:cs typeface="Arial MT"/>
              </a:rPr>
              <a:t>la</a:t>
            </a:r>
            <a:r>
              <a:rPr sz="1724" spc="5" dirty="0">
                <a:solidFill>
                  <a:srgbClr val="282828"/>
                </a:solidFill>
                <a:latin typeface="Arial MT"/>
                <a:cs typeface="Arial MT"/>
              </a:rPr>
              <a:t> </a:t>
            </a:r>
            <a:r>
              <a:rPr sz="1724" dirty="0">
                <a:solidFill>
                  <a:srgbClr val="282828"/>
                </a:solidFill>
                <a:latin typeface="Arial MT"/>
                <a:cs typeface="Arial MT"/>
              </a:rPr>
              <a:t>source vers</a:t>
            </a:r>
            <a:r>
              <a:rPr sz="1724" spc="-9" dirty="0">
                <a:solidFill>
                  <a:srgbClr val="282828"/>
                </a:solidFill>
                <a:latin typeface="Arial MT"/>
                <a:cs typeface="Arial MT"/>
              </a:rPr>
              <a:t> </a:t>
            </a:r>
            <a:r>
              <a:rPr sz="1724" spc="-5" dirty="0">
                <a:solidFill>
                  <a:srgbClr val="282828"/>
                </a:solidFill>
                <a:latin typeface="Arial MT"/>
                <a:cs typeface="Arial MT"/>
              </a:rPr>
              <a:t>l’épine</a:t>
            </a:r>
            <a:r>
              <a:rPr sz="1724" spc="18" dirty="0">
                <a:solidFill>
                  <a:srgbClr val="282828"/>
                </a:solidFill>
                <a:latin typeface="Arial MT"/>
                <a:cs typeface="Arial MT"/>
              </a:rPr>
              <a:t> </a:t>
            </a:r>
            <a:r>
              <a:rPr sz="1724" spc="-5" dirty="0">
                <a:solidFill>
                  <a:srgbClr val="282828"/>
                </a:solidFill>
                <a:latin typeface="Arial MT"/>
                <a:cs typeface="Arial MT"/>
              </a:rPr>
              <a:t>dorsale</a:t>
            </a:r>
            <a:r>
              <a:rPr sz="1724" spc="14" dirty="0">
                <a:solidFill>
                  <a:srgbClr val="282828"/>
                </a:solidFill>
                <a:latin typeface="Arial MT"/>
                <a:cs typeface="Arial MT"/>
              </a:rPr>
              <a:t> </a:t>
            </a:r>
            <a:r>
              <a:rPr sz="1724" spc="-5" dirty="0">
                <a:solidFill>
                  <a:srgbClr val="282828"/>
                </a:solidFill>
                <a:latin typeface="Arial MT"/>
                <a:cs typeface="Arial MT"/>
              </a:rPr>
              <a:t>(dans</a:t>
            </a:r>
            <a:r>
              <a:rPr sz="1724" spc="9" dirty="0">
                <a:solidFill>
                  <a:srgbClr val="282828"/>
                </a:solidFill>
                <a:latin typeface="Arial MT"/>
                <a:cs typeface="Arial MT"/>
              </a:rPr>
              <a:t> </a:t>
            </a:r>
            <a:r>
              <a:rPr sz="1724" spc="-5" dirty="0">
                <a:solidFill>
                  <a:srgbClr val="282828"/>
                </a:solidFill>
                <a:latin typeface="Arial MT"/>
                <a:cs typeface="Arial MT"/>
              </a:rPr>
              <a:t>la</a:t>
            </a:r>
            <a:r>
              <a:rPr sz="1724" spc="5" dirty="0">
                <a:solidFill>
                  <a:srgbClr val="282828"/>
                </a:solidFill>
                <a:latin typeface="Arial MT"/>
                <a:cs typeface="Arial MT"/>
              </a:rPr>
              <a:t> </a:t>
            </a:r>
            <a:r>
              <a:rPr sz="1724" spc="-5" dirty="0">
                <a:solidFill>
                  <a:srgbClr val="282828"/>
                </a:solidFill>
                <a:latin typeface="Arial MT"/>
                <a:cs typeface="Arial MT"/>
              </a:rPr>
              <a:t>zone</a:t>
            </a:r>
            <a:r>
              <a:rPr sz="1724" spc="9" dirty="0">
                <a:solidFill>
                  <a:srgbClr val="282828"/>
                </a:solidFill>
                <a:latin typeface="Arial MT"/>
                <a:cs typeface="Arial MT"/>
              </a:rPr>
              <a:t> </a:t>
            </a:r>
            <a:r>
              <a:rPr sz="1724" spc="-5" dirty="0">
                <a:solidFill>
                  <a:srgbClr val="282828"/>
                </a:solidFill>
                <a:latin typeface="Arial MT"/>
                <a:cs typeface="Arial MT"/>
              </a:rPr>
              <a:t>source)</a:t>
            </a:r>
            <a:endParaRPr sz="1724" dirty="0">
              <a:latin typeface="Arial MT"/>
              <a:cs typeface="Arial MT"/>
            </a:endParaRPr>
          </a:p>
          <a:p>
            <a:pPr marL="1185503" marR="735392" lvl="2" indent="-365967">
              <a:spcBef>
                <a:spcPts val="413"/>
              </a:spcBef>
              <a:buClr>
                <a:srgbClr val="CC9A00"/>
              </a:buClr>
              <a:buSzPct val="68421"/>
              <a:buFont typeface="Wingdings"/>
              <a:buChar char=""/>
              <a:tabLst>
                <a:tab pos="1185503" algn="l"/>
                <a:tab pos="1186079" algn="l"/>
              </a:tabLst>
            </a:pPr>
            <a:r>
              <a:rPr sz="1724" dirty="0">
                <a:solidFill>
                  <a:srgbClr val="282828"/>
                </a:solidFill>
                <a:latin typeface="Arial MT"/>
                <a:cs typeface="Arial MT"/>
              </a:rPr>
              <a:t>Transiter</a:t>
            </a:r>
            <a:r>
              <a:rPr sz="1724" spc="5" dirty="0">
                <a:solidFill>
                  <a:srgbClr val="282828"/>
                </a:solidFill>
                <a:latin typeface="Arial MT"/>
                <a:cs typeface="Arial MT"/>
              </a:rPr>
              <a:t> </a:t>
            </a:r>
            <a:r>
              <a:rPr sz="1724" dirty="0">
                <a:solidFill>
                  <a:srgbClr val="282828"/>
                </a:solidFill>
                <a:latin typeface="Arial MT"/>
                <a:cs typeface="Arial MT"/>
              </a:rPr>
              <a:t>à</a:t>
            </a:r>
            <a:r>
              <a:rPr sz="1724" spc="-9" dirty="0">
                <a:solidFill>
                  <a:srgbClr val="282828"/>
                </a:solidFill>
                <a:latin typeface="Arial MT"/>
                <a:cs typeface="Arial MT"/>
              </a:rPr>
              <a:t> </a:t>
            </a:r>
            <a:r>
              <a:rPr sz="1724" dirty="0">
                <a:solidFill>
                  <a:srgbClr val="282828"/>
                </a:solidFill>
                <a:latin typeface="Arial MT"/>
                <a:cs typeface="Arial MT"/>
              </a:rPr>
              <a:t>travers l</a:t>
            </a:r>
            <a:r>
              <a:rPr sz="1724" spc="-109" dirty="0">
                <a:solidFill>
                  <a:srgbClr val="282828"/>
                </a:solidFill>
                <a:latin typeface="Arial MT"/>
                <a:cs typeface="Arial MT"/>
              </a:rPr>
              <a:t> </a:t>
            </a:r>
            <a:r>
              <a:rPr sz="1724" dirty="0">
                <a:solidFill>
                  <a:srgbClr val="282828"/>
                </a:solidFill>
                <a:latin typeface="Arial MT"/>
                <a:cs typeface="Arial MT"/>
              </a:rPr>
              <a:t>épine</a:t>
            </a:r>
            <a:r>
              <a:rPr sz="1724" spc="14" dirty="0">
                <a:solidFill>
                  <a:srgbClr val="282828"/>
                </a:solidFill>
                <a:latin typeface="Arial MT"/>
                <a:cs typeface="Arial MT"/>
              </a:rPr>
              <a:t> </a:t>
            </a:r>
            <a:r>
              <a:rPr sz="1724" dirty="0">
                <a:solidFill>
                  <a:srgbClr val="282828"/>
                </a:solidFill>
                <a:latin typeface="Arial MT"/>
                <a:cs typeface="Arial MT"/>
              </a:rPr>
              <a:t>dorsale</a:t>
            </a:r>
            <a:r>
              <a:rPr sz="1724" spc="5" dirty="0">
                <a:solidFill>
                  <a:srgbClr val="282828"/>
                </a:solidFill>
                <a:latin typeface="Arial MT"/>
                <a:cs typeface="Arial MT"/>
              </a:rPr>
              <a:t> </a:t>
            </a:r>
            <a:r>
              <a:rPr sz="1724" spc="-5" dirty="0">
                <a:solidFill>
                  <a:srgbClr val="282828"/>
                </a:solidFill>
                <a:latin typeface="Arial MT"/>
                <a:cs typeface="Arial MT"/>
              </a:rPr>
              <a:t>jusqu</a:t>
            </a:r>
            <a:r>
              <a:rPr sz="1724" spc="-95" dirty="0">
                <a:solidFill>
                  <a:srgbClr val="282828"/>
                </a:solidFill>
                <a:latin typeface="Arial MT"/>
                <a:cs typeface="Arial MT"/>
              </a:rPr>
              <a:t> </a:t>
            </a:r>
            <a:r>
              <a:rPr sz="1724" dirty="0">
                <a:solidFill>
                  <a:srgbClr val="282828"/>
                </a:solidFill>
                <a:latin typeface="Arial MT"/>
                <a:cs typeface="Arial MT"/>
              </a:rPr>
              <a:t>à</a:t>
            </a:r>
            <a:r>
              <a:rPr sz="1724" spc="14" dirty="0">
                <a:solidFill>
                  <a:srgbClr val="282828"/>
                </a:solidFill>
                <a:latin typeface="Arial MT"/>
                <a:cs typeface="Arial MT"/>
              </a:rPr>
              <a:t> </a:t>
            </a:r>
            <a:r>
              <a:rPr sz="1724" spc="-5" dirty="0">
                <a:solidFill>
                  <a:srgbClr val="282828"/>
                </a:solidFill>
                <a:latin typeface="Arial MT"/>
                <a:cs typeface="Arial MT"/>
              </a:rPr>
              <a:t>la zone</a:t>
            </a:r>
            <a:r>
              <a:rPr sz="1724" spc="9" dirty="0">
                <a:solidFill>
                  <a:srgbClr val="282828"/>
                </a:solidFill>
                <a:latin typeface="Arial MT"/>
                <a:cs typeface="Arial MT"/>
              </a:rPr>
              <a:t> </a:t>
            </a:r>
            <a:r>
              <a:rPr sz="1724" spc="-5" dirty="0">
                <a:solidFill>
                  <a:srgbClr val="282828"/>
                </a:solidFill>
                <a:latin typeface="Arial MT"/>
                <a:cs typeface="Arial MT"/>
              </a:rPr>
              <a:t>de </a:t>
            </a:r>
            <a:r>
              <a:rPr sz="1724" spc="-467" dirty="0">
                <a:solidFill>
                  <a:srgbClr val="282828"/>
                </a:solidFill>
                <a:latin typeface="Arial MT"/>
                <a:cs typeface="Arial MT"/>
              </a:rPr>
              <a:t> </a:t>
            </a:r>
            <a:r>
              <a:rPr sz="1724" spc="-5" dirty="0">
                <a:solidFill>
                  <a:srgbClr val="282828"/>
                </a:solidFill>
                <a:latin typeface="Arial MT"/>
                <a:cs typeface="Arial MT"/>
              </a:rPr>
              <a:t>destination</a:t>
            </a:r>
            <a:endParaRPr sz="1724" dirty="0">
              <a:latin typeface="Arial MT"/>
              <a:cs typeface="Arial MT"/>
            </a:endParaRPr>
          </a:p>
          <a:p>
            <a:pPr marL="1185503" lvl="2" indent="-366543">
              <a:spcBef>
                <a:spcPts val="413"/>
              </a:spcBef>
              <a:buClr>
                <a:srgbClr val="CC9A00"/>
              </a:buClr>
              <a:buSzPct val="68421"/>
              <a:buFont typeface="Wingdings"/>
              <a:buChar char=""/>
              <a:tabLst>
                <a:tab pos="1185503" algn="l"/>
                <a:tab pos="1186079" algn="l"/>
              </a:tabLst>
            </a:pPr>
            <a:r>
              <a:rPr sz="1724" dirty="0">
                <a:solidFill>
                  <a:srgbClr val="282828"/>
                </a:solidFill>
                <a:latin typeface="Arial MT"/>
                <a:cs typeface="Arial MT"/>
              </a:rPr>
              <a:t>Transiter</a:t>
            </a:r>
            <a:r>
              <a:rPr sz="1724" spc="5" dirty="0">
                <a:solidFill>
                  <a:srgbClr val="282828"/>
                </a:solidFill>
                <a:latin typeface="Arial MT"/>
                <a:cs typeface="Arial MT"/>
              </a:rPr>
              <a:t> </a:t>
            </a:r>
            <a:r>
              <a:rPr sz="1724" spc="-5" dirty="0">
                <a:solidFill>
                  <a:srgbClr val="282828"/>
                </a:solidFill>
                <a:latin typeface="Arial MT"/>
                <a:cs typeface="Arial MT"/>
              </a:rPr>
              <a:t>dans</a:t>
            </a:r>
            <a:r>
              <a:rPr sz="1724" spc="9" dirty="0">
                <a:solidFill>
                  <a:srgbClr val="282828"/>
                </a:solidFill>
                <a:latin typeface="Arial MT"/>
                <a:cs typeface="Arial MT"/>
              </a:rPr>
              <a:t> </a:t>
            </a:r>
            <a:r>
              <a:rPr sz="1724" spc="-5" dirty="0">
                <a:solidFill>
                  <a:srgbClr val="282828"/>
                </a:solidFill>
                <a:latin typeface="Arial MT"/>
                <a:cs typeface="Arial MT"/>
              </a:rPr>
              <a:t>la</a:t>
            </a:r>
            <a:r>
              <a:rPr sz="1724" dirty="0">
                <a:solidFill>
                  <a:srgbClr val="282828"/>
                </a:solidFill>
                <a:latin typeface="Arial MT"/>
                <a:cs typeface="Arial MT"/>
              </a:rPr>
              <a:t> </a:t>
            </a:r>
            <a:r>
              <a:rPr sz="1724" spc="-5" dirty="0">
                <a:solidFill>
                  <a:srgbClr val="282828"/>
                </a:solidFill>
                <a:latin typeface="Arial MT"/>
                <a:cs typeface="Arial MT"/>
              </a:rPr>
              <a:t>zone</a:t>
            </a:r>
            <a:r>
              <a:rPr sz="1724" spc="9" dirty="0">
                <a:solidFill>
                  <a:srgbClr val="282828"/>
                </a:solidFill>
                <a:latin typeface="Arial MT"/>
                <a:cs typeface="Arial MT"/>
              </a:rPr>
              <a:t> </a:t>
            </a:r>
            <a:r>
              <a:rPr sz="1724" spc="-5" dirty="0">
                <a:solidFill>
                  <a:srgbClr val="282828"/>
                </a:solidFill>
                <a:latin typeface="Arial MT"/>
                <a:cs typeface="Arial MT"/>
              </a:rPr>
              <a:t>destination</a:t>
            </a:r>
            <a:r>
              <a:rPr sz="1724" spc="9" dirty="0">
                <a:solidFill>
                  <a:srgbClr val="282828"/>
                </a:solidFill>
                <a:latin typeface="Arial MT"/>
                <a:cs typeface="Arial MT"/>
              </a:rPr>
              <a:t> </a:t>
            </a:r>
            <a:r>
              <a:rPr sz="1724" spc="-5" dirty="0">
                <a:solidFill>
                  <a:srgbClr val="282828"/>
                </a:solidFill>
                <a:latin typeface="Arial MT"/>
                <a:cs typeface="Arial MT"/>
              </a:rPr>
              <a:t>jusqu’à</a:t>
            </a:r>
            <a:r>
              <a:rPr sz="1724" spc="14" dirty="0">
                <a:solidFill>
                  <a:srgbClr val="282828"/>
                </a:solidFill>
                <a:latin typeface="Arial MT"/>
                <a:cs typeface="Arial MT"/>
              </a:rPr>
              <a:t> </a:t>
            </a:r>
            <a:r>
              <a:rPr sz="1724" spc="-5" dirty="0">
                <a:solidFill>
                  <a:srgbClr val="282828"/>
                </a:solidFill>
                <a:latin typeface="Arial MT"/>
                <a:cs typeface="Arial MT"/>
              </a:rPr>
              <a:t>la</a:t>
            </a:r>
            <a:r>
              <a:rPr sz="1724" spc="9" dirty="0">
                <a:solidFill>
                  <a:srgbClr val="282828"/>
                </a:solidFill>
                <a:latin typeface="Arial MT"/>
                <a:cs typeface="Arial MT"/>
              </a:rPr>
              <a:t> </a:t>
            </a:r>
            <a:r>
              <a:rPr sz="1724" spc="-5" dirty="0">
                <a:solidFill>
                  <a:srgbClr val="282828"/>
                </a:solidFill>
                <a:latin typeface="Arial MT"/>
                <a:cs typeface="Arial MT"/>
              </a:rPr>
              <a:t>destination</a:t>
            </a:r>
            <a:endParaRPr sz="1724" dirty="0">
              <a:latin typeface="Arial MT"/>
              <a:cs typeface="Arial MT"/>
            </a:endParaRPr>
          </a:p>
          <a:p>
            <a:pPr marL="818383" lvl="1" indent="-400547">
              <a:spcBef>
                <a:spcPts val="472"/>
              </a:spcBef>
              <a:buSzPct val="63636"/>
              <a:buFont typeface="Wingdings"/>
              <a:buChar char=""/>
              <a:tabLst>
                <a:tab pos="818383" algn="l"/>
                <a:tab pos="818959" algn="l"/>
              </a:tabLst>
            </a:pPr>
            <a:r>
              <a:rPr sz="1997" spc="-5" dirty="0">
                <a:solidFill>
                  <a:srgbClr val="9A9A33"/>
                </a:solidFill>
                <a:latin typeface="Arial MT"/>
                <a:cs typeface="Arial MT"/>
              </a:rPr>
              <a:t>Chemin</a:t>
            </a:r>
            <a:r>
              <a:rPr sz="1997" spc="-27" dirty="0">
                <a:solidFill>
                  <a:srgbClr val="9A9A33"/>
                </a:solidFill>
                <a:latin typeface="Arial MT"/>
                <a:cs typeface="Arial MT"/>
              </a:rPr>
              <a:t> </a:t>
            </a:r>
            <a:r>
              <a:rPr sz="1997" spc="-5" dirty="0">
                <a:solidFill>
                  <a:srgbClr val="9A9A33"/>
                </a:solidFill>
                <a:latin typeface="Arial MT"/>
                <a:cs typeface="Arial MT"/>
              </a:rPr>
              <a:t>inter-systèmes</a:t>
            </a:r>
            <a:r>
              <a:rPr sz="1997" spc="-27" dirty="0">
                <a:solidFill>
                  <a:srgbClr val="9A9A33"/>
                </a:solidFill>
                <a:latin typeface="Arial MT"/>
                <a:cs typeface="Arial MT"/>
              </a:rPr>
              <a:t> </a:t>
            </a:r>
            <a:r>
              <a:rPr sz="1997" spc="-5" dirty="0">
                <a:solidFill>
                  <a:srgbClr val="9A9A33"/>
                </a:solidFill>
                <a:latin typeface="Arial MT"/>
                <a:cs typeface="Arial MT"/>
              </a:rPr>
              <a:t>autonomes</a:t>
            </a:r>
            <a:endParaRPr sz="1997" dirty="0">
              <a:latin typeface="Arial MT"/>
              <a:cs typeface="Arial MT"/>
            </a:endParaRPr>
          </a:p>
          <a:p>
            <a:pPr marL="1185503" lvl="2" indent="-366543">
              <a:spcBef>
                <a:spcPts val="422"/>
              </a:spcBef>
              <a:buClr>
                <a:srgbClr val="CC9A00"/>
              </a:buClr>
              <a:buSzPct val="68421"/>
              <a:buFont typeface="Wingdings"/>
              <a:buChar char=""/>
              <a:tabLst>
                <a:tab pos="1185503" algn="l"/>
                <a:tab pos="1186079" algn="l"/>
              </a:tabLst>
            </a:pPr>
            <a:r>
              <a:rPr sz="1724" spc="-5" dirty="0">
                <a:solidFill>
                  <a:srgbClr val="282828"/>
                </a:solidFill>
                <a:latin typeface="Arial MT"/>
                <a:cs typeface="Arial MT"/>
              </a:rPr>
              <a:t>Nécessite</a:t>
            </a:r>
            <a:r>
              <a:rPr sz="1724" spc="-9" dirty="0">
                <a:solidFill>
                  <a:srgbClr val="282828"/>
                </a:solidFill>
                <a:latin typeface="Arial MT"/>
                <a:cs typeface="Arial MT"/>
              </a:rPr>
              <a:t> </a:t>
            </a:r>
            <a:r>
              <a:rPr sz="1724" spc="-5" dirty="0">
                <a:solidFill>
                  <a:srgbClr val="282828"/>
                </a:solidFill>
                <a:latin typeface="Arial MT"/>
                <a:cs typeface="Arial MT"/>
              </a:rPr>
              <a:t>un</a:t>
            </a:r>
            <a:r>
              <a:rPr sz="1724" dirty="0">
                <a:solidFill>
                  <a:srgbClr val="282828"/>
                </a:solidFill>
                <a:latin typeface="Arial MT"/>
                <a:cs typeface="Arial MT"/>
              </a:rPr>
              <a:t> </a:t>
            </a:r>
            <a:r>
              <a:rPr sz="1724" spc="-5" dirty="0">
                <a:solidFill>
                  <a:srgbClr val="282828"/>
                </a:solidFill>
                <a:latin typeface="Arial MT"/>
                <a:cs typeface="Arial MT"/>
              </a:rPr>
              <a:t>protocole</a:t>
            </a:r>
            <a:r>
              <a:rPr sz="1724" spc="9" dirty="0">
                <a:solidFill>
                  <a:srgbClr val="282828"/>
                </a:solidFill>
                <a:latin typeface="Arial MT"/>
                <a:cs typeface="Arial MT"/>
              </a:rPr>
              <a:t> </a:t>
            </a:r>
            <a:r>
              <a:rPr sz="1724" spc="-5" dirty="0">
                <a:solidFill>
                  <a:srgbClr val="282828"/>
                </a:solidFill>
                <a:latin typeface="Arial MT"/>
                <a:cs typeface="Arial MT"/>
              </a:rPr>
              <a:t>particulier</a:t>
            </a:r>
            <a:r>
              <a:rPr sz="1724" spc="5" dirty="0">
                <a:solidFill>
                  <a:srgbClr val="282828"/>
                </a:solidFill>
                <a:latin typeface="Arial MT"/>
                <a:cs typeface="Arial MT"/>
              </a:rPr>
              <a:t> </a:t>
            </a:r>
            <a:r>
              <a:rPr sz="1724" dirty="0">
                <a:solidFill>
                  <a:srgbClr val="282828"/>
                </a:solidFill>
                <a:latin typeface="Arial MT"/>
                <a:cs typeface="Arial MT"/>
              </a:rPr>
              <a:t>(BGP)</a:t>
            </a:r>
            <a:endParaRPr sz="1724" dirty="0">
              <a:latin typeface="Arial MT"/>
              <a:cs typeface="Arial MT"/>
            </a:endParaRPr>
          </a:p>
          <a:p>
            <a:pPr marL="417836" indent="-406885">
              <a:spcBef>
                <a:spcPts val="431"/>
              </a:spcBef>
              <a:buClr>
                <a:srgbClr val="CC9A00"/>
              </a:buClr>
              <a:buSzPct val="70000"/>
              <a:buFont typeface="Wingdings"/>
              <a:buChar char=""/>
              <a:tabLst>
                <a:tab pos="417836" algn="l"/>
                <a:tab pos="418412" algn="l"/>
              </a:tabLst>
            </a:pPr>
            <a:r>
              <a:rPr sz="1815" spc="-5" dirty="0">
                <a:solidFill>
                  <a:srgbClr val="00339A"/>
                </a:solidFill>
                <a:latin typeface="Arial MT"/>
                <a:cs typeface="Arial MT"/>
              </a:rPr>
              <a:t>Bases</a:t>
            </a:r>
            <a:r>
              <a:rPr sz="1815" dirty="0">
                <a:solidFill>
                  <a:srgbClr val="00339A"/>
                </a:solidFill>
                <a:latin typeface="Arial MT"/>
                <a:cs typeface="Arial MT"/>
              </a:rPr>
              <a:t> </a:t>
            </a:r>
            <a:r>
              <a:rPr sz="1815" spc="-5" dirty="0">
                <a:solidFill>
                  <a:srgbClr val="00339A"/>
                </a:solidFill>
                <a:latin typeface="Arial MT"/>
                <a:cs typeface="Arial MT"/>
              </a:rPr>
              <a:t>de</a:t>
            </a:r>
            <a:r>
              <a:rPr sz="1815" dirty="0">
                <a:solidFill>
                  <a:srgbClr val="00339A"/>
                </a:solidFill>
                <a:latin typeface="Arial MT"/>
                <a:cs typeface="Arial MT"/>
              </a:rPr>
              <a:t> </a:t>
            </a:r>
            <a:r>
              <a:rPr sz="1815" spc="-9" dirty="0">
                <a:solidFill>
                  <a:srgbClr val="00339A"/>
                </a:solidFill>
                <a:latin typeface="Arial MT"/>
                <a:cs typeface="Arial MT"/>
              </a:rPr>
              <a:t>données</a:t>
            </a:r>
            <a:r>
              <a:rPr sz="1815" spc="14" dirty="0">
                <a:solidFill>
                  <a:srgbClr val="00339A"/>
                </a:solidFill>
                <a:latin typeface="Arial MT"/>
                <a:cs typeface="Arial MT"/>
              </a:rPr>
              <a:t> </a:t>
            </a:r>
            <a:r>
              <a:rPr sz="1815" spc="-9" dirty="0">
                <a:solidFill>
                  <a:srgbClr val="00339A"/>
                </a:solidFill>
                <a:latin typeface="Arial MT"/>
                <a:cs typeface="Arial MT"/>
              </a:rPr>
              <a:t>maintenues</a:t>
            </a:r>
            <a:r>
              <a:rPr sz="1815" spc="18" dirty="0">
                <a:solidFill>
                  <a:srgbClr val="00339A"/>
                </a:solidFill>
                <a:latin typeface="Arial MT"/>
                <a:cs typeface="Arial MT"/>
              </a:rPr>
              <a:t> </a:t>
            </a:r>
            <a:r>
              <a:rPr sz="1815" spc="-5" dirty="0">
                <a:solidFill>
                  <a:srgbClr val="00339A"/>
                </a:solidFill>
                <a:latin typeface="Arial MT"/>
                <a:cs typeface="Arial MT"/>
              </a:rPr>
              <a:t>sur un</a:t>
            </a:r>
            <a:r>
              <a:rPr sz="1815" dirty="0">
                <a:solidFill>
                  <a:srgbClr val="00339A"/>
                </a:solidFill>
                <a:latin typeface="Arial MT"/>
                <a:cs typeface="Arial MT"/>
              </a:rPr>
              <a:t> </a:t>
            </a:r>
            <a:r>
              <a:rPr sz="1815" spc="-9" dirty="0">
                <a:solidFill>
                  <a:srgbClr val="00339A"/>
                </a:solidFill>
                <a:latin typeface="Arial MT"/>
                <a:cs typeface="Arial MT"/>
              </a:rPr>
              <a:t>routeur</a:t>
            </a:r>
            <a:r>
              <a:rPr sz="1815" spc="-5" dirty="0">
                <a:solidFill>
                  <a:srgbClr val="00339A"/>
                </a:solidFill>
                <a:latin typeface="Arial MT"/>
                <a:cs typeface="Arial MT"/>
              </a:rPr>
              <a:t> :</a:t>
            </a:r>
            <a:endParaRPr sz="1815" dirty="0">
              <a:latin typeface="Arial MT"/>
              <a:cs typeface="Arial MT"/>
            </a:endParaRPr>
          </a:p>
          <a:p>
            <a:pPr marL="818383" lvl="1" indent="-400547">
              <a:spcBef>
                <a:spcPts val="476"/>
              </a:spcBef>
              <a:buClr>
                <a:srgbClr val="9A9A33"/>
              </a:buClr>
              <a:buSzPct val="63636"/>
              <a:buFont typeface="Wingdings"/>
              <a:buChar char=""/>
              <a:tabLst>
                <a:tab pos="818383" algn="l"/>
                <a:tab pos="818959" algn="l"/>
                <a:tab pos="3906914" algn="l"/>
              </a:tabLst>
            </a:pPr>
            <a:r>
              <a:rPr sz="1997" dirty="0">
                <a:solidFill>
                  <a:srgbClr val="282828"/>
                </a:solidFill>
                <a:latin typeface="Arial MT"/>
                <a:cs typeface="Arial MT"/>
              </a:rPr>
              <a:t>«</a:t>
            </a:r>
            <a:r>
              <a:rPr sz="1997" spc="-9" dirty="0">
                <a:solidFill>
                  <a:srgbClr val="282828"/>
                </a:solidFill>
                <a:latin typeface="Arial MT"/>
                <a:cs typeface="Arial MT"/>
              </a:rPr>
              <a:t> </a:t>
            </a:r>
            <a:r>
              <a:rPr sz="1997" dirty="0">
                <a:solidFill>
                  <a:srgbClr val="282828"/>
                </a:solidFill>
                <a:latin typeface="Arial MT"/>
                <a:cs typeface="Arial MT"/>
              </a:rPr>
              <a:t>Adjacencies</a:t>
            </a:r>
            <a:r>
              <a:rPr sz="1997" spc="-18" dirty="0">
                <a:solidFill>
                  <a:srgbClr val="282828"/>
                </a:solidFill>
                <a:latin typeface="Arial MT"/>
                <a:cs typeface="Arial MT"/>
              </a:rPr>
              <a:t> </a:t>
            </a:r>
            <a:r>
              <a:rPr sz="1997" dirty="0">
                <a:solidFill>
                  <a:srgbClr val="282828"/>
                </a:solidFill>
                <a:latin typeface="Arial MT"/>
                <a:cs typeface="Arial MT"/>
              </a:rPr>
              <a:t>Database</a:t>
            </a:r>
            <a:r>
              <a:rPr sz="1997" spc="-5" dirty="0">
                <a:solidFill>
                  <a:srgbClr val="282828"/>
                </a:solidFill>
                <a:latin typeface="Arial MT"/>
                <a:cs typeface="Arial MT"/>
              </a:rPr>
              <a:t> </a:t>
            </a:r>
            <a:r>
              <a:rPr sz="1997" dirty="0">
                <a:solidFill>
                  <a:srgbClr val="282828"/>
                </a:solidFill>
                <a:latin typeface="Arial MT"/>
                <a:cs typeface="Arial MT"/>
              </a:rPr>
              <a:t>»	=&gt;</a:t>
            </a:r>
            <a:r>
              <a:rPr sz="1997" spc="-18" dirty="0">
                <a:solidFill>
                  <a:srgbClr val="282828"/>
                </a:solidFill>
                <a:latin typeface="Arial MT"/>
                <a:cs typeface="Arial MT"/>
              </a:rPr>
              <a:t> </a:t>
            </a:r>
            <a:r>
              <a:rPr sz="1997" dirty="0">
                <a:solidFill>
                  <a:srgbClr val="282828"/>
                </a:solidFill>
                <a:latin typeface="Arial MT"/>
                <a:cs typeface="Arial MT"/>
              </a:rPr>
              <a:t>les</a:t>
            </a:r>
            <a:r>
              <a:rPr sz="1997" spc="-32" dirty="0">
                <a:solidFill>
                  <a:srgbClr val="282828"/>
                </a:solidFill>
                <a:latin typeface="Arial MT"/>
                <a:cs typeface="Arial MT"/>
              </a:rPr>
              <a:t> </a:t>
            </a:r>
            <a:r>
              <a:rPr sz="1997" dirty="0">
                <a:solidFill>
                  <a:srgbClr val="282828"/>
                </a:solidFill>
                <a:latin typeface="Arial MT"/>
                <a:cs typeface="Arial MT"/>
              </a:rPr>
              <a:t>voisins</a:t>
            </a:r>
            <a:endParaRPr sz="1997" dirty="0">
              <a:latin typeface="Arial MT"/>
              <a:cs typeface="Arial MT"/>
            </a:endParaRPr>
          </a:p>
          <a:p>
            <a:pPr marL="818383" lvl="1" indent="-400547">
              <a:spcBef>
                <a:spcPts val="481"/>
              </a:spcBef>
              <a:buClr>
                <a:srgbClr val="9A9A33"/>
              </a:buClr>
              <a:buSzPct val="63636"/>
              <a:buFont typeface="Wingdings"/>
              <a:buChar char=""/>
              <a:tabLst>
                <a:tab pos="818383" algn="l"/>
                <a:tab pos="818959" algn="l"/>
              </a:tabLst>
            </a:pPr>
            <a:r>
              <a:rPr sz="1997" dirty="0">
                <a:solidFill>
                  <a:srgbClr val="282828"/>
                </a:solidFill>
                <a:latin typeface="Arial MT"/>
                <a:cs typeface="Arial MT"/>
              </a:rPr>
              <a:t>«</a:t>
            </a:r>
            <a:r>
              <a:rPr sz="1997" spc="-14" dirty="0">
                <a:solidFill>
                  <a:srgbClr val="282828"/>
                </a:solidFill>
                <a:latin typeface="Arial MT"/>
                <a:cs typeface="Arial MT"/>
              </a:rPr>
              <a:t> </a:t>
            </a:r>
            <a:r>
              <a:rPr sz="1997" dirty="0">
                <a:solidFill>
                  <a:srgbClr val="282828"/>
                </a:solidFill>
                <a:latin typeface="Arial MT"/>
                <a:cs typeface="Arial MT"/>
              </a:rPr>
              <a:t>Topology </a:t>
            </a:r>
            <a:r>
              <a:rPr sz="1997" spc="-5" dirty="0">
                <a:solidFill>
                  <a:srgbClr val="282828"/>
                </a:solidFill>
                <a:latin typeface="Arial MT"/>
                <a:cs typeface="Arial MT"/>
              </a:rPr>
              <a:t>Database </a:t>
            </a:r>
            <a:r>
              <a:rPr sz="1997" dirty="0">
                <a:solidFill>
                  <a:srgbClr val="282828"/>
                </a:solidFill>
                <a:latin typeface="Arial MT"/>
                <a:cs typeface="Arial MT"/>
              </a:rPr>
              <a:t>»</a:t>
            </a:r>
            <a:r>
              <a:rPr sz="1997" spc="-9" dirty="0">
                <a:solidFill>
                  <a:srgbClr val="282828"/>
                </a:solidFill>
                <a:latin typeface="Arial MT"/>
                <a:cs typeface="Arial MT"/>
              </a:rPr>
              <a:t> </a:t>
            </a:r>
            <a:r>
              <a:rPr sz="1997" spc="-5" dirty="0">
                <a:solidFill>
                  <a:srgbClr val="282828"/>
                </a:solidFill>
                <a:latin typeface="Arial MT"/>
                <a:cs typeface="Arial MT"/>
              </a:rPr>
              <a:t>=&gt; toutes les</a:t>
            </a:r>
            <a:r>
              <a:rPr sz="1997" spc="-9" dirty="0">
                <a:solidFill>
                  <a:srgbClr val="282828"/>
                </a:solidFill>
                <a:latin typeface="Arial MT"/>
                <a:cs typeface="Arial MT"/>
              </a:rPr>
              <a:t> </a:t>
            </a:r>
            <a:r>
              <a:rPr sz="1997" spc="-5" dirty="0">
                <a:solidFill>
                  <a:srgbClr val="282828"/>
                </a:solidFill>
                <a:latin typeface="Arial MT"/>
                <a:cs typeface="Arial MT"/>
              </a:rPr>
              <a:t>routes</a:t>
            </a:r>
            <a:endParaRPr sz="1997" dirty="0">
              <a:latin typeface="Arial MT"/>
              <a:cs typeface="Arial MT"/>
            </a:endParaRPr>
          </a:p>
          <a:p>
            <a:pPr marL="818383" lvl="1" indent="-400547">
              <a:spcBef>
                <a:spcPts val="476"/>
              </a:spcBef>
              <a:buClr>
                <a:srgbClr val="9A9A33"/>
              </a:buClr>
              <a:buSzPct val="63636"/>
              <a:buFont typeface="Wingdings"/>
              <a:buChar char=""/>
              <a:tabLst>
                <a:tab pos="818383" algn="l"/>
                <a:tab pos="818959" algn="l"/>
              </a:tabLst>
            </a:pPr>
            <a:r>
              <a:rPr sz="1997" dirty="0">
                <a:solidFill>
                  <a:srgbClr val="282828"/>
                </a:solidFill>
                <a:latin typeface="Arial MT"/>
                <a:cs typeface="Arial MT"/>
              </a:rPr>
              <a:t>«</a:t>
            </a:r>
            <a:r>
              <a:rPr sz="1997" spc="-18" dirty="0">
                <a:solidFill>
                  <a:srgbClr val="282828"/>
                </a:solidFill>
                <a:latin typeface="Arial MT"/>
                <a:cs typeface="Arial MT"/>
              </a:rPr>
              <a:t> </a:t>
            </a:r>
            <a:r>
              <a:rPr sz="1997" spc="-5" dirty="0">
                <a:solidFill>
                  <a:srgbClr val="282828"/>
                </a:solidFill>
                <a:latin typeface="Arial MT"/>
                <a:cs typeface="Arial MT"/>
              </a:rPr>
              <a:t>Forwarding</a:t>
            </a:r>
            <a:r>
              <a:rPr sz="1997" spc="9" dirty="0">
                <a:solidFill>
                  <a:srgbClr val="282828"/>
                </a:solidFill>
                <a:latin typeface="Arial MT"/>
                <a:cs typeface="Arial MT"/>
              </a:rPr>
              <a:t> </a:t>
            </a:r>
            <a:r>
              <a:rPr sz="1997" spc="-5" dirty="0">
                <a:solidFill>
                  <a:srgbClr val="282828"/>
                </a:solidFill>
                <a:latin typeface="Arial MT"/>
                <a:cs typeface="Arial MT"/>
              </a:rPr>
              <a:t>Database</a:t>
            </a:r>
            <a:r>
              <a:rPr sz="1997" spc="-9" dirty="0">
                <a:solidFill>
                  <a:srgbClr val="282828"/>
                </a:solidFill>
                <a:latin typeface="Arial MT"/>
                <a:cs typeface="Arial MT"/>
              </a:rPr>
              <a:t> </a:t>
            </a:r>
            <a:r>
              <a:rPr sz="1997" dirty="0">
                <a:solidFill>
                  <a:srgbClr val="282828"/>
                </a:solidFill>
                <a:latin typeface="Arial MT"/>
                <a:cs typeface="Arial MT"/>
              </a:rPr>
              <a:t>»</a:t>
            </a:r>
            <a:r>
              <a:rPr sz="1997" spc="-9" dirty="0">
                <a:solidFill>
                  <a:srgbClr val="282828"/>
                </a:solidFill>
                <a:latin typeface="Arial MT"/>
                <a:cs typeface="Arial MT"/>
              </a:rPr>
              <a:t> </a:t>
            </a:r>
            <a:r>
              <a:rPr sz="1997" dirty="0">
                <a:solidFill>
                  <a:srgbClr val="282828"/>
                </a:solidFill>
                <a:latin typeface="Arial MT"/>
                <a:cs typeface="Arial MT"/>
              </a:rPr>
              <a:t>=&gt; </a:t>
            </a:r>
            <a:r>
              <a:rPr sz="1997" spc="-5" dirty="0">
                <a:solidFill>
                  <a:srgbClr val="282828"/>
                </a:solidFill>
                <a:latin typeface="Arial MT"/>
                <a:cs typeface="Arial MT"/>
              </a:rPr>
              <a:t>les</a:t>
            </a:r>
            <a:r>
              <a:rPr sz="1997" spc="-9" dirty="0">
                <a:solidFill>
                  <a:srgbClr val="282828"/>
                </a:solidFill>
                <a:latin typeface="Arial MT"/>
                <a:cs typeface="Arial MT"/>
              </a:rPr>
              <a:t> </a:t>
            </a:r>
            <a:r>
              <a:rPr sz="1997" dirty="0">
                <a:solidFill>
                  <a:srgbClr val="282828"/>
                </a:solidFill>
                <a:latin typeface="Arial MT"/>
                <a:cs typeface="Arial MT"/>
              </a:rPr>
              <a:t>meilleures</a:t>
            </a:r>
            <a:r>
              <a:rPr sz="1997" spc="-9" dirty="0">
                <a:solidFill>
                  <a:srgbClr val="282828"/>
                </a:solidFill>
                <a:latin typeface="Arial MT"/>
                <a:cs typeface="Arial MT"/>
              </a:rPr>
              <a:t> </a:t>
            </a:r>
            <a:r>
              <a:rPr sz="1997" dirty="0">
                <a:solidFill>
                  <a:srgbClr val="282828"/>
                </a:solidFill>
                <a:latin typeface="Arial MT"/>
                <a:cs typeface="Arial MT"/>
              </a:rPr>
              <a:t>routes</a:t>
            </a:r>
            <a:endParaRPr sz="1997" dirty="0">
              <a:latin typeface="Arial MT"/>
              <a:cs typeface="Arial MT"/>
            </a:endParaRPr>
          </a:p>
        </p:txBody>
      </p:sp>
      <p:sp>
        <p:nvSpPr>
          <p:cNvPr id="3" name="object 2">
            <a:extLst>
              <a:ext uri="{FF2B5EF4-FFF2-40B4-BE49-F238E27FC236}">
                <a16:creationId xmlns:a16="http://schemas.microsoft.com/office/drawing/2014/main" id="{AA0C64D6-8C6E-2E4E-D545-2086BC5EA147}"/>
              </a:ext>
            </a:extLst>
          </p:cNvPr>
          <p:cNvSpPr txBox="1">
            <a:spLocks/>
          </p:cNvSpPr>
          <p:nvPr/>
        </p:nvSpPr>
        <p:spPr>
          <a:xfrm>
            <a:off x="2572965" y="477939"/>
            <a:ext cx="5592440" cy="457974"/>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en-US" sz="2904" spc="-5" dirty="0"/>
              <a:t>OSPF</a:t>
            </a:r>
            <a:r>
              <a:rPr lang="en-US" sz="2904" spc="-18" dirty="0"/>
              <a:t> </a:t>
            </a:r>
            <a:r>
              <a:rPr lang="en-US" sz="2904" spc="-5" dirty="0"/>
              <a:t>«Open</a:t>
            </a:r>
            <a:r>
              <a:rPr lang="en-US" sz="2904" spc="-9" dirty="0"/>
              <a:t> Shortest</a:t>
            </a:r>
            <a:r>
              <a:rPr lang="en-US" sz="2904" spc="-14" dirty="0"/>
              <a:t> </a:t>
            </a:r>
            <a:r>
              <a:rPr lang="en-US" sz="2904" spc="-5" dirty="0"/>
              <a:t>Path</a:t>
            </a:r>
            <a:r>
              <a:rPr lang="en-US" sz="2904" spc="-9" dirty="0"/>
              <a:t> </a:t>
            </a:r>
            <a:r>
              <a:rPr lang="en-US" sz="2904" spc="-5" dirty="0"/>
              <a:t>First»</a:t>
            </a:r>
            <a:endParaRPr lang="en-US" sz="2904" dirty="0"/>
          </a:p>
        </p:txBody>
      </p:sp>
    </p:spTree>
    <p:extLst>
      <p:ext uri="{BB962C8B-B14F-4D97-AF65-F5344CB8AC3E}">
        <p14:creationId xmlns:p14="http://schemas.microsoft.com/office/powerpoint/2010/main" val="3153536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ZoneTexte 34">
            <a:extLst>
              <a:ext uri="{FF2B5EF4-FFF2-40B4-BE49-F238E27FC236}">
                <a16:creationId xmlns:a16="http://schemas.microsoft.com/office/drawing/2014/main" id="{AA47C05E-B2A7-20C3-CBD7-A6CDFE3E0DE5}"/>
              </a:ext>
            </a:extLst>
          </p:cNvPr>
          <p:cNvSpPr txBox="1">
            <a:spLocks noChangeArrowheads="1"/>
          </p:cNvSpPr>
          <p:nvPr/>
        </p:nvSpPr>
        <p:spPr bwMode="auto">
          <a:xfrm>
            <a:off x="708338" y="757904"/>
            <a:ext cx="1045995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Un routeur est un équipement  qui possède plusieurs interfaces réseaux.</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Chaque interface est connectée à un réseau.</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Il possède la capacité de router (acheminer)  les paquets d’un réseau à un autres selon les adresses IP.</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Un réseau qui comporte des routeurs (ou des passerelles) est appelé réseau routé. </a:t>
            </a:r>
          </a:p>
          <a:p>
            <a:pPr marL="176213" indent="-176213" eaLnBrk="1" hangingPunct="1">
              <a:spcBef>
                <a:spcPct val="0"/>
              </a:spcBef>
            </a:pPr>
            <a:r>
              <a:rPr lang="fr-FR" altLang="fr-FR" sz="2400" dirty="0">
                <a:latin typeface="Times New Roman" panose="02020603050405020304" pitchFamily="18" charset="0"/>
                <a:cs typeface="Times New Roman" panose="02020603050405020304" pitchFamily="18" charset="0"/>
              </a:rPr>
              <a:t>Un réseau routé permet de limiter le domaine du broadcast.</a:t>
            </a:r>
          </a:p>
        </p:txBody>
      </p:sp>
      <p:sp>
        <p:nvSpPr>
          <p:cNvPr id="163871" name="ZoneTexte 33">
            <a:extLst>
              <a:ext uri="{FF2B5EF4-FFF2-40B4-BE49-F238E27FC236}">
                <a16:creationId xmlns:a16="http://schemas.microsoft.com/office/drawing/2014/main" id="{6B5DCEAE-C14A-F152-F767-C0B449335CA3}"/>
              </a:ext>
            </a:extLst>
          </p:cNvPr>
          <p:cNvSpPr txBox="1">
            <a:spLocks noChangeArrowheads="1"/>
          </p:cNvSpPr>
          <p:nvPr/>
        </p:nvSpPr>
        <p:spPr bwMode="auto">
          <a:xfrm>
            <a:off x="4381501" y="1"/>
            <a:ext cx="2792413" cy="646113"/>
          </a:xfrm>
          <a:prstGeom prst="rect">
            <a:avLst/>
          </a:prstGeom>
          <a:noFill/>
          <a:ln w="9525">
            <a:noFill/>
            <a:miter lim="800000"/>
            <a:headEnd/>
            <a:tailEnd/>
          </a:ln>
        </p:spPr>
        <p:txBody>
          <a:bodyPr wrap="none">
            <a:spAutoFit/>
          </a:bodyPr>
          <a:lstStyle/>
          <a:p>
            <a:pPr algn="ctr">
              <a:defRPr/>
            </a:pPr>
            <a:r>
              <a:rPr lang="fr-FR" sz="3600" b="1" dirty="0">
                <a:latin typeface="Times New Roman" pitchFamily="18" charset="0"/>
                <a:ea typeface="+mj-ea"/>
                <a:cs typeface="Times New Roman" pitchFamily="18" charset="0"/>
              </a:rPr>
              <a:t>Les routeurs </a:t>
            </a:r>
          </a:p>
        </p:txBody>
      </p:sp>
      <p:sp>
        <p:nvSpPr>
          <p:cNvPr id="16390" name="Espace réservé du numéro de diapositive 49">
            <a:extLst>
              <a:ext uri="{FF2B5EF4-FFF2-40B4-BE49-F238E27FC236}">
                <a16:creationId xmlns:a16="http://schemas.microsoft.com/office/drawing/2014/main" id="{089BF307-1281-86A1-2FAE-7BB8E8DACC3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B6B1586-20F5-4607-8CF2-91A48962B8E9}" type="slidenum">
              <a:rPr lang="ar-SA" altLang="fr-FR" sz="1200">
                <a:solidFill>
                  <a:srgbClr val="898989"/>
                </a:solidFill>
                <a:latin typeface="Verdana" panose="020B0604030504040204" pitchFamily="34" charset="0"/>
              </a:rPr>
              <a:pPr>
                <a:spcBef>
                  <a:spcPct val="0"/>
                </a:spcBef>
                <a:buFontTx/>
                <a:buNone/>
              </a:pPr>
              <a:t>6</a:t>
            </a:fld>
            <a:endParaRPr lang="fr-FR" altLang="fr-FR" sz="1200">
              <a:solidFill>
                <a:srgbClr val="898989"/>
              </a:solidFill>
              <a:latin typeface="Verdana" panose="020B0604030504040204" pitchFamily="34" charset="0"/>
            </a:endParaRPr>
          </a:p>
        </p:txBody>
      </p:sp>
      <p:pic>
        <p:nvPicPr>
          <p:cNvPr id="2" name="object 7" descr="Une image contenant Appareils électroniques, Ingénierie électronique, machine, Appareil électronique&#10;&#10;Description générée automatiquement">
            <a:extLst>
              <a:ext uri="{FF2B5EF4-FFF2-40B4-BE49-F238E27FC236}">
                <a16:creationId xmlns:a16="http://schemas.microsoft.com/office/drawing/2014/main" id="{B8ADC8E1-E40C-C684-75CD-AB2064B84C26}"/>
              </a:ext>
            </a:extLst>
          </p:cNvPr>
          <p:cNvPicPr/>
          <p:nvPr/>
        </p:nvPicPr>
        <p:blipFill>
          <a:blip r:embed="rId3" cstate="print"/>
          <a:stretch>
            <a:fillRect/>
          </a:stretch>
        </p:blipFill>
        <p:spPr>
          <a:xfrm>
            <a:off x="2159889" y="3429000"/>
            <a:ext cx="7556850" cy="264053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B39726A-6803-07AC-10DC-D674CEEFA590}"/>
              </a:ext>
            </a:extLst>
          </p:cNvPr>
          <p:cNvSpPr txBox="1"/>
          <p:nvPr/>
        </p:nvSpPr>
        <p:spPr>
          <a:xfrm>
            <a:off x="3313043" y="398429"/>
            <a:ext cx="6096000" cy="461665"/>
          </a:xfrm>
          <a:prstGeom prst="rect">
            <a:avLst/>
          </a:prstGeom>
          <a:noFill/>
        </p:spPr>
        <p:txBody>
          <a:bodyPr wrap="square">
            <a:spAutoFit/>
          </a:bodyPr>
          <a:lstStyle/>
          <a:p>
            <a:pPr algn="ctr"/>
            <a:r>
              <a:rPr lang="fr-FR" sz="2400" b="1" dirty="0"/>
              <a:t>Les paquets OSPF</a:t>
            </a:r>
          </a:p>
        </p:txBody>
      </p:sp>
      <p:sp>
        <p:nvSpPr>
          <p:cNvPr id="5" name="ZoneTexte 4">
            <a:extLst>
              <a:ext uri="{FF2B5EF4-FFF2-40B4-BE49-F238E27FC236}">
                <a16:creationId xmlns:a16="http://schemas.microsoft.com/office/drawing/2014/main" id="{DEBB2DAE-16F4-7E91-4A86-AC6939893BD6}"/>
              </a:ext>
            </a:extLst>
          </p:cNvPr>
          <p:cNvSpPr txBox="1"/>
          <p:nvPr/>
        </p:nvSpPr>
        <p:spPr>
          <a:xfrm>
            <a:off x="450574" y="1007165"/>
            <a:ext cx="11582400" cy="646331"/>
          </a:xfrm>
          <a:prstGeom prst="rect">
            <a:avLst/>
          </a:prstGeom>
          <a:noFill/>
        </p:spPr>
        <p:txBody>
          <a:bodyPr wrap="square">
            <a:spAutoFit/>
          </a:bodyPr>
          <a:lstStyle/>
          <a:p>
            <a:r>
              <a:rPr lang="fr-FR" dirty="0"/>
              <a:t>L'échange d'informations entre les routeurs s'effectuent au travers différents paquets, ceux-ci ont chacun un rôle bien spécifique.</a:t>
            </a:r>
          </a:p>
        </p:txBody>
      </p:sp>
      <p:pic>
        <p:nvPicPr>
          <p:cNvPr id="8" name="Image 7">
            <a:extLst>
              <a:ext uri="{FF2B5EF4-FFF2-40B4-BE49-F238E27FC236}">
                <a16:creationId xmlns:a16="http://schemas.microsoft.com/office/drawing/2014/main" id="{13406BBA-9D37-1F38-4567-1359EE70E5EB}"/>
              </a:ext>
            </a:extLst>
          </p:cNvPr>
          <p:cNvPicPr>
            <a:picLocks noChangeAspect="1"/>
          </p:cNvPicPr>
          <p:nvPr/>
        </p:nvPicPr>
        <p:blipFill>
          <a:blip r:embed="rId2"/>
          <a:stretch>
            <a:fillRect/>
          </a:stretch>
        </p:blipFill>
        <p:spPr>
          <a:xfrm>
            <a:off x="2026542" y="1304113"/>
            <a:ext cx="7223475" cy="3023381"/>
          </a:xfrm>
          <a:prstGeom prst="rect">
            <a:avLst/>
          </a:prstGeom>
        </p:spPr>
      </p:pic>
      <p:pic>
        <p:nvPicPr>
          <p:cNvPr id="9" name="object 10">
            <a:extLst>
              <a:ext uri="{FF2B5EF4-FFF2-40B4-BE49-F238E27FC236}">
                <a16:creationId xmlns:a16="http://schemas.microsoft.com/office/drawing/2014/main" id="{085D1AD8-4726-036B-575B-D76EEA8F5589}"/>
              </a:ext>
            </a:extLst>
          </p:cNvPr>
          <p:cNvPicPr/>
          <p:nvPr/>
        </p:nvPicPr>
        <p:blipFill>
          <a:blip r:embed="rId3" cstate="print"/>
          <a:stretch>
            <a:fillRect/>
          </a:stretch>
        </p:blipFill>
        <p:spPr>
          <a:xfrm>
            <a:off x="2526246" y="4327494"/>
            <a:ext cx="6224066" cy="2074689"/>
          </a:xfrm>
          <a:prstGeom prst="rect">
            <a:avLst/>
          </a:prstGeom>
        </p:spPr>
      </p:pic>
    </p:spTree>
    <p:extLst>
      <p:ext uri="{BB962C8B-B14F-4D97-AF65-F5344CB8AC3E}">
        <p14:creationId xmlns:p14="http://schemas.microsoft.com/office/powerpoint/2010/main" val="32880882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C7380C14-FBC3-ECFA-F1E3-69231510D6B2}"/>
              </a:ext>
            </a:extLst>
          </p:cNvPr>
          <p:cNvSpPr txBox="1"/>
          <p:nvPr/>
        </p:nvSpPr>
        <p:spPr>
          <a:xfrm>
            <a:off x="959144" y="429636"/>
            <a:ext cx="11100334" cy="1436942"/>
          </a:xfrm>
          <a:prstGeom prst="rect">
            <a:avLst/>
          </a:prstGeom>
        </p:spPr>
        <p:txBody>
          <a:bodyPr vert="horz" wrap="square" lIns="0" tIns="206893" rIns="0" bIns="0" rtlCol="0">
            <a:spAutoFit/>
          </a:bodyPr>
          <a:lstStyle/>
          <a:p>
            <a:pPr marL="417836" indent="-406885">
              <a:spcBef>
                <a:spcPts val="1629"/>
              </a:spcBef>
              <a:buClr>
                <a:srgbClr val="CC9A00"/>
              </a:buClr>
              <a:buSzPct val="69642"/>
              <a:buFont typeface="Wingdings"/>
              <a:buChar char=""/>
              <a:tabLst>
                <a:tab pos="417836" algn="l"/>
                <a:tab pos="418412" algn="l"/>
              </a:tabLst>
            </a:pPr>
            <a:r>
              <a:rPr sz="2541" dirty="0">
                <a:solidFill>
                  <a:srgbClr val="00339A"/>
                </a:solidFill>
                <a:latin typeface="Arial MT"/>
                <a:cs typeface="Arial MT"/>
              </a:rPr>
              <a:t>Messages</a:t>
            </a:r>
            <a:r>
              <a:rPr sz="2541" spc="-45" dirty="0">
                <a:solidFill>
                  <a:srgbClr val="00339A"/>
                </a:solidFill>
                <a:latin typeface="Arial MT"/>
                <a:cs typeface="Arial MT"/>
              </a:rPr>
              <a:t> </a:t>
            </a:r>
            <a:r>
              <a:rPr sz="2541" spc="-5" dirty="0">
                <a:solidFill>
                  <a:srgbClr val="00339A"/>
                </a:solidFill>
                <a:latin typeface="Arial MT"/>
                <a:cs typeface="Arial MT"/>
              </a:rPr>
              <a:t>OSPF</a:t>
            </a:r>
            <a:endParaRPr sz="2541" dirty="0">
              <a:latin typeface="Arial MT"/>
              <a:cs typeface="Arial MT"/>
            </a:endParaRPr>
          </a:p>
          <a:p>
            <a:pPr marL="818383" marR="4611" lvl="1" indent="-399970" algn="just">
              <a:spcBef>
                <a:spcPts val="1316"/>
              </a:spcBef>
              <a:buClr>
                <a:srgbClr val="9A9A33"/>
              </a:buClr>
              <a:buSzPct val="64583"/>
              <a:buFont typeface="Wingdings"/>
              <a:buChar char=""/>
              <a:tabLst>
                <a:tab pos="818959" algn="l"/>
              </a:tabLst>
            </a:pPr>
            <a:r>
              <a:rPr sz="2178" dirty="0">
                <a:solidFill>
                  <a:srgbClr val="282828"/>
                </a:solidFill>
                <a:latin typeface="Arial MT"/>
                <a:cs typeface="Arial MT"/>
              </a:rPr>
              <a:t>Annonce</a:t>
            </a:r>
            <a:r>
              <a:rPr sz="2178" spc="5" dirty="0">
                <a:solidFill>
                  <a:srgbClr val="282828"/>
                </a:solidFill>
                <a:latin typeface="Arial MT"/>
                <a:cs typeface="Arial MT"/>
              </a:rPr>
              <a:t> </a:t>
            </a:r>
            <a:r>
              <a:rPr sz="2178" spc="-5" dirty="0">
                <a:solidFill>
                  <a:srgbClr val="282828"/>
                </a:solidFill>
                <a:latin typeface="Arial MT"/>
                <a:cs typeface="Arial MT"/>
              </a:rPr>
              <a:t>(</a:t>
            </a:r>
            <a:r>
              <a:rPr sz="2178" i="1" spc="-5" dirty="0">
                <a:solidFill>
                  <a:srgbClr val="9A9A33"/>
                </a:solidFill>
                <a:latin typeface="Arial"/>
                <a:cs typeface="Arial"/>
              </a:rPr>
              <a:t>Hello</a:t>
            </a:r>
            <a:r>
              <a:rPr sz="2178" i="1" dirty="0">
                <a:solidFill>
                  <a:srgbClr val="9A9A33"/>
                </a:solidFill>
                <a:latin typeface="Arial"/>
                <a:cs typeface="Arial"/>
              </a:rPr>
              <a:t> </a:t>
            </a:r>
            <a:r>
              <a:rPr sz="2178" i="1" spc="-5" dirty="0">
                <a:solidFill>
                  <a:srgbClr val="9A9A33"/>
                </a:solidFill>
                <a:latin typeface="Arial"/>
                <a:cs typeface="Arial"/>
              </a:rPr>
              <a:t>Packet</a:t>
            </a:r>
            <a:r>
              <a:rPr sz="2178" spc="-5" dirty="0">
                <a:solidFill>
                  <a:srgbClr val="282828"/>
                </a:solidFill>
                <a:latin typeface="Arial MT"/>
                <a:cs typeface="Arial MT"/>
              </a:rPr>
              <a:t>,</a:t>
            </a:r>
            <a:r>
              <a:rPr sz="2178" dirty="0">
                <a:solidFill>
                  <a:srgbClr val="282828"/>
                </a:solidFill>
                <a:latin typeface="Arial MT"/>
                <a:cs typeface="Arial MT"/>
              </a:rPr>
              <a:t> </a:t>
            </a:r>
            <a:r>
              <a:rPr sz="2178" spc="-5" dirty="0">
                <a:solidFill>
                  <a:srgbClr val="282828"/>
                </a:solidFill>
                <a:latin typeface="Arial MT"/>
                <a:cs typeface="Arial MT"/>
              </a:rPr>
              <a:t>type</a:t>
            </a:r>
            <a:r>
              <a:rPr sz="2178" dirty="0">
                <a:solidFill>
                  <a:srgbClr val="282828"/>
                </a:solidFill>
                <a:latin typeface="Arial MT"/>
                <a:cs typeface="Arial MT"/>
              </a:rPr>
              <a:t> 1)</a:t>
            </a:r>
            <a:r>
              <a:rPr sz="2178" spc="5" dirty="0">
                <a:solidFill>
                  <a:srgbClr val="282828"/>
                </a:solidFill>
                <a:latin typeface="Arial MT"/>
                <a:cs typeface="Arial MT"/>
              </a:rPr>
              <a:t> </a:t>
            </a:r>
            <a:r>
              <a:rPr sz="2178" dirty="0">
                <a:solidFill>
                  <a:srgbClr val="282828"/>
                </a:solidFill>
                <a:latin typeface="Arial MT"/>
                <a:cs typeface="Arial MT"/>
              </a:rPr>
              <a:t>:</a:t>
            </a:r>
            <a:r>
              <a:rPr sz="2178" spc="5" dirty="0">
                <a:solidFill>
                  <a:srgbClr val="282828"/>
                </a:solidFill>
                <a:latin typeface="Arial MT"/>
                <a:cs typeface="Arial MT"/>
              </a:rPr>
              <a:t> </a:t>
            </a:r>
            <a:r>
              <a:rPr sz="2178" dirty="0">
                <a:solidFill>
                  <a:srgbClr val="282828"/>
                </a:solidFill>
                <a:latin typeface="Arial MT"/>
                <a:cs typeface="Arial MT"/>
              </a:rPr>
              <a:t>utilisé</a:t>
            </a:r>
            <a:r>
              <a:rPr sz="2178" spc="5" dirty="0">
                <a:solidFill>
                  <a:srgbClr val="282828"/>
                </a:solidFill>
                <a:latin typeface="Arial MT"/>
                <a:cs typeface="Arial MT"/>
              </a:rPr>
              <a:t> </a:t>
            </a:r>
            <a:r>
              <a:rPr sz="2178" spc="-5" dirty="0">
                <a:solidFill>
                  <a:srgbClr val="282828"/>
                </a:solidFill>
                <a:latin typeface="Arial MT"/>
                <a:cs typeface="Arial MT"/>
              </a:rPr>
              <a:t>pour</a:t>
            </a:r>
            <a:r>
              <a:rPr sz="2178" dirty="0">
                <a:solidFill>
                  <a:srgbClr val="282828"/>
                </a:solidFill>
                <a:latin typeface="Arial MT"/>
                <a:cs typeface="Arial MT"/>
              </a:rPr>
              <a:t> la </a:t>
            </a:r>
            <a:r>
              <a:rPr sz="2178" spc="5" dirty="0">
                <a:solidFill>
                  <a:srgbClr val="282828"/>
                </a:solidFill>
                <a:latin typeface="Arial MT"/>
                <a:cs typeface="Arial MT"/>
              </a:rPr>
              <a:t> </a:t>
            </a:r>
            <a:r>
              <a:rPr sz="2178" dirty="0">
                <a:solidFill>
                  <a:srgbClr val="282828"/>
                </a:solidFill>
                <a:latin typeface="Arial MT"/>
                <a:cs typeface="Arial MT"/>
              </a:rPr>
              <a:t>détection des routeurs, le choix des routeurs désignés. </a:t>
            </a:r>
            <a:r>
              <a:rPr sz="2178" spc="-594" dirty="0">
                <a:solidFill>
                  <a:srgbClr val="282828"/>
                </a:solidFill>
                <a:latin typeface="Arial MT"/>
                <a:cs typeface="Arial MT"/>
              </a:rPr>
              <a:t> </a:t>
            </a:r>
            <a:r>
              <a:rPr sz="2178" spc="-5" dirty="0">
                <a:solidFill>
                  <a:srgbClr val="282828"/>
                </a:solidFill>
                <a:latin typeface="Arial MT"/>
                <a:cs typeface="Arial MT"/>
              </a:rPr>
              <a:t>Transmis </a:t>
            </a:r>
            <a:r>
              <a:rPr sz="2178" dirty="0">
                <a:solidFill>
                  <a:srgbClr val="282828"/>
                </a:solidFill>
                <a:latin typeface="Arial MT"/>
                <a:cs typeface="Arial MT"/>
              </a:rPr>
              <a:t>à</a:t>
            </a:r>
            <a:r>
              <a:rPr sz="2178" spc="-5" dirty="0">
                <a:solidFill>
                  <a:srgbClr val="282828"/>
                </a:solidFill>
                <a:latin typeface="Arial MT"/>
                <a:cs typeface="Arial MT"/>
              </a:rPr>
              <a:t> l’adresse</a:t>
            </a:r>
            <a:r>
              <a:rPr sz="2178" spc="5" dirty="0">
                <a:solidFill>
                  <a:srgbClr val="282828"/>
                </a:solidFill>
                <a:latin typeface="Arial MT"/>
                <a:cs typeface="Arial MT"/>
              </a:rPr>
              <a:t> </a:t>
            </a:r>
            <a:r>
              <a:rPr sz="2178" spc="-5" dirty="0">
                <a:solidFill>
                  <a:srgbClr val="282828"/>
                </a:solidFill>
                <a:latin typeface="Arial MT"/>
                <a:cs typeface="Arial MT"/>
              </a:rPr>
              <a:t>224.0.0.5</a:t>
            </a:r>
            <a:r>
              <a:rPr sz="2178" spc="5" dirty="0">
                <a:solidFill>
                  <a:srgbClr val="282828"/>
                </a:solidFill>
                <a:latin typeface="Arial MT"/>
                <a:cs typeface="Arial MT"/>
              </a:rPr>
              <a:t> </a:t>
            </a:r>
            <a:r>
              <a:rPr sz="2178" spc="-5" dirty="0">
                <a:solidFill>
                  <a:srgbClr val="282828"/>
                </a:solidFill>
                <a:latin typeface="Arial MT"/>
                <a:cs typeface="Arial MT"/>
              </a:rPr>
              <a:t>(</a:t>
            </a:r>
            <a:r>
              <a:rPr sz="2178" i="1" spc="-5" dirty="0">
                <a:solidFill>
                  <a:srgbClr val="282828"/>
                </a:solidFill>
                <a:latin typeface="Arial"/>
                <a:cs typeface="Arial"/>
              </a:rPr>
              <a:t>AllSPFRouters</a:t>
            </a:r>
            <a:r>
              <a:rPr sz="2178" spc="-5" dirty="0">
                <a:solidFill>
                  <a:srgbClr val="282828"/>
                </a:solidFill>
                <a:latin typeface="Arial MT"/>
                <a:cs typeface="Arial MT"/>
              </a:rPr>
              <a:t>).</a:t>
            </a:r>
            <a:endParaRPr sz="2178" dirty="0">
              <a:latin typeface="Arial MT"/>
              <a:cs typeface="Arial MT"/>
            </a:endParaRPr>
          </a:p>
        </p:txBody>
      </p:sp>
      <p:sp>
        <p:nvSpPr>
          <p:cNvPr id="3" name="object 10">
            <a:extLst>
              <a:ext uri="{FF2B5EF4-FFF2-40B4-BE49-F238E27FC236}">
                <a16:creationId xmlns:a16="http://schemas.microsoft.com/office/drawing/2014/main" id="{EDBCC078-014C-F817-059C-DA6F3639143D}"/>
              </a:ext>
            </a:extLst>
          </p:cNvPr>
          <p:cNvSpPr txBox="1"/>
          <p:nvPr/>
        </p:nvSpPr>
        <p:spPr>
          <a:xfrm>
            <a:off x="1391478" y="1928727"/>
            <a:ext cx="10944797" cy="1365086"/>
          </a:xfrm>
          <a:prstGeom prst="rect">
            <a:avLst/>
          </a:prstGeom>
        </p:spPr>
        <p:txBody>
          <a:bodyPr vert="horz" wrap="square" lIns="0" tIns="11526" rIns="0" bIns="0" rtlCol="0">
            <a:spAutoFit/>
          </a:bodyPr>
          <a:lstStyle/>
          <a:p>
            <a:pPr marL="410920" indent="-399970">
              <a:spcBef>
                <a:spcPts val="91"/>
              </a:spcBef>
              <a:buClr>
                <a:srgbClr val="9A9A33"/>
              </a:buClr>
              <a:buSzPct val="64583"/>
              <a:buFont typeface="Wingdings"/>
              <a:buChar char=""/>
              <a:tabLst>
                <a:tab pos="410920" algn="l"/>
                <a:tab pos="411497" algn="l"/>
                <a:tab pos="2156036" algn="l"/>
                <a:tab pos="2823421" algn="l"/>
              </a:tabLst>
            </a:pPr>
            <a:r>
              <a:rPr sz="2178" dirty="0">
                <a:solidFill>
                  <a:srgbClr val="282828"/>
                </a:solidFill>
                <a:latin typeface="Arial MT"/>
                <a:cs typeface="Arial MT"/>
              </a:rPr>
              <a:t>Description</a:t>
            </a:r>
            <a:r>
              <a:rPr lang="fr-FR" sz="2178" dirty="0">
                <a:solidFill>
                  <a:srgbClr val="282828"/>
                </a:solidFill>
                <a:latin typeface="Arial MT"/>
                <a:cs typeface="Arial MT"/>
              </a:rPr>
              <a:t> </a:t>
            </a:r>
            <a:r>
              <a:rPr sz="2178" dirty="0">
                <a:solidFill>
                  <a:srgbClr val="282828"/>
                </a:solidFill>
                <a:latin typeface="Arial MT"/>
                <a:cs typeface="Arial MT"/>
              </a:rPr>
              <a:t>de</a:t>
            </a:r>
            <a:r>
              <a:rPr lang="fr-FR" sz="2178" dirty="0">
                <a:solidFill>
                  <a:srgbClr val="282828"/>
                </a:solidFill>
                <a:latin typeface="Arial MT"/>
                <a:cs typeface="Arial MT"/>
              </a:rPr>
              <a:t> </a:t>
            </a:r>
            <a:r>
              <a:rPr sz="2178" dirty="0">
                <a:solidFill>
                  <a:srgbClr val="282828"/>
                </a:solidFill>
                <a:latin typeface="Arial MT"/>
                <a:cs typeface="Arial MT"/>
              </a:rPr>
              <a:t>base</a:t>
            </a:r>
            <a:r>
              <a:rPr lang="fr-FR" sz="2178" dirty="0">
                <a:solidFill>
                  <a:srgbClr val="282828"/>
                </a:solidFill>
                <a:latin typeface="Arial MT"/>
                <a:cs typeface="Arial MT"/>
              </a:rPr>
              <a:t> de données	</a:t>
            </a:r>
            <a:r>
              <a:rPr lang="fr-FR" sz="2178" spc="9" dirty="0">
                <a:solidFill>
                  <a:srgbClr val="282828"/>
                </a:solidFill>
                <a:latin typeface="Arial MT"/>
                <a:cs typeface="Arial MT"/>
              </a:rPr>
              <a:t>(</a:t>
            </a:r>
            <a:r>
              <a:rPr lang="fr-FR" sz="2178" i="1" spc="-5" dirty="0" err="1">
                <a:solidFill>
                  <a:srgbClr val="9A9A33"/>
                </a:solidFill>
                <a:latin typeface="Arial"/>
                <a:cs typeface="Arial"/>
              </a:rPr>
              <a:t>Database</a:t>
            </a:r>
            <a:r>
              <a:rPr lang="fr-FR" sz="2178" i="1" spc="-5" dirty="0">
                <a:solidFill>
                  <a:srgbClr val="9A9A33"/>
                </a:solidFill>
                <a:latin typeface="Arial"/>
                <a:cs typeface="Arial"/>
              </a:rPr>
              <a:t> Description </a:t>
            </a:r>
            <a:r>
              <a:rPr lang="fr-FR" sz="2178" i="1" spc="-5" dirty="0" err="1">
                <a:solidFill>
                  <a:srgbClr val="9A9A33"/>
                </a:solidFill>
                <a:latin typeface="Arial"/>
                <a:cs typeface="Arial"/>
              </a:rPr>
              <a:t>Packet</a:t>
            </a:r>
            <a:r>
              <a:rPr lang="fr-FR" sz="2178" i="1" spc="-5" dirty="0">
                <a:solidFill>
                  <a:srgbClr val="9A9A33"/>
                </a:solidFill>
                <a:latin typeface="Arial"/>
                <a:cs typeface="Arial"/>
              </a:rPr>
              <a:t> </a:t>
            </a:r>
            <a:r>
              <a:rPr lang="fr-FR" sz="2178" spc="-5" dirty="0">
                <a:solidFill>
                  <a:srgbClr val="282828"/>
                </a:solidFill>
                <a:latin typeface="Arial MT"/>
                <a:cs typeface="Arial MT"/>
              </a:rPr>
              <a:t>t</a:t>
            </a:r>
            <a:r>
              <a:rPr lang="fr-FR" sz="2178" dirty="0">
                <a:solidFill>
                  <a:srgbClr val="282828"/>
                </a:solidFill>
                <a:latin typeface="Arial MT"/>
                <a:cs typeface="Arial MT"/>
              </a:rPr>
              <a:t>ype</a:t>
            </a:r>
            <a:r>
              <a:rPr lang="fr-FR" sz="2178" dirty="0">
                <a:latin typeface="Arial MT"/>
                <a:cs typeface="Arial MT"/>
              </a:rPr>
              <a:t> </a:t>
            </a:r>
            <a:r>
              <a:rPr lang="fr-FR" sz="2178" spc="-5" dirty="0">
                <a:solidFill>
                  <a:srgbClr val="282828"/>
                </a:solidFill>
                <a:latin typeface="Arial MT"/>
                <a:cs typeface="Arial MT"/>
              </a:rPr>
              <a:t>2</a:t>
            </a:r>
            <a:r>
              <a:rPr lang="fr-FR" sz="2178" dirty="0">
                <a:solidFill>
                  <a:srgbClr val="282828"/>
                </a:solidFill>
                <a:latin typeface="Arial MT"/>
                <a:cs typeface="Arial MT"/>
              </a:rPr>
              <a:t>)	:</a:t>
            </a:r>
            <a:r>
              <a:rPr lang="fr-FR" sz="2178" spc="-5" dirty="0">
                <a:solidFill>
                  <a:srgbClr val="282828"/>
                </a:solidFill>
                <a:latin typeface="Arial MT"/>
                <a:cs typeface="Arial MT"/>
              </a:rPr>
              <a:t>perme</a:t>
            </a:r>
            <a:r>
              <a:rPr lang="fr-FR" sz="2178" dirty="0">
                <a:solidFill>
                  <a:srgbClr val="282828"/>
                </a:solidFill>
                <a:latin typeface="Arial MT"/>
                <a:cs typeface="Arial MT"/>
              </a:rPr>
              <a:t>t	</a:t>
            </a:r>
            <a:r>
              <a:rPr lang="fr-FR" sz="2178" spc="-5" dirty="0">
                <a:solidFill>
                  <a:srgbClr val="282828"/>
                </a:solidFill>
                <a:latin typeface="Arial MT"/>
                <a:cs typeface="Arial MT"/>
              </a:rPr>
              <a:t>lor</a:t>
            </a:r>
            <a:r>
              <a:rPr lang="fr-FR" sz="2178" dirty="0">
                <a:solidFill>
                  <a:srgbClr val="282828"/>
                </a:solidFill>
                <a:latin typeface="Arial MT"/>
                <a:cs typeface="Arial MT"/>
              </a:rPr>
              <a:t>s </a:t>
            </a:r>
            <a:r>
              <a:rPr lang="fr-FR" sz="2178" spc="-5" dirty="0">
                <a:solidFill>
                  <a:srgbClr val="282828"/>
                </a:solidFill>
                <a:latin typeface="Arial MT"/>
                <a:cs typeface="Arial MT"/>
              </a:rPr>
              <a:t>de </a:t>
            </a:r>
            <a:r>
              <a:rPr lang="fr-FR" sz="2178" dirty="0">
                <a:solidFill>
                  <a:srgbClr val="282828"/>
                </a:solidFill>
                <a:latin typeface="Arial MT"/>
                <a:cs typeface="Arial MT"/>
              </a:rPr>
              <a:t>l’apparition	d</a:t>
            </a:r>
            <a:r>
              <a:rPr lang="fr-FR" sz="2178" spc="5" dirty="0">
                <a:solidFill>
                  <a:srgbClr val="282828"/>
                </a:solidFill>
                <a:latin typeface="Arial MT"/>
                <a:cs typeface="Arial MT"/>
              </a:rPr>
              <a:t>’</a:t>
            </a:r>
            <a:r>
              <a:rPr lang="fr-FR" sz="2178" dirty="0">
                <a:solidFill>
                  <a:srgbClr val="282828"/>
                </a:solidFill>
                <a:latin typeface="Arial MT"/>
                <a:cs typeface="Arial MT"/>
              </a:rPr>
              <a:t>un no</a:t>
            </a:r>
            <a:r>
              <a:rPr lang="fr-FR" sz="2178" spc="-5" dirty="0">
                <a:solidFill>
                  <a:srgbClr val="282828"/>
                </a:solidFill>
                <a:latin typeface="Arial MT"/>
                <a:cs typeface="Arial MT"/>
              </a:rPr>
              <a:t>u</a:t>
            </a:r>
            <a:r>
              <a:rPr lang="fr-FR" sz="2178" spc="5" dirty="0">
                <a:solidFill>
                  <a:srgbClr val="282828"/>
                </a:solidFill>
                <a:latin typeface="Arial MT"/>
                <a:cs typeface="Arial MT"/>
              </a:rPr>
              <a:t>v</a:t>
            </a:r>
            <a:r>
              <a:rPr lang="fr-FR" sz="2178" dirty="0">
                <a:solidFill>
                  <a:srgbClr val="282828"/>
                </a:solidFill>
                <a:latin typeface="Arial MT"/>
                <a:cs typeface="Arial MT"/>
              </a:rPr>
              <a:t>eau	</a:t>
            </a:r>
            <a:r>
              <a:rPr lang="fr-FR" sz="2178" spc="-5" dirty="0">
                <a:solidFill>
                  <a:srgbClr val="282828"/>
                </a:solidFill>
                <a:latin typeface="Arial MT"/>
                <a:cs typeface="Arial MT"/>
              </a:rPr>
              <a:t>r</a:t>
            </a:r>
            <a:r>
              <a:rPr lang="fr-FR" sz="2178" dirty="0">
                <a:solidFill>
                  <a:srgbClr val="282828"/>
                </a:solidFill>
                <a:latin typeface="Arial MT"/>
                <a:cs typeface="Arial MT"/>
              </a:rPr>
              <a:t>ou</a:t>
            </a:r>
            <a:r>
              <a:rPr lang="fr-FR" sz="2178" spc="-5" dirty="0">
                <a:solidFill>
                  <a:srgbClr val="282828"/>
                </a:solidFill>
                <a:latin typeface="Arial MT"/>
                <a:cs typeface="Arial MT"/>
              </a:rPr>
              <a:t>te</a:t>
            </a:r>
            <a:r>
              <a:rPr lang="fr-FR" sz="2178" dirty="0">
                <a:solidFill>
                  <a:srgbClr val="282828"/>
                </a:solidFill>
                <a:latin typeface="Arial MT"/>
                <a:cs typeface="Arial MT"/>
              </a:rPr>
              <a:t>ur	de	</a:t>
            </a:r>
            <a:r>
              <a:rPr lang="fr-FR" sz="2178" spc="5" dirty="0">
                <a:solidFill>
                  <a:srgbClr val="282828"/>
                </a:solidFill>
                <a:latin typeface="Arial MT"/>
                <a:cs typeface="Arial MT"/>
              </a:rPr>
              <a:t>l</a:t>
            </a:r>
            <a:r>
              <a:rPr lang="fr-FR" sz="2178" dirty="0">
                <a:solidFill>
                  <a:srgbClr val="282828"/>
                </a:solidFill>
                <a:latin typeface="Arial MT"/>
                <a:cs typeface="Arial MT"/>
              </a:rPr>
              <a:t>ui	transférer	le  </a:t>
            </a:r>
            <a:r>
              <a:rPr lang="fr-FR" sz="2178" spc="-5" dirty="0">
                <a:solidFill>
                  <a:srgbClr val="282828"/>
                </a:solidFill>
                <a:latin typeface="Arial MT"/>
                <a:cs typeface="Arial MT"/>
              </a:rPr>
              <a:t>contenu</a:t>
            </a:r>
            <a:r>
              <a:rPr lang="fr-FR" sz="2178" dirty="0">
                <a:solidFill>
                  <a:srgbClr val="282828"/>
                </a:solidFill>
                <a:latin typeface="Arial MT"/>
                <a:cs typeface="Arial MT"/>
              </a:rPr>
              <a:t> </a:t>
            </a:r>
            <a:r>
              <a:rPr lang="fr-FR" sz="2178" spc="-5" dirty="0">
                <a:solidFill>
                  <a:srgbClr val="282828"/>
                </a:solidFill>
                <a:latin typeface="Arial MT"/>
                <a:cs typeface="Arial MT"/>
              </a:rPr>
              <a:t>de</a:t>
            </a:r>
            <a:r>
              <a:rPr lang="fr-FR" sz="2178" spc="5" dirty="0">
                <a:solidFill>
                  <a:srgbClr val="282828"/>
                </a:solidFill>
                <a:latin typeface="Arial MT"/>
                <a:cs typeface="Arial MT"/>
              </a:rPr>
              <a:t> </a:t>
            </a:r>
            <a:r>
              <a:rPr lang="fr-FR" sz="2178" spc="-5" dirty="0">
                <a:solidFill>
                  <a:srgbClr val="282828"/>
                </a:solidFill>
                <a:latin typeface="Arial MT"/>
                <a:cs typeface="Arial MT"/>
              </a:rPr>
              <a:t>la base</a:t>
            </a:r>
            <a:r>
              <a:rPr lang="fr-FR" sz="2178" spc="5" dirty="0">
                <a:solidFill>
                  <a:srgbClr val="282828"/>
                </a:solidFill>
                <a:latin typeface="Arial MT"/>
                <a:cs typeface="Arial MT"/>
              </a:rPr>
              <a:t> </a:t>
            </a:r>
            <a:r>
              <a:rPr lang="fr-FR" sz="2178" spc="-5" dirty="0">
                <a:solidFill>
                  <a:srgbClr val="282828"/>
                </a:solidFill>
                <a:latin typeface="Arial MT"/>
                <a:cs typeface="Arial MT"/>
              </a:rPr>
              <a:t>de</a:t>
            </a:r>
            <a:r>
              <a:rPr lang="fr-FR" sz="2178" dirty="0">
                <a:solidFill>
                  <a:srgbClr val="282828"/>
                </a:solidFill>
                <a:latin typeface="Arial MT"/>
                <a:cs typeface="Arial MT"/>
              </a:rPr>
              <a:t> </a:t>
            </a:r>
            <a:r>
              <a:rPr lang="fr-FR" sz="2178" spc="-5" dirty="0">
                <a:solidFill>
                  <a:srgbClr val="282828"/>
                </a:solidFill>
                <a:latin typeface="Arial MT"/>
                <a:cs typeface="Arial MT"/>
              </a:rPr>
              <a:t>données.</a:t>
            </a:r>
            <a:endParaRPr lang="fr-FR" sz="2178" dirty="0">
              <a:latin typeface="Arial MT"/>
              <a:cs typeface="Arial MT"/>
            </a:endParaRPr>
          </a:p>
          <a:p>
            <a:pPr marL="410920" indent="-399970">
              <a:spcBef>
                <a:spcPts val="91"/>
              </a:spcBef>
              <a:buClr>
                <a:srgbClr val="9A9A33"/>
              </a:buClr>
              <a:buSzPct val="64583"/>
              <a:buFont typeface="Wingdings"/>
              <a:buChar char=""/>
              <a:tabLst>
                <a:tab pos="410920" algn="l"/>
                <a:tab pos="411497" algn="l"/>
                <a:tab pos="2156036" algn="l"/>
                <a:tab pos="2823421" algn="l"/>
              </a:tabLst>
            </a:pPr>
            <a:endParaRPr sz="2178" dirty="0">
              <a:latin typeface="Arial MT"/>
              <a:cs typeface="Arial MT"/>
            </a:endParaRPr>
          </a:p>
        </p:txBody>
      </p:sp>
      <p:sp>
        <p:nvSpPr>
          <p:cNvPr id="6" name="ZoneTexte 5">
            <a:extLst>
              <a:ext uri="{FF2B5EF4-FFF2-40B4-BE49-F238E27FC236}">
                <a16:creationId xmlns:a16="http://schemas.microsoft.com/office/drawing/2014/main" id="{44A21E35-1412-5CBA-5324-470BA9F213F6}"/>
              </a:ext>
            </a:extLst>
          </p:cNvPr>
          <p:cNvSpPr txBox="1"/>
          <p:nvPr/>
        </p:nvSpPr>
        <p:spPr>
          <a:xfrm>
            <a:off x="1285461" y="2974639"/>
            <a:ext cx="10668000" cy="762645"/>
          </a:xfrm>
          <a:prstGeom prst="rect">
            <a:avLst/>
          </a:prstGeom>
          <a:noFill/>
        </p:spPr>
        <p:txBody>
          <a:bodyPr wrap="square">
            <a:spAutoFit/>
          </a:bodyPr>
          <a:lstStyle/>
          <a:p>
            <a:pPr marL="410920" indent="-399970">
              <a:spcBef>
                <a:spcPts val="91"/>
              </a:spcBef>
              <a:buClr>
                <a:srgbClr val="9A9A33"/>
              </a:buClr>
              <a:buSzPct val="64583"/>
              <a:buFont typeface="Wingdings"/>
              <a:buChar char=""/>
              <a:tabLst>
                <a:tab pos="410920" algn="l"/>
                <a:tab pos="411497" algn="l"/>
                <a:tab pos="2156036" algn="l"/>
                <a:tab pos="2823421" algn="l"/>
              </a:tabLst>
            </a:pPr>
            <a:r>
              <a:rPr lang="fr-FR" sz="2178" dirty="0">
                <a:solidFill>
                  <a:srgbClr val="282828"/>
                </a:solidFill>
                <a:latin typeface="Arial MT"/>
              </a:rPr>
              <a:t>Message de demande de données (</a:t>
            </a:r>
            <a:r>
              <a:rPr lang="fr-FR" sz="2178" i="1" spc="-5" dirty="0">
                <a:solidFill>
                  <a:srgbClr val="9A9A33"/>
                </a:solidFill>
                <a:latin typeface="Arial"/>
                <a:cs typeface="Arial"/>
              </a:rPr>
              <a:t>Link State  </a:t>
            </a:r>
            <a:r>
              <a:rPr lang="fr-FR" sz="2178" i="1" spc="-5" dirty="0" err="1">
                <a:solidFill>
                  <a:srgbClr val="9A9A33"/>
                </a:solidFill>
                <a:latin typeface="Arial"/>
                <a:cs typeface="Arial"/>
              </a:rPr>
              <a:t>Request</a:t>
            </a:r>
            <a:r>
              <a:rPr lang="fr-FR" sz="2178" i="1" spc="-5" dirty="0">
                <a:solidFill>
                  <a:srgbClr val="9A9A33"/>
                </a:solidFill>
                <a:latin typeface="Arial"/>
                <a:cs typeface="Arial"/>
              </a:rPr>
              <a:t> </a:t>
            </a:r>
            <a:r>
              <a:rPr lang="fr-FR" sz="2178" i="1" spc="-5" dirty="0" err="1">
                <a:solidFill>
                  <a:srgbClr val="9A9A33"/>
                </a:solidFill>
                <a:latin typeface="Arial"/>
                <a:cs typeface="Arial"/>
              </a:rPr>
              <a:t>Packet</a:t>
            </a:r>
            <a:r>
              <a:rPr lang="fr-FR" sz="2178" dirty="0">
                <a:solidFill>
                  <a:srgbClr val="282828"/>
                </a:solidFill>
                <a:latin typeface="Arial MT"/>
              </a:rPr>
              <a:t>, type 3) : permet d’obtenir d’un routeur  voisin une mise à jour de la base de données</a:t>
            </a:r>
          </a:p>
        </p:txBody>
      </p:sp>
      <p:sp>
        <p:nvSpPr>
          <p:cNvPr id="8" name="ZoneTexte 7">
            <a:extLst>
              <a:ext uri="{FF2B5EF4-FFF2-40B4-BE49-F238E27FC236}">
                <a16:creationId xmlns:a16="http://schemas.microsoft.com/office/drawing/2014/main" id="{83501035-E2FD-3A49-216C-AEB88486B4D4}"/>
              </a:ext>
            </a:extLst>
          </p:cNvPr>
          <p:cNvSpPr txBox="1"/>
          <p:nvPr/>
        </p:nvSpPr>
        <p:spPr>
          <a:xfrm>
            <a:off x="1285461" y="3752974"/>
            <a:ext cx="10906539" cy="2592248"/>
          </a:xfrm>
          <a:prstGeom prst="rect">
            <a:avLst/>
          </a:prstGeom>
          <a:noFill/>
        </p:spPr>
        <p:txBody>
          <a:bodyPr wrap="square">
            <a:spAutoFit/>
          </a:bodyPr>
          <a:lstStyle/>
          <a:p>
            <a:pPr marL="410920" indent="-399970">
              <a:spcBef>
                <a:spcPts val="91"/>
              </a:spcBef>
              <a:buClr>
                <a:srgbClr val="9A9A33"/>
              </a:buClr>
              <a:buSzPct val="64583"/>
              <a:buFont typeface="Wingdings"/>
              <a:buChar char=""/>
              <a:tabLst>
                <a:tab pos="410920" algn="l"/>
                <a:tab pos="411497" algn="l"/>
                <a:tab pos="2156036" algn="l"/>
                <a:tab pos="2823421" algn="l"/>
              </a:tabLst>
            </a:pPr>
            <a:r>
              <a:rPr lang="fr-FR" sz="2178" dirty="0">
                <a:solidFill>
                  <a:srgbClr val="282828"/>
                </a:solidFill>
                <a:latin typeface="Arial MT"/>
              </a:rPr>
              <a:t>Message de mise à jour de l’état des liaisons (</a:t>
            </a:r>
            <a:r>
              <a:rPr lang="fr-FR" sz="2178" i="1" spc="-5" dirty="0">
                <a:solidFill>
                  <a:srgbClr val="9A9A33"/>
                </a:solidFill>
                <a:latin typeface="Arial"/>
                <a:cs typeface="Arial"/>
              </a:rPr>
              <a:t>Link  State Update </a:t>
            </a:r>
            <a:r>
              <a:rPr lang="fr-FR" sz="2178" i="1" spc="-5" dirty="0" err="1">
                <a:solidFill>
                  <a:srgbClr val="9A9A33"/>
                </a:solidFill>
                <a:latin typeface="Arial"/>
                <a:cs typeface="Arial"/>
              </a:rPr>
              <a:t>Packet</a:t>
            </a:r>
            <a:r>
              <a:rPr lang="fr-FR" sz="2178" dirty="0">
                <a:solidFill>
                  <a:srgbClr val="282828"/>
                </a:solidFill>
                <a:latin typeface="Arial MT"/>
              </a:rPr>
              <a:t>, type 4) : transmet les  modifications de topologie :</a:t>
            </a:r>
          </a:p>
          <a:p>
            <a:pPr marL="868120" lvl="1" indent="-399970">
              <a:spcBef>
                <a:spcPts val="91"/>
              </a:spcBef>
              <a:buClr>
                <a:srgbClr val="9A9A33"/>
              </a:buClr>
              <a:buSzPct val="64583"/>
              <a:buFont typeface="Wingdings"/>
              <a:buChar char=""/>
              <a:tabLst>
                <a:tab pos="410920" algn="l"/>
                <a:tab pos="411497" algn="l"/>
                <a:tab pos="2156036" algn="l"/>
                <a:tab pos="2823421" algn="l"/>
              </a:tabLst>
            </a:pPr>
            <a:r>
              <a:rPr lang="fr-FR" dirty="0">
                <a:solidFill>
                  <a:srgbClr val="282828"/>
                </a:solidFill>
                <a:latin typeface="Arial MT"/>
              </a:rPr>
              <a:t>sur un réseau local, aux routeurs désignés (adresse  224.0.0.6, </a:t>
            </a:r>
            <a:r>
              <a:rPr lang="fr-FR" dirty="0" err="1">
                <a:solidFill>
                  <a:srgbClr val="282828"/>
                </a:solidFill>
                <a:latin typeface="Arial MT"/>
              </a:rPr>
              <a:t>AllDRouters</a:t>
            </a:r>
            <a:r>
              <a:rPr lang="fr-FR" dirty="0">
                <a:solidFill>
                  <a:srgbClr val="282828"/>
                </a:solidFill>
                <a:latin typeface="Arial MT"/>
              </a:rPr>
              <a:t>), le routeur désigné transmet  l’information aux autres (224.0.0.5, </a:t>
            </a:r>
            <a:r>
              <a:rPr lang="fr-FR" dirty="0" err="1">
                <a:solidFill>
                  <a:srgbClr val="282828"/>
                </a:solidFill>
                <a:latin typeface="Arial MT"/>
              </a:rPr>
              <a:t>AllSPFRouters</a:t>
            </a:r>
            <a:r>
              <a:rPr lang="fr-FR" dirty="0">
                <a:solidFill>
                  <a:srgbClr val="282828"/>
                </a:solidFill>
                <a:latin typeface="Arial MT"/>
              </a:rPr>
              <a:t>).</a:t>
            </a:r>
          </a:p>
          <a:p>
            <a:pPr marL="868120" lvl="1" indent="-399970">
              <a:spcBef>
                <a:spcPts val="91"/>
              </a:spcBef>
              <a:buClr>
                <a:srgbClr val="9A9A33"/>
              </a:buClr>
              <a:buSzPct val="64583"/>
              <a:buFont typeface="Wingdings"/>
              <a:buChar char=""/>
              <a:tabLst>
                <a:tab pos="410920" algn="l"/>
                <a:tab pos="411497" algn="l"/>
                <a:tab pos="2156036" algn="l"/>
                <a:tab pos="2823421" algn="l"/>
              </a:tabLst>
            </a:pPr>
            <a:r>
              <a:rPr lang="fr-FR" dirty="0">
                <a:solidFill>
                  <a:srgbClr val="282828"/>
                </a:solidFill>
                <a:latin typeface="Arial MT"/>
              </a:rPr>
              <a:t>sur une liaison point à point, à un routeur distant.</a:t>
            </a:r>
          </a:p>
          <a:p>
            <a:pPr marL="868120" lvl="1" indent="-399970">
              <a:spcBef>
                <a:spcPts val="91"/>
              </a:spcBef>
              <a:buClr>
                <a:srgbClr val="9A9A33"/>
              </a:buClr>
              <a:buSzPct val="64583"/>
              <a:buFont typeface="Wingdings"/>
              <a:buChar char=""/>
              <a:tabLst>
                <a:tab pos="410920" algn="l"/>
                <a:tab pos="411497" algn="l"/>
                <a:tab pos="2156036" algn="l"/>
                <a:tab pos="2823421" algn="l"/>
              </a:tabLst>
            </a:pPr>
            <a:endParaRPr lang="fr-FR" dirty="0">
              <a:solidFill>
                <a:srgbClr val="282828"/>
              </a:solidFill>
              <a:latin typeface="Arial MT"/>
            </a:endParaRPr>
          </a:p>
          <a:p>
            <a:pPr marL="410920" indent="-399970">
              <a:spcBef>
                <a:spcPts val="91"/>
              </a:spcBef>
              <a:buClr>
                <a:srgbClr val="9A9A33"/>
              </a:buClr>
              <a:buSzPct val="64583"/>
              <a:buFont typeface="Wingdings"/>
              <a:buChar char=""/>
              <a:tabLst>
                <a:tab pos="410920" algn="l"/>
                <a:tab pos="411497" algn="l"/>
                <a:tab pos="2156036" algn="l"/>
                <a:tab pos="2823421" algn="l"/>
              </a:tabLst>
            </a:pPr>
            <a:r>
              <a:rPr lang="fr-FR" sz="2178" dirty="0">
                <a:solidFill>
                  <a:srgbClr val="282828"/>
                </a:solidFill>
                <a:latin typeface="Arial MT"/>
              </a:rPr>
              <a:t>Message d’acquittement d’état des liaisons (</a:t>
            </a:r>
            <a:r>
              <a:rPr lang="fr-FR" sz="2178" i="1" spc="-5" dirty="0">
                <a:solidFill>
                  <a:srgbClr val="9A9A33"/>
                </a:solidFill>
                <a:latin typeface="Arial"/>
                <a:cs typeface="Arial"/>
              </a:rPr>
              <a:t>Link  State </a:t>
            </a:r>
            <a:r>
              <a:rPr lang="fr-FR" sz="2178" i="1" spc="-5" dirty="0" err="1">
                <a:solidFill>
                  <a:srgbClr val="9A9A33"/>
                </a:solidFill>
                <a:latin typeface="Arial"/>
                <a:cs typeface="Arial"/>
              </a:rPr>
              <a:t>Acknowlegment</a:t>
            </a:r>
            <a:r>
              <a:rPr lang="fr-FR" sz="2178" i="1" spc="-5" dirty="0">
                <a:solidFill>
                  <a:srgbClr val="9A9A33"/>
                </a:solidFill>
                <a:latin typeface="Arial"/>
                <a:cs typeface="Arial"/>
              </a:rPr>
              <a:t> </a:t>
            </a:r>
            <a:r>
              <a:rPr lang="fr-FR" sz="2178" i="1" spc="-5" dirty="0" err="1">
                <a:solidFill>
                  <a:srgbClr val="9A9A33"/>
                </a:solidFill>
                <a:latin typeface="Arial"/>
                <a:cs typeface="Arial"/>
              </a:rPr>
              <a:t>Packet</a:t>
            </a:r>
            <a:r>
              <a:rPr lang="fr-FR" sz="2178" dirty="0">
                <a:solidFill>
                  <a:srgbClr val="282828"/>
                </a:solidFill>
                <a:latin typeface="Arial MT"/>
              </a:rPr>
              <a:t>, type 5) :acquitte la  mise à jour de la base de données.</a:t>
            </a:r>
          </a:p>
        </p:txBody>
      </p:sp>
    </p:spTree>
    <p:extLst>
      <p:ext uri="{BB962C8B-B14F-4D97-AF65-F5344CB8AC3E}">
        <p14:creationId xmlns:p14="http://schemas.microsoft.com/office/powerpoint/2010/main" val="4085512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1" descr="Une image contenant texte, capture d’écran, Police&#10;&#10;Description générée automatiquement">
            <a:extLst>
              <a:ext uri="{FF2B5EF4-FFF2-40B4-BE49-F238E27FC236}">
                <a16:creationId xmlns:a16="http://schemas.microsoft.com/office/drawing/2014/main" id="{25662083-5E67-B743-4734-00B14A05B2E1}"/>
              </a:ext>
            </a:extLst>
          </p:cNvPr>
          <p:cNvPicPr>
            <a:picLocks noChangeAspect="1"/>
          </p:cNvPicPr>
          <p:nvPr/>
        </p:nvPicPr>
        <p:blipFill>
          <a:blip r:embed="rId2"/>
          <a:stretch>
            <a:fillRect/>
          </a:stretch>
        </p:blipFill>
        <p:spPr>
          <a:xfrm>
            <a:off x="1402247" y="457937"/>
            <a:ext cx="9040466" cy="5297254"/>
          </a:xfrm>
          <a:prstGeom prst="rect">
            <a:avLst/>
          </a:prstGeom>
        </p:spPr>
      </p:pic>
    </p:spTree>
    <p:extLst>
      <p:ext uri="{BB962C8B-B14F-4D97-AF65-F5344CB8AC3E}">
        <p14:creationId xmlns:p14="http://schemas.microsoft.com/office/powerpoint/2010/main" val="4122949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D5063461-BB0E-D0F6-33A0-0C9B4D413A4C}"/>
              </a:ext>
            </a:extLst>
          </p:cNvPr>
          <p:cNvSpPr txBox="1"/>
          <p:nvPr/>
        </p:nvSpPr>
        <p:spPr>
          <a:xfrm>
            <a:off x="715617" y="1139685"/>
            <a:ext cx="11211339" cy="3025675"/>
          </a:xfrm>
          <a:prstGeom prst="rect">
            <a:avLst/>
          </a:prstGeom>
        </p:spPr>
        <p:txBody>
          <a:bodyPr vert="horz" wrap="square" lIns="0" tIns="73190" rIns="0" bIns="0" rtlCol="0">
            <a:spAutoFit/>
          </a:bodyPr>
          <a:lstStyle/>
          <a:p>
            <a:pPr marL="417836" indent="-406885" algn="just">
              <a:spcBef>
                <a:spcPts val="576"/>
              </a:spcBef>
              <a:buClr>
                <a:srgbClr val="CC9A00"/>
              </a:buClr>
              <a:buSzPct val="70454"/>
              <a:buFont typeface="Wingdings"/>
              <a:buChar char=""/>
              <a:tabLst>
                <a:tab pos="418412" algn="l"/>
              </a:tabLst>
            </a:pPr>
            <a:r>
              <a:rPr sz="1997" dirty="0">
                <a:solidFill>
                  <a:srgbClr val="00339A"/>
                </a:solidFill>
                <a:latin typeface="Arial MT"/>
                <a:cs typeface="Arial MT"/>
              </a:rPr>
              <a:t>Initialisation</a:t>
            </a:r>
            <a:r>
              <a:rPr sz="1997" spc="-41" dirty="0">
                <a:solidFill>
                  <a:srgbClr val="00339A"/>
                </a:solidFill>
                <a:latin typeface="Arial MT"/>
                <a:cs typeface="Arial MT"/>
              </a:rPr>
              <a:t> </a:t>
            </a:r>
            <a:r>
              <a:rPr sz="1997" spc="-5" dirty="0">
                <a:solidFill>
                  <a:srgbClr val="00339A"/>
                </a:solidFill>
                <a:latin typeface="Arial MT"/>
                <a:cs typeface="Arial MT"/>
              </a:rPr>
              <a:t>d’un</a:t>
            </a:r>
            <a:r>
              <a:rPr sz="1997" spc="-23" dirty="0">
                <a:solidFill>
                  <a:srgbClr val="00339A"/>
                </a:solidFill>
                <a:latin typeface="Arial MT"/>
                <a:cs typeface="Arial MT"/>
              </a:rPr>
              <a:t> </a:t>
            </a:r>
            <a:r>
              <a:rPr sz="1997" dirty="0">
                <a:solidFill>
                  <a:srgbClr val="00339A"/>
                </a:solidFill>
                <a:latin typeface="Arial MT"/>
                <a:cs typeface="Arial MT"/>
              </a:rPr>
              <a:t>lien-</a:t>
            </a:r>
            <a:endParaRPr sz="1997" dirty="0">
              <a:latin typeface="Arial MT"/>
              <a:cs typeface="Arial MT"/>
            </a:endParaRPr>
          </a:p>
          <a:p>
            <a:pPr marL="818383" marR="4611" lvl="1" indent="-399970" algn="just">
              <a:spcBef>
                <a:spcPts val="417"/>
              </a:spcBef>
              <a:buClr>
                <a:srgbClr val="9A9A33"/>
              </a:buClr>
              <a:buSzPct val="63157"/>
              <a:buFont typeface="Wingdings"/>
              <a:buChar char=""/>
              <a:tabLst>
                <a:tab pos="818959" algn="l"/>
              </a:tabLst>
            </a:pPr>
            <a:r>
              <a:rPr sz="1724" spc="-5" dirty="0">
                <a:solidFill>
                  <a:srgbClr val="282828"/>
                </a:solidFill>
                <a:latin typeface="Arial MT"/>
                <a:cs typeface="Arial MT"/>
              </a:rPr>
              <a:t>Établissement d’une relation de </a:t>
            </a:r>
            <a:r>
              <a:rPr sz="1724" dirty="0">
                <a:solidFill>
                  <a:srgbClr val="282828"/>
                </a:solidFill>
                <a:latin typeface="Arial MT"/>
                <a:cs typeface="Arial MT"/>
              </a:rPr>
              <a:t>type « </a:t>
            </a:r>
            <a:r>
              <a:rPr sz="1724" spc="-5" dirty="0">
                <a:solidFill>
                  <a:srgbClr val="282828"/>
                </a:solidFill>
                <a:latin typeface="Arial MT"/>
                <a:cs typeface="Arial MT"/>
              </a:rPr>
              <a:t>Maître/esclave </a:t>
            </a:r>
            <a:r>
              <a:rPr sz="1724" dirty="0">
                <a:solidFill>
                  <a:srgbClr val="282828"/>
                </a:solidFill>
                <a:latin typeface="Arial MT"/>
                <a:cs typeface="Arial MT"/>
              </a:rPr>
              <a:t>» </a:t>
            </a:r>
            <a:r>
              <a:rPr sz="1724" spc="-5" dirty="0">
                <a:solidFill>
                  <a:srgbClr val="282828"/>
                </a:solidFill>
                <a:latin typeface="Arial MT"/>
                <a:cs typeface="Arial MT"/>
              </a:rPr>
              <a:t>(le maître </a:t>
            </a:r>
            <a:r>
              <a:rPr sz="1724" dirty="0">
                <a:solidFill>
                  <a:srgbClr val="282828"/>
                </a:solidFill>
                <a:latin typeface="Arial MT"/>
                <a:cs typeface="Arial MT"/>
              </a:rPr>
              <a:t>a </a:t>
            </a:r>
            <a:r>
              <a:rPr sz="1724" spc="-467" dirty="0">
                <a:solidFill>
                  <a:srgbClr val="282828"/>
                </a:solidFill>
                <a:latin typeface="Arial MT"/>
                <a:cs typeface="Arial MT"/>
              </a:rPr>
              <a:t> </a:t>
            </a:r>
            <a:r>
              <a:rPr sz="1724" spc="-5" dirty="0">
                <a:solidFill>
                  <a:srgbClr val="282828"/>
                </a:solidFill>
                <a:latin typeface="Arial MT"/>
                <a:cs typeface="Arial MT"/>
              </a:rPr>
              <a:t>l’identité</a:t>
            </a:r>
            <a:r>
              <a:rPr sz="1724" spc="9" dirty="0">
                <a:solidFill>
                  <a:srgbClr val="282828"/>
                </a:solidFill>
                <a:latin typeface="Arial MT"/>
                <a:cs typeface="Arial MT"/>
              </a:rPr>
              <a:t> </a:t>
            </a:r>
            <a:r>
              <a:rPr sz="1724" spc="-5" dirty="0">
                <a:solidFill>
                  <a:srgbClr val="282828"/>
                </a:solidFill>
                <a:latin typeface="Arial MT"/>
                <a:cs typeface="Arial MT"/>
              </a:rPr>
              <a:t>la</a:t>
            </a:r>
            <a:r>
              <a:rPr sz="1724" spc="9" dirty="0">
                <a:solidFill>
                  <a:srgbClr val="282828"/>
                </a:solidFill>
                <a:latin typeface="Arial MT"/>
                <a:cs typeface="Arial MT"/>
              </a:rPr>
              <a:t> </a:t>
            </a:r>
            <a:r>
              <a:rPr sz="1724" spc="-5" dirty="0">
                <a:solidFill>
                  <a:srgbClr val="282828"/>
                </a:solidFill>
                <a:latin typeface="Arial MT"/>
                <a:cs typeface="Arial MT"/>
              </a:rPr>
              <a:t>plus</a:t>
            </a:r>
            <a:r>
              <a:rPr sz="1724" spc="5" dirty="0">
                <a:solidFill>
                  <a:srgbClr val="282828"/>
                </a:solidFill>
                <a:latin typeface="Arial MT"/>
                <a:cs typeface="Arial MT"/>
              </a:rPr>
              <a:t> </a:t>
            </a:r>
            <a:r>
              <a:rPr sz="1724" spc="-5" dirty="0">
                <a:solidFill>
                  <a:srgbClr val="282828"/>
                </a:solidFill>
                <a:latin typeface="Arial MT"/>
                <a:cs typeface="Arial MT"/>
              </a:rPr>
              <a:t>élevée)</a:t>
            </a:r>
            <a:endParaRPr sz="1724" dirty="0">
              <a:latin typeface="Arial MT"/>
              <a:cs typeface="Arial MT"/>
            </a:endParaRPr>
          </a:p>
          <a:p>
            <a:pPr marL="818383" marR="272602" lvl="1" indent="-399970" algn="just">
              <a:spcBef>
                <a:spcPts val="413"/>
              </a:spcBef>
              <a:buClr>
                <a:srgbClr val="9A9A33"/>
              </a:buClr>
              <a:buSzPct val="63157"/>
              <a:buFont typeface="Wingdings"/>
              <a:buChar char=""/>
              <a:tabLst>
                <a:tab pos="818959" algn="l"/>
              </a:tabLst>
            </a:pPr>
            <a:r>
              <a:rPr sz="1724" spc="-5" dirty="0">
                <a:solidFill>
                  <a:srgbClr val="282828"/>
                </a:solidFill>
                <a:latin typeface="Arial MT"/>
                <a:cs typeface="Arial MT"/>
              </a:rPr>
              <a:t>Le maître envoie un </a:t>
            </a:r>
            <a:r>
              <a:rPr sz="1724" b="1" dirty="0">
                <a:solidFill>
                  <a:srgbClr val="282828"/>
                </a:solidFill>
                <a:latin typeface="Arial"/>
                <a:cs typeface="Arial"/>
              </a:rPr>
              <a:t>message DBD (« Database Description ») </a:t>
            </a:r>
            <a:r>
              <a:rPr sz="1724" b="1" spc="-467" dirty="0">
                <a:solidFill>
                  <a:srgbClr val="282828"/>
                </a:solidFill>
                <a:latin typeface="Arial"/>
                <a:cs typeface="Arial"/>
              </a:rPr>
              <a:t> </a:t>
            </a:r>
            <a:r>
              <a:rPr sz="1724" spc="-5" dirty="0">
                <a:solidFill>
                  <a:srgbClr val="282828"/>
                </a:solidFill>
                <a:latin typeface="Arial MT"/>
                <a:cs typeface="Arial MT"/>
              </a:rPr>
              <a:t>qui représente un résumé de l’état des liens, sous </a:t>
            </a:r>
            <a:r>
              <a:rPr sz="1724" dirty="0">
                <a:solidFill>
                  <a:srgbClr val="282828"/>
                </a:solidFill>
                <a:latin typeface="Arial MT"/>
                <a:cs typeface="Arial MT"/>
              </a:rPr>
              <a:t>forme </a:t>
            </a:r>
            <a:r>
              <a:rPr sz="1724" spc="-5" dirty="0">
                <a:solidFill>
                  <a:srgbClr val="282828"/>
                </a:solidFill>
                <a:latin typeface="Arial MT"/>
                <a:cs typeface="Arial MT"/>
              </a:rPr>
              <a:t>d’un ou </a:t>
            </a:r>
            <a:r>
              <a:rPr sz="1724" dirty="0">
                <a:solidFill>
                  <a:srgbClr val="282828"/>
                </a:solidFill>
                <a:latin typeface="Arial MT"/>
                <a:cs typeface="Arial MT"/>
              </a:rPr>
              <a:t> </a:t>
            </a:r>
            <a:r>
              <a:rPr sz="1724" spc="-5" dirty="0">
                <a:solidFill>
                  <a:srgbClr val="282828"/>
                </a:solidFill>
                <a:latin typeface="Arial MT"/>
                <a:cs typeface="Arial MT"/>
              </a:rPr>
              <a:t>plusieurs</a:t>
            </a:r>
            <a:r>
              <a:rPr sz="1724" spc="9" dirty="0">
                <a:solidFill>
                  <a:srgbClr val="282828"/>
                </a:solidFill>
                <a:latin typeface="Arial MT"/>
                <a:cs typeface="Arial MT"/>
              </a:rPr>
              <a:t> </a:t>
            </a:r>
            <a:r>
              <a:rPr sz="1724" spc="-5" dirty="0">
                <a:solidFill>
                  <a:srgbClr val="282828"/>
                </a:solidFill>
                <a:latin typeface="Arial MT"/>
                <a:cs typeface="Arial MT"/>
              </a:rPr>
              <a:t>paquets, chaque</a:t>
            </a:r>
            <a:r>
              <a:rPr sz="1724" spc="23" dirty="0">
                <a:solidFill>
                  <a:srgbClr val="282828"/>
                </a:solidFill>
                <a:latin typeface="Arial MT"/>
                <a:cs typeface="Arial MT"/>
              </a:rPr>
              <a:t> </a:t>
            </a:r>
            <a:r>
              <a:rPr sz="1724" spc="-5" dirty="0">
                <a:solidFill>
                  <a:srgbClr val="282828"/>
                </a:solidFill>
                <a:latin typeface="Arial MT"/>
                <a:cs typeface="Arial MT"/>
              </a:rPr>
              <a:t>paquet</a:t>
            </a:r>
            <a:r>
              <a:rPr sz="1724" spc="14" dirty="0">
                <a:solidFill>
                  <a:srgbClr val="282828"/>
                </a:solidFill>
                <a:latin typeface="Arial MT"/>
                <a:cs typeface="Arial MT"/>
              </a:rPr>
              <a:t> </a:t>
            </a:r>
            <a:r>
              <a:rPr sz="1724" spc="-5" dirty="0">
                <a:solidFill>
                  <a:srgbClr val="282828"/>
                </a:solidFill>
                <a:latin typeface="Arial MT"/>
                <a:cs typeface="Arial MT"/>
              </a:rPr>
              <a:t>possède</a:t>
            </a:r>
            <a:r>
              <a:rPr sz="1724" spc="23" dirty="0">
                <a:solidFill>
                  <a:srgbClr val="282828"/>
                </a:solidFill>
                <a:latin typeface="Arial MT"/>
                <a:cs typeface="Arial MT"/>
              </a:rPr>
              <a:t> </a:t>
            </a:r>
            <a:r>
              <a:rPr sz="1724" spc="-5" dirty="0">
                <a:solidFill>
                  <a:srgbClr val="282828"/>
                </a:solidFill>
                <a:latin typeface="Arial MT"/>
                <a:cs typeface="Arial MT"/>
              </a:rPr>
              <a:t>un</a:t>
            </a:r>
            <a:r>
              <a:rPr sz="1724" spc="9" dirty="0">
                <a:solidFill>
                  <a:srgbClr val="282828"/>
                </a:solidFill>
                <a:latin typeface="Arial MT"/>
                <a:cs typeface="Arial MT"/>
              </a:rPr>
              <a:t> </a:t>
            </a:r>
            <a:r>
              <a:rPr sz="1724" spc="-5" dirty="0">
                <a:solidFill>
                  <a:srgbClr val="282828"/>
                </a:solidFill>
                <a:latin typeface="Arial MT"/>
                <a:cs typeface="Arial MT"/>
              </a:rPr>
              <a:t>numéro</a:t>
            </a:r>
            <a:r>
              <a:rPr sz="1724" spc="18" dirty="0">
                <a:solidFill>
                  <a:srgbClr val="282828"/>
                </a:solidFill>
                <a:latin typeface="Arial MT"/>
                <a:cs typeface="Arial MT"/>
              </a:rPr>
              <a:t> </a:t>
            </a:r>
            <a:r>
              <a:rPr sz="1724" spc="-5" dirty="0">
                <a:solidFill>
                  <a:srgbClr val="282828"/>
                </a:solidFill>
                <a:latin typeface="Arial MT"/>
                <a:cs typeface="Arial MT"/>
              </a:rPr>
              <a:t>de</a:t>
            </a:r>
            <a:r>
              <a:rPr sz="1724" spc="9" dirty="0">
                <a:solidFill>
                  <a:srgbClr val="282828"/>
                </a:solidFill>
                <a:latin typeface="Arial MT"/>
                <a:cs typeface="Arial MT"/>
              </a:rPr>
              <a:t> </a:t>
            </a:r>
            <a:r>
              <a:rPr sz="1724" spc="-5" dirty="0">
                <a:solidFill>
                  <a:srgbClr val="282828"/>
                </a:solidFill>
                <a:latin typeface="Arial MT"/>
                <a:cs typeface="Arial MT"/>
              </a:rPr>
              <a:t>série</a:t>
            </a:r>
            <a:endParaRPr sz="1724" dirty="0">
              <a:latin typeface="Arial MT"/>
              <a:cs typeface="Arial MT"/>
            </a:endParaRPr>
          </a:p>
          <a:p>
            <a:pPr marL="818383" marR="1752607" lvl="1" indent="-399970" algn="just">
              <a:spcBef>
                <a:spcPts val="413"/>
              </a:spcBef>
              <a:buClr>
                <a:srgbClr val="9A9A33"/>
              </a:buClr>
              <a:buSzPct val="63157"/>
              <a:buFont typeface="Wingdings"/>
              <a:buChar char=""/>
              <a:tabLst>
                <a:tab pos="818959" algn="l"/>
              </a:tabLst>
            </a:pPr>
            <a:r>
              <a:rPr sz="1724" spc="-5" dirty="0">
                <a:solidFill>
                  <a:srgbClr val="282828"/>
                </a:solidFill>
                <a:latin typeface="Arial MT"/>
                <a:cs typeface="Arial MT"/>
              </a:rPr>
              <a:t>L’esclave acquitte les paquets DBD </a:t>
            </a:r>
            <a:r>
              <a:rPr sz="1724" dirty="0">
                <a:solidFill>
                  <a:srgbClr val="282828"/>
                </a:solidFill>
                <a:latin typeface="Arial MT"/>
                <a:cs typeface="Arial MT"/>
              </a:rPr>
              <a:t>(« </a:t>
            </a:r>
            <a:r>
              <a:rPr sz="1724" b="1" dirty="0">
                <a:solidFill>
                  <a:srgbClr val="282828"/>
                </a:solidFill>
                <a:latin typeface="Arial"/>
                <a:cs typeface="Arial"/>
              </a:rPr>
              <a:t>Link State </a:t>
            </a:r>
            <a:r>
              <a:rPr sz="1724" b="1" spc="-467" dirty="0">
                <a:solidFill>
                  <a:srgbClr val="282828"/>
                </a:solidFill>
                <a:latin typeface="Arial"/>
                <a:cs typeface="Arial"/>
              </a:rPr>
              <a:t> </a:t>
            </a:r>
            <a:r>
              <a:rPr sz="1724" b="1" dirty="0">
                <a:solidFill>
                  <a:srgbClr val="282828"/>
                </a:solidFill>
                <a:latin typeface="Arial"/>
                <a:cs typeface="Arial"/>
              </a:rPr>
              <a:t>Acknowledgment</a:t>
            </a:r>
            <a:r>
              <a:rPr sz="1724" b="1" spc="-9" dirty="0">
                <a:solidFill>
                  <a:srgbClr val="282828"/>
                </a:solidFill>
                <a:latin typeface="Arial"/>
                <a:cs typeface="Arial"/>
              </a:rPr>
              <a:t> </a:t>
            </a:r>
            <a:r>
              <a:rPr sz="1724" spc="-5" dirty="0">
                <a:solidFill>
                  <a:srgbClr val="282828"/>
                </a:solidFill>
                <a:latin typeface="Arial MT"/>
                <a:cs typeface="Arial MT"/>
              </a:rPr>
              <a:t>») et envoie</a:t>
            </a:r>
            <a:r>
              <a:rPr sz="1724" spc="14" dirty="0">
                <a:solidFill>
                  <a:srgbClr val="282828"/>
                </a:solidFill>
                <a:latin typeface="Arial MT"/>
                <a:cs typeface="Arial MT"/>
              </a:rPr>
              <a:t> </a:t>
            </a:r>
            <a:r>
              <a:rPr sz="1724" spc="-5" dirty="0">
                <a:solidFill>
                  <a:srgbClr val="282828"/>
                </a:solidFill>
                <a:latin typeface="Arial MT"/>
                <a:cs typeface="Arial MT"/>
              </a:rPr>
              <a:t>un message</a:t>
            </a:r>
            <a:r>
              <a:rPr sz="1724" spc="9" dirty="0">
                <a:solidFill>
                  <a:srgbClr val="282828"/>
                </a:solidFill>
                <a:latin typeface="Arial MT"/>
                <a:cs typeface="Arial MT"/>
              </a:rPr>
              <a:t> </a:t>
            </a:r>
            <a:r>
              <a:rPr sz="1724" spc="-5" dirty="0">
                <a:solidFill>
                  <a:srgbClr val="282828"/>
                </a:solidFill>
                <a:latin typeface="Arial MT"/>
                <a:cs typeface="Arial MT"/>
              </a:rPr>
              <a:t>DBD</a:t>
            </a:r>
            <a:endParaRPr sz="1724" dirty="0">
              <a:latin typeface="Arial MT"/>
              <a:cs typeface="Arial MT"/>
            </a:endParaRPr>
          </a:p>
          <a:p>
            <a:pPr marL="818383" lvl="1" indent="-400547" algn="just">
              <a:spcBef>
                <a:spcPts val="417"/>
              </a:spcBef>
              <a:buClr>
                <a:srgbClr val="9A9A33"/>
              </a:buClr>
              <a:buSzPct val="63157"/>
              <a:buFont typeface="Wingdings"/>
              <a:buChar char=""/>
              <a:tabLst>
                <a:tab pos="818959" algn="l"/>
              </a:tabLst>
            </a:pPr>
            <a:r>
              <a:rPr sz="1724" spc="-5" dirty="0">
                <a:solidFill>
                  <a:srgbClr val="282828"/>
                </a:solidFill>
                <a:latin typeface="Arial MT"/>
                <a:cs typeface="Arial MT"/>
              </a:rPr>
              <a:t>Le maître</a:t>
            </a:r>
            <a:r>
              <a:rPr sz="1724" dirty="0">
                <a:solidFill>
                  <a:srgbClr val="282828"/>
                </a:solidFill>
                <a:latin typeface="Arial MT"/>
                <a:cs typeface="Arial MT"/>
              </a:rPr>
              <a:t> </a:t>
            </a:r>
            <a:r>
              <a:rPr sz="1724" spc="-5" dirty="0">
                <a:solidFill>
                  <a:srgbClr val="282828"/>
                </a:solidFill>
                <a:latin typeface="Arial MT"/>
                <a:cs typeface="Arial MT"/>
              </a:rPr>
              <a:t>acquitte</a:t>
            </a:r>
            <a:r>
              <a:rPr sz="1724" spc="5" dirty="0">
                <a:solidFill>
                  <a:srgbClr val="282828"/>
                </a:solidFill>
                <a:latin typeface="Arial MT"/>
                <a:cs typeface="Arial MT"/>
              </a:rPr>
              <a:t> </a:t>
            </a:r>
            <a:r>
              <a:rPr sz="1724" spc="-5" dirty="0">
                <a:solidFill>
                  <a:srgbClr val="282828"/>
                </a:solidFill>
                <a:latin typeface="Arial MT"/>
                <a:cs typeface="Arial MT"/>
              </a:rPr>
              <a:t>les</a:t>
            </a:r>
            <a:r>
              <a:rPr sz="1724" dirty="0">
                <a:solidFill>
                  <a:srgbClr val="282828"/>
                </a:solidFill>
                <a:latin typeface="Arial MT"/>
                <a:cs typeface="Arial MT"/>
              </a:rPr>
              <a:t> </a:t>
            </a:r>
            <a:r>
              <a:rPr sz="1724" spc="-5" dirty="0">
                <a:solidFill>
                  <a:srgbClr val="282828"/>
                </a:solidFill>
                <a:latin typeface="Arial MT"/>
                <a:cs typeface="Arial MT"/>
              </a:rPr>
              <a:t>paquets</a:t>
            </a:r>
            <a:r>
              <a:rPr sz="1724" spc="5" dirty="0">
                <a:solidFill>
                  <a:srgbClr val="282828"/>
                </a:solidFill>
                <a:latin typeface="Arial MT"/>
                <a:cs typeface="Arial MT"/>
              </a:rPr>
              <a:t> </a:t>
            </a:r>
            <a:r>
              <a:rPr sz="1724" spc="-5" dirty="0">
                <a:solidFill>
                  <a:srgbClr val="282828"/>
                </a:solidFill>
                <a:latin typeface="Arial MT"/>
                <a:cs typeface="Arial MT"/>
              </a:rPr>
              <a:t>DBD</a:t>
            </a:r>
            <a:endParaRPr sz="1724" dirty="0">
              <a:latin typeface="Arial MT"/>
              <a:cs typeface="Arial MT"/>
            </a:endParaRPr>
          </a:p>
          <a:p>
            <a:pPr marL="818383" marR="50139" lvl="1" indent="-399970">
              <a:spcBef>
                <a:spcPts val="413"/>
              </a:spcBef>
              <a:buClr>
                <a:srgbClr val="9A9A33"/>
              </a:buClr>
              <a:buSzPct val="63157"/>
              <a:buFont typeface="Wingdings"/>
              <a:buChar char=""/>
              <a:tabLst>
                <a:tab pos="818383" algn="l"/>
                <a:tab pos="818959" algn="l"/>
              </a:tabLst>
            </a:pPr>
            <a:r>
              <a:rPr sz="1724" spc="-5" dirty="0">
                <a:solidFill>
                  <a:srgbClr val="282828"/>
                </a:solidFill>
                <a:latin typeface="Arial MT"/>
                <a:cs typeface="Arial MT"/>
              </a:rPr>
              <a:t>Une</a:t>
            </a:r>
            <a:r>
              <a:rPr sz="1724" spc="5" dirty="0">
                <a:solidFill>
                  <a:srgbClr val="282828"/>
                </a:solidFill>
                <a:latin typeface="Arial MT"/>
                <a:cs typeface="Arial MT"/>
              </a:rPr>
              <a:t> </a:t>
            </a:r>
            <a:r>
              <a:rPr sz="1724" dirty="0">
                <a:solidFill>
                  <a:srgbClr val="282828"/>
                </a:solidFill>
                <a:latin typeface="Arial MT"/>
                <a:cs typeface="Arial MT"/>
              </a:rPr>
              <a:t>fois </a:t>
            </a:r>
            <a:r>
              <a:rPr sz="1724" spc="-5" dirty="0">
                <a:solidFill>
                  <a:srgbClr val="282828"/>
                </a:solidFill>
                <a:latin typeface="Arial MT"/>
                <a:cs typeface="Arial MT"/>
              </a:rPr>
              <a:t>les</a:t>
            </a:r>
            <a:r>
              <a:rPr sz="1724" spc="9" dirty="0">
                <a:solidFill>
                  <a:srgbClr val="282828"/>
                </a:solidFill>
                <a:latin typeface="Arial MT"/>
                <a:cs typeface="Arial MT"/>
              </a:rPr>
              <a:t> </a:t>
            </a:r>
            <a:r>
              <a:rPr sz="1724" spc="-5" dirty="0">
                <a:solidFill>
                  <a:srgbClr val="282828"/>
                </a:solidFill>
                <a:latin typeface="Arial MT"/>
                <a:cs typeface="Arial MT"/>
              </a:rPr>
              <a:t>DBD</a:t>
            </a:r>
            <a:r>
              <a:rPr sz="1724" spc="-9" dirty="0">
                <a:solidFill>
                  <a:srgbClr val="282828"/>
                </a:solidFill>
                <a:latin typeface="Arial MT"/>
                <a:cs typeface="Arial MT"/>
              </a:rPr>
              <a:t> </a:t>
            </a:r>
            <a:r>
              <a:rPr sz="1724" spc="-5" dirty="0">
                <a:solidFill>
                  <a:srgbClr val="282828"/>
                </a:solidFill>
                <a:latin typeface="Arial MT"/>
                <a:cs typeface="Arial MT"/>
              </a:rPr>
              <a:t>échangés,</a:t>
            </a:r>
            <a:r>
              <a:rPr sz="1724" spc="9" dirty="0">
                <a:solidFill>
                  <a:srgbClr val="282828"/>
                </a:solidFill>
                <a:latin typeface="Arial MT"/>
                <a:cs typeface="Arial MT"/>
              </a:rPr>
              <a:t> </a:t>
            </a:r>
            <a:r>
              <a:rPr sz="1724" spc="-5" dirty="0">
                <a:solidFill>
                  <a:srgbClr val="282828"/>
                </a:solidFill>
                <a:latin typeface="Arial MT"/>
                <a:cs typeface="Arial MT"/>
              </a:rPr>
              <a:t>si</a:t>
            </a:r>
            <a:r>
              <a:rPr sz="1724" dirty="0">
                <a:solidFill>
                  <a:srgbClr val="282828"/>
                </a:solidFill>
                <a:latin typeface="Arial MT"/>
                <a:cs typeface="Arial MT"/>
              </a:rPr>
              <a:t> </a:t>
            </a:r>
            <a:r>
              <a:rPr sz="1724" spc="-5" dirty="0">
                <a:solidFill>
                  <a:srgbClr val="282828"/>
                </a:solidFill>
                <a:latin typeface="Arial MT"/>
                <a:cs typeface="Arial MT"/>
              </a:rPr>
              <a:t>un</a:t>
            </a:r>
            <a:r>
              <a:rPr sz="1724" spc="9" dirty="0">
                <a:solidFill>
                  <a:srgbClr val="282828"/>
                </a:solidFill>
                <a:latin typeface="Arial MT"/>
                <a:cs typeface="Arial MT"/>
              </a:rPr>
              <a:t> </a:t>
            </a:r>
            <a:r>
              <a:rPr sz="1724" spc="-5" dirty="0">
                <a:solidFill>
                  <a:srgbClr val="282828"/>
                </a:solidFill>
                <a:latin typeface="Arial MT"/>
                <a:cs typeface="Arial MT"/>
              </a:rPr>
              <a:t>routeur</a:t>
            </a:r>
            <a:r>
              <a:rPr sz="1724" spc="9" dirty="0">
                <a:solidFill>
                  <a:srgbClr val="282828"/>
                </a:solidFill>
                <a:latin typeface="Arial MT"/>
                <a:cs typeface="Arial MT"/>
              </a:rPr>
              <a:t> </a:t>
            </a:r>
            <a:r>
              <a:rPr sz="1724" spc="-5" dirty="0">
                <a:solidFill>
                  <a:srgbClr val="282828"/>
                </a:solidFill>
                <a:latin typeface="Arial MT"/>
                <a:cs typeface="Arial MT"/>
              </a:rPr>
              <a:t>constate</a:t>
            </a:r>
            <a:r>
              <a:rPr sz="1724" spc="9" dirty="0">
                <a:solidFill>
                  <a:srgbClr val="282828"/>
                </a:solidFill>
                <a:latin typeface="Arial MT"/>
                <a:cs typeface="Arial MT"/>
              </a:rPr>
              <a:t> </a:t>
            </a:r>
            <a:r>
              <a:rPr sz="1724" spc="-5" dirty="0">
                <a:solidFill>
                  <a:srgbClr val="282828"/>
                </a:solidFill>
                <a:latin typeface="Arial MT"/>
                <a:cs typeface="Arial MT"/>
              </a:rPr>
              <a:t>que</a:t>
            </a:r>
            <a:r>
              <a:rPr sz="1724" spc="9" dirty="0">
                <a:solidFill>
                  <a:srgbClr val="282828"/>
                </a:solidFill>
                <a:latin typeface="Arial MT"/>
                <a:cs typeface="Arial MT"/>
              </a:rPr>
              <a:t> </a:t>
            </a:r>
            <a:r>
              <a:rPr sz="1724" spc="-5" dirty="0">
                <a:solidFill>
                  <a:srgbClr val="282828"/>
                </a:solidFill>
                <a:latin typeface="Arial MT"/>
                <a:cs typeface="Arial MT"/>
              </a:rPr>
              <a:t>certaines </a:t>
            </a:r>
            <a:r>
              <a:rPr sz="1724" dirty="0">
                <a:solidFill>
                  <a:srgbClr val="282828"/>
                </a:solidFill>
                <a:latin typeface="Arial MT"/>
                <a:cs typeface="Arial MT"/>
              </a:rPr>
              <a:t> </a:t>
            </a:r>
            <a:r>
              <a:rPr sz="1724" spc="-5" dirty="0">
                <a:solidFill>
                  <a:srgbClr val="282828"/>
                </a:solidFill>
                <a:latin typeface="Arial MT"/>
                <a:cs typeface="Arial MT"/>
              </a:rPr>
              <a:t>entrées</a:t>
            </a:r>
            <a:r>
              <a:rPr sz="1724" spc="9" dirty="0">
                <a:solidFill>
                  <a:srgbClr val="282828"/>
                </a:solidFill>
                <a:latin typeface="Arial MT"/>
                <a:cs typeface="Arial MT"/>
              </a:rPr>
              <a:t> </a:t>
            </a:r>
            <a:r>
              <a:rPr sz="1724" spc="-5" dirty="0">
                <a:solidFill>
                  <a:srgbClr val="282828"/>
                </a:solidFill>
                <a:latin typeface="Arial MT"/>
                <a:cs typeface="Arial MT"/>
              </a:rPr>
              <a:t>sont</a:t>
            </a:r>
            <a:r>
              <a:rPr sz="1724" dirty="0">
                <a:solidFill>
                  <a:srgbClr val="282828"/>
                </a:solidFill>
                <a:latin typeface="Arial MT"/>
                <a:cs typeface="Arial MT"/>
              </a:rPr>
              <a:t> </a:t>
            </a:r>
            <a:r>
              <a:rPr sz="1724" spc="-5" dirty="0">
                <a:solidFill>
                  <a:srgbClr val="282828"/>
                </a:solidFill>
                <a:latin typeface="Arial MT"/>
                <a:cs typeface="Arial MT"/>
              </a:rPr>
              <a:t>moins</a:t>
            </a:r>
            <a:r>
              <a:rPr sz="1724" spc="14" dirty="0">
                <a:solidFill>
                  <a:srgbClr val="282828"/>
                </a:solidFill>
                <a:latin typeface="Arial MT"/>
                <a:cs typeface="Arial MT"/>
              </a:rPr>
              <a:t> </a:t>
            </a:r>
            <a:r>
              <a:rPr sz="1724" spc="-5" dirty="0">
                <a:solidFill>
                  <a:srgbClr val="282828"/>
                </a:solidFill>
                <a:latin typeface="Arial MT"/>
                <a:cs typeface="Arial MT"/>
              </a:rPr>
              <a:t>récentes,</a:t>
            </a:r>
            <a:r>
              <a:rPr sz="1724" spc="9" dirty="0">
                <a:solidFill>
                  <a:srgbClr val="282828"/>
                </a:solidFill>
                <a:latin typeface="Arial MT"/>
                <a:cs typeface="Arial MT"/>
              </a:rPr>
              <a:t> </a:t>
            </a:r>
            <a:r>
              <a:rPr sz="1724" spc="-5" dirty="0">
                <a:solidFill>
                  <a:srgbClr val="282828"/>
                </a:solidFill>
                <a:latin typeface="Arial MT"/>
                <a:cs typeface="Arial MT"/>
              </a:rPr>
              <a:t>il</a:t>
            </a:r>
            <a:r>
              <a:rPr sz="1724" spc="9" dirty="0">
                <a:solidFill>
                  <a:srgbClr val="282828"/>
                </a:solidFill>
                <a:latin typeface="Arial MT"/>
                <a:cs typeface="Arial MT"/>
              </a:rPr>
              <a:t> </a:t>
            </a:r>
            <a:r>
              <a:rPr sz="1724" spc="-5" dirty="0">
                <a:solidFill>
                  <a:srgbClr val="282828"/>
                </a:solidFill>
                <a:latin typeface="Arial MT"/>
                <a:cs typeface="Arial MT"/>
              </a:rPr>
              <a:t>envoie</a:t>
            </a:r>
            <a:r>
              <a:rPr sz="1724" spc="18" dirty="0">
                <a:solidFill>
                  <a:srgbClr val="282828"/>
                </a:solidFill>
                <a:latin typeface="Arial MT"/>
                <a:cs typeface="Arial MT"/>
              </a:rPr>
              <a:t> </a:t>
            </a:r>
            <a:r>
              <a:rPr sz="1724" spc="-5" dirty="0">
                <a:solidFill>
                  <a:srgbClr val="282828"/>
                </a:solidFill>
                <a:latin typeface="Arial MT"/>
                <a:cs typeface="Arial MT"/>
              </a:rPr>
              <a:t>une</a:t>
            </a:r>
            <a:r>
              <a:rPr sz="1724" spc="9" dirty="0">
                <a:solidFill>
                  <a:srgbClr val="282828"/>
                </a:solidFill>
                <a:latin typeface="Arial MT"/>
                <a:cs typeface="Arial MT"/>
              </a:rPr>
              <a:t> </a:t>
            </a:r>
            <a:r>
              <a:rPr sz="1724" spc="-5" dirty="0">
                <a:solidFill>
                  <a:srgbClr val="282828"/>
                </a:solidFill>
                <a:latin typeface="Arial MT"/>
                <a:cs typeface="Arial MT"/>
              </a:rPr>
              <a:t>requête</a:t>
            </a:r>
            <a:r>
              <a:rPr sz="1724" spc="18" dirty="0">
                <a:solidFill>
                  <a:srgbClr val="282828"/>
                </a:solidFill>
                <a:latin typeface="Arial MT"/>
                <a:cs typeface="Arial MT"/>
              </a:rPr>
              <a:t> </a:t>
            </a:r>
            <a:r>
              <a:rPr sz="1724" b="1" spc="-5" dirty="0">
                <a:solidFill>
                  <a:srgbClr val="282828"/>
                </a:solidFill>
                <a:latin typeface="Arial"/>
                <a:cs typeface="Arial"/>
              </a:rPr>
              <a:t>LSR </a:t>
            </a:r>
            <a:r>
              <a:rPr sz="1724" b="1" dirty="0">
                <a:solidFill>
                  <a:srgbClr val="282828"/>
                </a:solidFill>
                <a:latin typeface="Arial"/>
                <a:cs typeface="Arial"/>
              </a:rPr>
              <a:t>« </a:t>
            </a:r>
            <a:r>
              <a:rPr sz="1724" b="1" spc="-5" dirty="0">
                <a:solidFill>
                  <a:srgbClr val="282828"/>
                </a:solidFill>
                <a:latin typeface="Arial"/>
                <a:cs typeface="Arial"/>
              </a:rPr>
              <a:t>Link </a:t>
            </a:r>
            <a:r>
              <a:rPr sz="1724" b="1" dirty="0">
                <a:solidFill>
                  <a:srgbClr val="282828"/>
                </a:solidFill>
                <a:latin typeface="Arial"/>
                <a:cs typeface="Arial"/>
              </a:rPr>
              <a:t> </a:t>
            </a:r>
            <a:r>
              <a:rPr sz="1724" b="1" spc="-5" dirty="0">
                <a:solidFill>
                  <a:srgbClr val="282828"/>
                </a:solidFill>
                <a:latin typeface="Arial"/>
                <a:cs typeface="Arial"/>
              </a:rPr>
              <a:t>State</a:t>
            </a:r>
            <a:r>
              <a:rPr sz="1724" b="1" dirty="0">
                <a:solidFill>
                  <a:srgbClr val="282828"/>
                </a:solidFill>
                <a:latin typeface="Arial"/>
                <a:cs typeface="Arial"/>
              </a:rPr>
              <a:t> </a:t>
            </a:r>
            <a:r>
              <a:rPr sz="1724" b="1" spc="-5" dirty="0">
                <a:solidFill>
                  <a:srgbClr val="282828"/>
                </a:solidFill>
                <a:latin typeface="Arial"/>
                <a:cs typeface="Arial"/>
              </a:rPr>
              <a:t>Request</a:t>
            </a:r>
            <a:r>
              <a:rPr sz="1724" b="1" spc="9" dirty="0">
                <a:solidFill>
                  <a:srgbClr val="282828"/>
                </a:solidFill>
                <a:latin typeface="Arial"/>
                <a:cs typeface="Arial"/>
              </a:rPr>
              <a:t> </a:t>
            </a:r>
            <a:r>
              <a:rPr sz="1724" b="1" dirty="0">
                <a:solidFill>
                  <a:srgbClr val="282828"/>
                </a:solidFill>
                <a:latin typeface="Arial"/>
                <a:cs typeface="Arial"/>
              </a:rPr>
              <a:t>»</a:t>
            </a:r>
            <a:r>
              <a:rPr sz="1724" b="1" spc="5" dirty="0">
                <a:solidFill>
                  <a:srgbClr val="282828"/>
                </a:solidFill>
                <a:latin typeface="Arial"/>
                <a:cs typeface="Arial"/>
              </a:rPr>
              <a:t> </a:t>
            </a:r>
            <a:r>
              <a:rPr sz="1724" dirty="0">
                <a:solidFill>
                  <a:srgbClr val="282828"/>
                </a:solidFill>
                <a:latin typeface="Arial MT"/>
                <a:cs typeface="Arial MT"/>
              </a:rPr>
              <a:t>à</a:t>
            </a:r>
            <a:r>
              <a:rPr sz="1724" spc="-5" dirty="0">
                <a:solidFill>
                  <a:srgbClr val="282828"/>
                </a:solidFill>
                <a:latin typeface="Arial MT"/>
                <a:cs typeface="Arial MT"/>
              </a:rPr>
              <a:t> laquelle</a:t>
            </a:r>
            <a:r>
              <a:rPr sz="1724" spc="9" dirty="0">
                <a:solidFill>
                  <a:srgbClr val="282828"/>
                </a:solidFill>
                <a:latin typeface="Arial MT"/>
                <a:cs typeface="Arial MT"/>
              </a:rPr>
              <a:t> </a:t>
            </a:r>
            <a:r>
              <a:rPr sz="1724" dirty="0">
                <a:solidFill>
                  <a:srgbClr val="282828"/>
                </a:solidFill>
                <a:latin typeface="Arial MT"/>
                <a:cs typeface="Arial MT"/>
              </a:rPr>
              <a:t>répond</a:t>
            </a:r>
            <a:r>
              <a:rPr sz="1724" spc="14" dirty="0">
                <a:solidFill>
                  <a:srgbClr val="282828"/>
                </a:solidFill>
                <a:latin typeface="Arial MT"/>
                <a:cs typeface="Arial MT"/>
              </a:rPr>
              <a:t> </a:t>
            </a:r>
            <a:r>
              <a:rPr sz="1724" spc="-5" dirty="0">
                <a:solidFill>
                  <a:srgbClr val="282828"/>
                </a:solidFill>
                <a:latin typeface="Arial MT"/>
                <a:cs typeface="Arial MT"/>
              </a:rPr>
              <a:t>le</a:t>
            </a:r>
            <a:r>
              <a:rPr sz="1724" spc="5" dirty="0">
                <a:solidFill>
                  <a:srgbClr val="282828"/>
                </a:solidFill>
                <a:latin typeface="Arial MT"/>
                <a:cs typeface="Arial MT"/>
              </a:rPr>
              <a:t> </a:t>
            </a:r>
            <a:r>
              <a:rPr sz="1724" dirty="0">
                <a:solidFill>
                  <a:srgbClr val="282828"/>
                </a:solidFill>
                <a:latin typeface="Arial MT"/>
                <a:cs typeface="Arial MT"/>
              </a:rPr>
              <a:t>routeur</a:t>
            </a:r>
            <a:r>
              <a:rPr sz="1724" spc="14" dirty="0">
                <a:solidFill>
                  <a:srgbClr val="282828"/>
                </a:solidFill>
                <a:latin typeface="Arial MT"/>
                <a:cs typeface="Arial MT"/>
              </a:rPr>
              <a:t> </a:t>
            </a:r>
            <a:r>
              <a:rPr sz="1724" spc="-5" dirty="0">
                <a:solidFill>
                  <a:srgbClr val="282828"/>
                </a:solidFill>
                <a:latin typeface="Arial MT"/>
                <a:cs typeface="Arial MT"/>
              </a:rPr>
              <a:t>adjacent</a:t>
            </a:r>
            <a:r>
              <a:rPr sz="1724" spc="9" dirty="0">
                <a:solidFill>
                  <a:srgbClr val="282828"/>
                </a:solidFill>
                <a:latin typeface="Arial MT"/>
                <a:cs typeface="Arial MT"/>
              </a:rPr>
              <a:t> </a:t>
            </a:r>
            <a:r>
              <a:rPr sz="1724" dirty="0">
                <a:solidFill>
                  <a:srgbClr val="282828"/>
                </a:solidFill>
                <a:latin typeface="Arial MT"/>
                <a:cs typeface="Arial MT"/>
              </a:rPr>
              <a:t>(ayant</a:t>
            </a:r>
            <a:r>
              <a:rPr sz="1724" spc="14" dirty="0">
                <a:solidFill>
                  <a:srgbClr val="282828"/>
                </a:solidFill>
                <a:latin typeface="Arial MT"/>
                <a:cs typeface="Arial MT"/>
              </a:rPr>
              <a:t> </a:t>
            </a:r>
            <a:r>
              <a:rPr sz="1724" spc="-5" dirty="0">
                <a:solidFill>
                  <a:srgbClr val="282828"/>
                </a:solidFill>
                <a:latin typeface="Arial MT"/>
                <a:cs typeface="Arial MT"/>
              </a:rPr>
              <a:t>l’info. </a:t>
            </a:r>
            <a:r>
              <a:rPr sz="1724" spc="-467" dirty="0">
                <a:solidFill>
                  <a:srgbClr val="282828"/>
                </a:solidFill>
                <a:latin typeface="Arial MT"/>
                <a:cs typeface="Arial MT"/>
              </a:rPr>
              <a:t> </a:t>
            </a:r>
            <a:r>
              <a:rPr sz="1724" spc="-5" dirty="0">
                <a:solidFill>
                  <a:srgbClr val="282828"/>
                </a:solidFill>
                <a:latin typeface="Arial MT"/>
                <a:cs typeface="Arial MT"/>
              </a:rPr>
              <a:t>La</a:t>
            </a:r>
            <a:r>
              <a:rPr sz="1724" spc="5" dirty="0">
                <a:solidFill>
                  <a:srgbClr val="282828"/>
                </a:solidFill>
                <a:latin typeface="Arial MT"/>
                <a:cs typeface="Arial MT"/>
              </a:rPr>
              <a:t> </a:t>
            </a:r>
            <a:r>
              <a:rPr sz="1724" spc="-5" dirty="0">
                <a:solidFill>
                  <a:srgbClr val="282828"/>
                </a:solidFill>
                <a:latin typeface="Arial MT"/>
                <a:cs typeface="Arial MT"/>
              </a:rPr>
              <a:t>plus</a:t>
            </a:r>
            <a:r>
              <a:rPr sz="1724" spc="9" dirty="0">
                <a:solidFill>
                  <a:srgbClr val="282828"/>
                </a:solidFill>
                <a:latin typeface="Arial MT"/>
                <a:cs typeface="Arial MT"/>
              </a:rPr>
              <a:t> </a:t>
            </a:r>
            <a:r>
              <a:rPr sz="1724" spc="-5" dirty="0">
                <a:solidFill>
                  <a:srgbClr val="282828"/>
                </a:solidFill>
                <a:latin typeface="Arial MT"/>
                <a:cs typeface="Arial MT"/>
              </a:rPr>
              <a:t>récente)</a:t>
            </a:r>
            <a:r>
              <a:rPr sz="1724" spc="9" dirty="0">
                <a:solidFill>
                  <a:srgbClr val="282828"/>
                </a:solidFill>
                <a:latin typeface="Arial MT"/>
                <a:cs typeface="Arial MT"/>
              </a:rPr>
              <a:t> </a:t>
            </a:r>
            <a:r>
              <a:rPr sz="1724" spc="-5" dirty="0">
                <a:solidFill>
                  <a:srgbClr val="282828"/>
                </a:solidFill>
                <a:latin typeface="Arial MT"/>
                <a:cs typeface="Arial MT"/>
              </a:rPr>
              <a:t>par</a:t>
            </a:r>
            <a:r>
              <a:rPr sz="1724" spc="9" dirty="0">
                <a:solidFill>
                  <a:srgbClr val="282828"/>
                </a:solidFill>
                <a:latin typeface="Arial MT"/>
                <a:cs typeface="Arial MT"/>
              </a:rPr>
              <a:t> </a:t>
            </a:r>
            <a:r>
              <a:rPr sz="1724" spc="-5" dirty="0">
                <a:solidFill>
                  <a:srgbClr val="282828"/>
                </a:solidFill>
                <a:latin typeface="Arial MT"/>
                <a:cs typeface="Arial MT"/>
              </a:rPr>
              <a:t>un</a:t>
            </a:r>
            <a:r>
              <a:rPr sz="1724" spc="5" dirty="0">
                <a:solidFill>
                  <a:srgbClr val="282828"/>
                </a:solidFill>
                <a:latin typeface="Arial MT"/>
                <a:cs typeface="Arial MT"/>
              </a:rPr>
              <a:t> </a:t>
            </a:r>
            <a:r>
              <a:rPr sz="1724" spc="-5" dirty="0">
                <a:solidFill>
                  <a:srgbClr val="282828"/>
                </a:solidFill>
                <a:latin typeface="Arial MT"/>
                <a:cs typeface="Arial MT"/>
              </a:rPr>
              <a:t>message</a:t>
            </a:r>
            <a:r>
              <a:rPr sz="1724" spc="23" dirty="0">
                <a:solidFill>
                  <a:srgbClr val="282828"/>
                </a:solidFill>
                <a:latin typeface="Arial MT"/>
                <a:cs typeface="Arial MT"/>
              </a:rPr>
              <a:t> </a:t>
            </a:r>
            <a:r>
              <a:rPr sz="1724" b="1" dirty="0">
                <a:solidFill>
                  <a:srgbClr val="282828"/>
                </a:solidFill>
                <a:latin typeface="Arial"/>
                <a:cs typeface="Arial"/>
              </a:rPr>
              <a:t>LSU</a:t>
            </a:r>
            <a:r>
              <a:rPr sz="1724" b="1" spc="-9" dirty="0">
                <a:solidFill>
                  <a:srgbClr val="282828"/>
                </a:solidFill>
                <a:latin typeface="Arial"/>
                <a:cs typeface="Arial"/>
              </a:rPr>
              <a:t> </a:t>
            </a:r>
            <a:r>
              <a:rPr sz="1724" b="1" dirty="0">
                <a:solidFill>
                  <a:srgbClr val="282828"/>
                </a:solidFill>
                <a:latin typeface="Arial"/>
                <a:cs typeface="Arial"/>
              </a:rPr>
              <a:t>« Link</a:t>
            </a:r>
            <a:r>
              <a:rPr sz="1724" b="1" spc="-14" dirty="0">
                <a:solidFill>
                  <a:srgbClr val="282828"/>
                </a:solidFill>
                <a:latin typeface="Arial"/>
                <a:cs typeface="Arial"/>
              </a:rPr>
              <a:t> </a:t>
            </a:r>
            <a:r>
              <a:rPr sz="1724" b="1" dirty="0">
                <a:solidFill>
                  <a:srgbClr val="282828"/>
                </a:solidFill>
                <a:latin typeface="Arial"/>
                <a:cs typeface="Arial"/>
              </a:rPr>
              <a:t>State</a:t>
            </a:r>
            <a:r>
              <a:rPr sz="1724" b="1" spc="9" dirty="0">
                <a:solidFill>
                  <a:srgbClr val="282828"/>
                </a:solidFill>
                <a:latin typeface="Arial"/>
                <a:cs typeface="Arial"/>
              </a:rPr>
              <a:t> </a:t>
            </a:r>
            <a:r>
              <a:rPr sz="1724" b="1" dirty="0">
                <a:solidFill>
                  <a:srgbClr val="282828"/>
                </a:solidFill>
                <a:latin typeface="Arial"/>
                <a:cs typeface="Arial"/>
              </a:rPr>
              <a:t>Update</a:t>
            </a:r>
            <a:r>
              <a:rPr sz="1724" b="1" spc="9" dirty="0">
                <a:solidFill>
                  <a:srgbClr val="282828"/>
                </a:solidFill>
                <a:latin typeface="Arial"/>
                <a:cs typeface="Arial"/>
              </a:rPr>
              <a:t> </a:t>
            </a:r>
            <a:r>
              <a:rPr sz="1724" b="1" dirty="0">
                <a:solidFill>
                  <a:srgbClr val="282828"/>
                </a:solidFill>
                <a:latin typeface="Arial"/>
                <a:cs typeface="Arial"/>
              </a:rPr>
              <a:t>»</a:t>
            </a:r>
            <a:endParaRPr sz="1724" dirty="0">
              <a:latin typeface="Arial"/>
              <a:cs typeface="Arial"/>
            </a:endParaRPr>
          </a:p>
        </p:txBody>
      </p:sp>
    </p:spTree>
    <p:extLst>
      <p:ext uri="{BB962C8B-B14F-4D97-AF65-F5344CB8AC3E}">
        <p14:creationId xmlns:p14="http://schemas.microsoft.com/office/powerpoint/2010/main" val="2406758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diagramme, Police, ligne&#10;&#10;Description générée automatiquement">
            <a:extLst>
              <a:ext uri="{FF2B5EF4-FFF2-40B4-BE49-F238E27FC236}">
                <a16:creationId xmlns:a16="http://schemas.microsoft.com/office/drawing/2014/main" id="{4236CAB0-456A-F270-5D81-3B48AD049EA8}"/>
              </a:ext>
            </a:extLst>
          </p:cNvPr>
          <p:cNvPicPr>
            <a:picLocks noChangeAspect="1"/>
          </p:cNvPicPr>
          <p:nvPr/>
        </p:nvPicPr>
        <p:blipFill>
          <a:blip r:embed="rId2"/>
          <a:stretch>
            <a:fillRect/>
          </a:stretch>
        </p:blipFill>
        <p:spPr>
          <a:xfrm>
            <a:off x="3324949" y="2085703"/>
            <a:ext cx="6909801" cy="3126685"/>
          </a:xfrm>
          <a:prstGeom prst="rect">
            <a:avLst/>
          </a:prstGeom>
        </p:spPr>
      </p:pic>
      <p:cxnSp>
        <p:nvCxnSpPr>
          <p:cNvPr id="17" name="Straight Connector 16">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object 10">
            <a:extLst>
              <a:ext uri="{FF2B5EF4-FFF2-40B4-BE49-F238E27FC236}">
                <a16:creationId xmlns:a16="http://schemas.microsoft.com/office/drawing/2014/main" id="{9ECE4E2A-586A-E7E9-D6AD-BD45EA256231}"/>
              </a:ext>
            </a:extLst>
          </p:cNvPr>
          <p:cNvSpPr txBox="1"/>
          <p:nvPr/>
        </p:nvSpPr>
        <p:spPr>
          <a:xfrm>
            <a:off x="3079475" y="365901"/>
            <a:ext cx="6788426" cy="3670180"/>
          </a:xfrm>
          <a:prstGeom prst="rect">
            <a:avLst/>
          </a:prstGeom>
        </p:spPr>
        <p:txBody>
          <a:bodyPr vert="horz" lIns="0" tIns="45720" rIns="0" bIns="45720" rtlCol="0">
            <a:normAutofit/>
          </a:bodyPr>
          <a:lstStyle/>
          <a:p>
            <a:pPr marL="10951" defTabSz="914400">
              <a:lnSpc>
                <a:spcPct val="90000"/>
              </a:lnSpc>
              <a:spcBef>
                <a:spcPts val="336"/>
              </a:spcBef>
              <a:buClr>
                <a:schemeClr val="accent1"/>
              </a:buClr>
              <a:buSzPct val="70454"/>
              <a:tabLst>
                <a:tab pos="417836" algn="l"/>
                <a:tab pos="418412" algn="l"/>
                <a:tab pos="3731711" algn="l"/>
              </a:tabLst>
            </a:pPr>
            <a:r>
              <a:rPr lang="en-US" dirty="0" err="1">
                <a:solidFill>
                  <a:schemeClr val="tx1">
                    <a:lumMod val="75000"/>
                    <a:lumOff val="25000"/>
                  </a:schemeClr>
                </a:solidFill>
              </a:rPr>
              <a:t>Maintient</a:t>
            </a:r>
            <a:r>
              <a:rPr lang="en-US" spc="5" dirty="0">
                <a:solidFill>
                  <a:schemeClr val="tx1">
                    <a:lumMod val="75000"/>
                    <a:lumOff val="25000"/>
                  </a:schemeClr>
                </a:solidFill>
              </a:rPr>
              <a:t> </a:t>
            </a:r>
            <a:r>
              <a:rPr lang="en-US" spc="-5" dirty="0">
                <a:solidFill>
                  <a:schemeClr val="tx1">
                    <a:lumMod val="75000"/>
                    <a:lumOff val="25000"/>
                  </a:schemeClr>
                </a:solidFill>
              </a:rPr>
              <a:t>de</a:t>
            </a:r>
            <a:r>
              <a:rPr lang="en-US" spc="5" dirty="0">
                <a:solidFill>
                  <a:schemeClr val="tx1">
                    <a:lumMod val="75000"/>
                    <a:lumOff val="25000"/>
                  </a:schemeClr>
                </a:solidFill>
              </a:rPr>
              <a:t> </a:t>
            </a:r>
            <a:r>
              <a:rPr lang="en-US" spc="-5" dirty="0" err="1">
                <a:solidFill>
                  <a:schemeClr val="tx1">
                    <a:lumMod val="75000"/>
                    <a:lumOff val="25000"/>
                  </a:schemeClr>
                </a:solidFill>
              </a:rPr>
              <a:t>l’information</a:t>
            </a:r>
            <a:r>
              <a:rPr lang="en-US" spc="5" dirty="0">
                <a:solidFill>
                  <a:schemeClr val="tx1">
                    <a:lumMod val="75000"/>
                    <a:lumOff val="25000"/>
                  </a:schemeClr>
                </a:solidFill>
              </a:rPr>
              <a:t> </a:t>
            </a:r>
            <a:r>
              <a:rPr lang="en-US" spc="-5" dirty="0">
                <a:solidFill>
                  <a:schemeClr val="tx1">
                    <a:lumMod val="75000"/>
                    <a:lumOff val="25000"/>
                  </a:schemeClr>
                </a:solidFill>
              </a:rPr>
              <a:t>de </a:t>
            </a:r>
            <a:r>
              <a:rPr lang="en-US" dirty="0" err="1">
                <a:solidFill>
                  <a:schemeClr val="tx1">
                    <a:lumMod val="75000"/>
                    <a:lumOff val="25000"/>
                  </a:schemeClr>
                </a:solidFill>
              </a:rPr>
              <a:t>routage</a:t>
            </a:r>
            <a:endParaRPr lang="en-US" dirty="0">
              <a:solidFill>
                <a:schemeClr val="tx1">
                  <a:lumMod val="75000"/>
                  <a:lumOff val="25000"/>
                </a:schemeClr>
              </a:solidFill>
            </a:endParaRPr>
          </a:p>
          <a:p>
            <a:pPr marL="1185503" lvl="1" indent="-366543" defTabSz="914400">
              <a:lnSpc>
                <a:spcPct val="90000"/>
              </a:lnSpc>
              <a:spcBef>
                <a:spcPts val="212"/>
              </a:spcBef>
              <a:buClr>
                <a:schemeClr val="accent1"/>
              </a:buClr>
              <a:buSzPct val="68421"/>
              <a:buFont typeface="Wingdings" panose="05000000000000000000" pitchFamily="2" charset="2"/>
              <a:buChar char="§"/>
              <a:tabLst>
                <a:tab pos="1185503" algn="l"/>
                <a:tab pos="1186079" algn="l"/>
              </a:tabLst>
            </a:pPr>
            <a:r>
              <a:rPr lang="en-US" spc="-5" dirty="0" err="1">
                <a:solidFill>
                  <a:schemeClr val="tx1">
                    <a:lumMod val="75000"/>
                    <a:lumOff val="25000"/>
                  </a:schemeClr>
                </a:solidFill>
              </a:rPr>
              <a:t>Lors</a:t>
            </a:r>
            <a:r>
              <a:rPr lang="en-US" spc="-5" dirty="0">
                <a:solidFill>
                  <a:schemeClr val="tx1">
                    <a:lumMod val="75000"/>
                    <a:lumOff val="25000"/>
                  </a:schemeClr>
                </a:solidFill>
              </a:rPr>
              <a:t> du</a:t>
            </a:r>
            <a:r>
              <a:rPr lang="en-US" spc="9" dirty="0">
                <a:solidFill>
                  <a:schemeClr val="tx1">
                    <a:lumMod val="75000"/>
                    <a:lumOff val="25000"/>
                  </a:schemeClr>
                </a:solidFill>
              </a:rPr>
              <a:t> </a:t>
            </a:r>
            <a:r>
              <a:rPr lang="en-US" spc="-5" dirty="0" err="1">
                <a:solidFill>
                  <a:schemeClr val="tx1">
                    <a:lumMod val="75000"/>
                    <a:lumOff val="25000"/>
                  </a:schemeClr>
                </a:solidFill>
              </a:rPr>
              <a:t>changement</a:t>
            </a:r>
            <a:r>
              <a:rPr lang="en-US" spc="14" dirty="0">
                <a:solidFill>
                  <a:schemeClr val="tx1">
                    <a:lumMod val="75000"/>
                    <a:lumOff val="25000"/>
                  </a:schemeClr>
                </a:solidFill>
              </a:rPr>
              <a:t> </a:t>
            </a:r>
            <a:r>
              <a:rPr lang="en-US" spc="-5" dirty="0">
                <a:solidFill>
                  <a:schemeClr val="tx1">
                    <a:lumMod val="75000"/>
                    <a:lumOff val="25000"/>
                  </a:schemeClr>
                </a:solidFill>
              </a:rPr>
              <a:t>de</a:t>
            </a:r>
            <a:r>
              <a:rPr lang="en-US" spc="9" dirty="0">
                <a:solidFill>
                  <a:schemeClr val="tx1">
                    <a:lumMod val="75000"/>
                    <a:lumOff val="25000"/>
                  </a:schemeClr>
                </a:solidFill>
              </a:rPr>
              <a:t> </a:t>
            </a:r>
            <a:r>
              <a:rPr lang="en-US" spc="-5" dirty="0" err="1">
                <a:solidFill>
                  <a:schemeClr val="tx1">
                    <a:lumMod val="75000"/>
                    <a:lumOff val="25000"/>
                  </a:schemeClr>
                </a:solidFill>
              </a:rPr>
              <a:t>l’état</a:t>
            </a:r>
            <a:r>
              <a:rPr lang="en-US" spc="14" dirty="0">
                <a:solidFill>
                  <a:schemeClr val="tx1">
                    <a:lumMod val="75000"/>
                    <a:lumOff val="25000"/>
                  </a:schemeClr>
                </a:solidFill>
              </a:rPr>
              <a:t> </a:t>
            </a:r>
            <a:r>
              <a:rPr lang="en-US" spc="-5" dirty="0">
                <a:solidFill>
                  <a:schemeClr val="tx1">
                    <a:lumMod val="75000"/>
                    <a:lumOff val="25000"/>
                  </a:schemeClr>
                </a:solidFill>
              </a:rPr>
              <a:t>d’un</a:t>
            </a:r>
            <a:r>
              <a:rPr lang="en-US" spc="18" dirty="0">
                <a:solidFill>
                  <a:schemeClr val="tx1">
                    <a:lumMod val="75000"/>
                    <a:lumOff val="25000"/>
                  </a:schemeClr>
                </a:solidFill>
              </a:rPr>
              <a:t> </a:t>
            </a:r>
            <a:r>
              <a:rPr lang="en-US" spc="-5" dirty="0">
                <a:solidFill>
                  <a:schemeClr val="tx1">
                    <a:lumMod val="75000"/>
                    <a:lumOff val="25000"/>
                  </a:schemeClr>
                </a:solidFill>
              </a:rPr>
              <a:t>lien</a:t>
            </a:r>
            <a:r>
              <a:rPr lang="en-US" spc="18" dirty="0">
                <a:solidFill>
                  <a:schemeClr val="tx1">
                    <a:lumMod val="75000"/>
                    <a:lumOff val="25000"/>
                  </a:schemeClr>
                </a:solidFill>
              </a:rPr>
              <a:t> </a:t>
            </a:r>
            <a:r>
              <a:rPr lang="en-US" spc="-5" dirty="0">
                <a:solidFill>
                  <a:schemeClr val="tx1">
                    <a:lumMod val="75000"/>
                    <a:lumOff val="25000"/>
                  </a:schemeClr>
                </a:solidFill>
              </a:rPr>
              <a:t>un</a:t>
            </a:r>
            <a:r>
              <a:rPr lang="en-US" spc="9" dirty="0">
                <a:solidFill>
                  <a:schemeClr val="tx1">
                    <a:lumMod val="75000"/>
                    <a:lumOff val="25000"/>
                  </a:schemeClr>
                </a:solidFill>
              </a:rPr>
              <a:t> </a:t>
            </a:r>
            <a:r>
              <a:rPr lang="en-US" spc="-5" dirty="0">
                <a:solidFill>
                  <a:schemeClr val="tx1">
                    <a:lumMod val="75000"/>
                    <a:lumOff val="25000"/>
                  </a:schemeClr>
                </a:solidFill>
              </a:rPr>
              <a:t>LSU</a:t>
            </a:r>
            <a:r>
              <a:rPr lang="en-US" dirty="0">
                <a:solidFill>
                  <a:schemeClr val="tx1">
                    <a:lumMod val="75000"/>
                    <a:lumOff val="25000"/>
                  </a:schemeClr>
                </a:solidFill>
              </a:rPr>
              <a:t> </a:t>
            </a:r>
            <a:r>
              <a:rPr lang="en-US" spc="-5" dirty="0" err="1">
                <a:solidFill>
                  <a:schemeClr val="tx1">
                    <a:lumMod val="75000"/>
                    <a:lumOff val="25000"/>
                  </a:schemeClr>
                </a:solidFill>
              </a:rPr>
              <a:t>est</a:t>
            </a:r>
            <a:r>
              <a:rPr lang="en-US" spc="-5" dirty="0">
                <a:solidFill>
                  <a:schemeClr val="tx1">
                    <a:lumMod val="75000"/>
                    <a:lumOff val="25000"/>
                  </a:schemeClr>
                </a:solidFill>
              </a:rPr>
              <a:t> </a:t>
            </a:r>
            <a:r>
              <a:rPr lang="en-US" spc="-5" dirty="0" err="1">
                <a:solidFill>
                  <a:schemeClr val="tx1">
                    <a:lumMod val="75000"/>
                    <a:lumOff val="25000"/>
                  </a:schemeClr>
                </a:solidFill>
              </a:rPr>
              <a:t>envoyé</a:t>
            </a:r>
            <a:r>
              <a:rPr lang="en-US" spc="14" dirty="0">
                <a:solidFill>
                  <a:schemeClr val="tx1">
                    <a:lumMod val="75000"/>
                    <a:lumOff val="25000"/>
                  </a:schemeClr>
                </a:solidFill>
              </a:rPr>
              <a:t> </a:t>
            </a:r>
            <a:r>
              <a:rPr lang="en-US" spc="-5" dirty="0">
                <a:solidFill>
                  <a:schemeClr val="tx1">
                    <a:lumMod val="75000"/>
                    <a:lumOff val="25000"/>
                  </a:schemeClr>
                </a:solidFill>
              </a:rPr>
              <a:t>(</a:t>
            </a:r>
            <a:r>
              <a:rPr lang="en-US" spc="-5" dirty="0" err="1">
                <a:solidFill>
                  <a:schemeClr val="tx1">
                    <a:lumMod val="75000"/>
                    <a:lumOff val="25000"/>
                  </a:schemeClr>
                </a:solidFill>
              </a:rPr>
              <a:t>inondé</a:t>
            </a:r>
            <a:r>
              <a:rPr lang="en-US" spc="-5" dirty="0">
                <a:solidFill>
                  <a:schemeClr val="tx1">
                    <a:lumMod val="75000"/>
                    <a:lumOff val="25000"/>
                  </a:schemeClr>
                </a:solidFill>
              </a:rPr>
              <a:t>)</a:t>
            </a:r>
            <a:endParaRPr lang="en-US" dirty="0">
              <a:solidFill>
                <a:schemeClr val="tx1">
                  <a:lumMod val="75000"/>
                  <a:lumOff val="25000"/>
                </a:schemeClr>
              </a:solidFill>
            </a:endParaRPr>
          </a:p>
          <a:p>
            <a:pPr marL="1185503" marR="4611" lvl="1" indent="-365967" defTabSz="914400">
              <a:lnSpc>
                <a:spcPct val="90000"/>
              </a:lnSpc>
              <a:spcBef>
                <a:spcPts val="439"/>
              </a:spcBef>
              <a:buClr>
                <a:schemeClr val="accent1"/>
              </a:buClr>
              <a:buSzPct val="68421"/>
              <a:buFont typeface="Wingdings" panose="05000000000000000000" pitchFamily="2" charset="2"/>
              <a:buChar char="§"/>
              <a:tabLst>
                <a:tab pos="1185503" algn="l"/>
                <a:tab pos="1186079" algn="l"/>
              </a:tabLst>
            </a:pPr>
            <a:r>
              <a:rPr lang="en-US" spc="-5" dirty="0">
                <a:solidFill>
                  <a:schemeClr val="tx1">
                    <a:lumMod val="75000"/>
                    <a:lumOff val="25000"/>
                  </a:schemeClr>
                </a:solidFill>
              </a:rPr>
              <a:t>Un</a:t>
            </a:r>
            <a:r>
              <a:rPr lang="en-US" spc="-9" dirty="0">
                <a:solidFill>
                  <a:schemeClr val="tx1">
                    <a:lumMod val="75000"/>
                    <a:lumOff val="25000"/>
                  </a:schemeClr>
                </a:solidFill>
              </a:rPr>
              <a:t> </a:t>
            </a:r>
            <a:r>
              <a:rPr lang="en-US" spc="-5" dirty="0">
                <a:solidFill>
                  <a:schemeClr val="tx1">
                    <a:lumMod val="75000"/>
                    <a:lumOff val="25000"/>
                  </a:schemeClr>
                </a:solidFill>
              </a:rPr>
              <a:t>LSA </a:t>
            </a:r>
            <a:r>
              <a:rPr lang="en-US" dirty="0">
                <a:solidFill>
                  <a:schemeClr val="tx1">
                    <a:lumMod val="75000"/>
                    <a:lumOff val="25000"/>
                  </a:schemeClr>
                </a:solidFill>
              </a:rPr>
              <a:t>(« </a:t>
            </a:r>
            <a:r>
              <a:rPr lang="en-US" spc="-5" dirty="0">
                <a:solidFill>
                  <a:schemeClr val="tx1">
                    <a:lumMod val="75000"/>
                    <a:lumOff val="25000"/>
                  </a:schemeClr>
                </a:solidFill>
              </a:rPr>
              <a:t>Link</a:t>
            </a:r>
            <a:r>
              <a:rPr lang="en-US" spc="9" dirty="0">
                <a:solidFill>
                  <a:schemeClr val="tx1">
                    <a:lumMod val="75000"/>
                    <a:lumOff val="25000"/>
                  </a:schemeClr>
                </a:solidFill>
              </a:rPr>
              <a:t> </a:t>
            </a:r>
            <a:r>
              <a:rPr lang="en-US" dirty="0">
                <a:solidFill>
                  <a:schemeClr val="tx1">
                    <a:lumMod val="75000"/>
                    <a:lumOff val="25000"/>
                  </a:schemeClr>
                </a:solidFill>
              </a:rPr>
              <a:t>state</a:t>
            </a:r>
            <a:r>
              <a:rPr lang="en-US" spc="-5" dirty="0">
                <a:solidFill>
                  <a:schemeClr val="tx1">
                    <a:lumMod val="75000"/>
                    <a:lumOff val="25000"/>
                  </a:schemeClr>
                </a:solidFill>
              </a:rPr>
              <a:t> </a:t>
            </a:r>
            <a:r>
              <a:rPr lang="en-US" dirty="0">
                <a:solidFill>
                  <a:schemeClr val="tx1">
                    <a:lumMod val="75000"/>
                    <a:lumOff val="25000"/>
                  </a:schemeClr>
                </a:solidFill>
              </a:rPr>
              <a:t>Announcement</a:t>
            </a:r>
            <a:r>
              <a:rPr lang="en-US" spc="9" dirty="0">
                <a:solidFill>
                  <a:schemeClr val="tx1">
                    <a:lumMod val="75000"/>
                    <a:lumOff val="25000"/>
                  </a:schemeClr>
                </a:solidFill>
              </a:rPr>
              <a:t> </a:t>
            </a:r>
            <a:r>
              <a:rPr lang="en-US" spc="-5" dirty="0">
                <a:solidFill>
                  <a:schemeClr val="tx1">
                    <a:lumMod val="75000"/>
                    <a:lumOff val="25000"/>
                  </a:schemeClr>
                </a:solidFill>
              </a:rPr>
              <a:t>»)</a:t>
            </a:r>
            <a:r>
              <a:rPr lang="en-US" dirty="0">
                <a:solidFill>
                  <a:schemeClr val="tx1">
                    <a:lumMod val="75000"/>
                    <a:lumOff val="25000"/>
                  </a:schemeClr>
                </a:solidFill>
              </a:rPr>
              <a:t> </a:t>
            </a:r>
            <a:r>
              <a:rPr lang="en-US" spc="-5" dirty="0" err="1">
                <a:solidFill>
                  <a:schemeClr val="tx1">
                    <a:lumMod val="75000"/>
                    <a:lumOff val="25000"/>
                  </a:schemeClr>
                </a:solidFill>
              </a:rPr>
              <a:t>est</a:t>
            </a:r>
            <a:r>
              <a:rPr lang="en-US" spc="-9" dirty="0">
                <a:solidFill>
                  <a:schemeClr val="tx1">
                    <a:lumMod val="75000"/>
                    <a:lumOff val="25000"/>
                  </a:schemeClr>
                </a:solidFill>
              </a:rPr>
              <a:t> </a:t>
            </a:r>
            <a:r>
              <a:rPr lang="en-US" spc="-5" dirty="0" err="1">
                <a:solidFill>
                  <a:schemeClr val="tx1">
                    <a:lumMod val="75000"/>
                    <a:lumOff val="25000"/>
                  </a:schemeClr>
                </a:solidFill>
              </a:rPr>
              <a:t>envoyé</a:t>
            </a:r>
            <a:r>
              <a:rPr lang="en-US" spc="14" dirty="0">
                <a:solidFill>
                  <a:schemeClr val="tx1">
                    <a:lumMod val="75000"/>
                    <a:lumOff val="25000"/>
                  </a:schemeClr>
                </a:solidFill>
              </a:rPr>
              <a:t> </a:t>
            </a:r>
            <a:r>
              <a:rPr lang="en-US" spc="-5" dirty="0" err="1">
                <a:solidFill>
                  <a:schemeClr val="tx1">
                    <a:lumMod val="75000"/>
                    <a:lumOff val="25000"/>
                  </a:schemeClr>
                </a:solidFill>
              </a:rPr>
              <a:t>quand</a:t>
            </a:r>
            <a:r>
              <a:rPr lang="en-US" spc="18" dirty="0">
                <a:solidFill>
                  <a:schemeClr val="tx1">
                    <a:lumMod val="75000"/>
                    <a:lumOff val="25000"/>
                  </a:schemeClr>
                </a:solidFill>
              </a:rPr>
              <a:t> </a:t>
            </a:r>
            <a:r>
              <a:rPr lang="en-US" spc="-5" dirty="0" err="1">
                <a:solidFill>
                  <a:schemeClr val="tx1">
                    <a:lumMod val="75000"/>
                    <a:lumOff val="25000"/>
                  </a:schemeClr>
                </a:solidFill>
              </a:rPr>
              <a:t>l'état</a:t>
            </a:r>
            <a:r>
              <a:rPr lang="en-US" dirty="0">
                <a:solidFill>
                  <a:schemeClr val="tx1">
                    <a:lumMod val="75000"/>
                    <a:lumOff val="25000"/>
                  </a:schemeClr>
                </a:solidFill>
              </a:rPr>
              <a:t> </a:t>
            </a:r>
            <a:r>
              <a:rPr lang="en-US" spc="-5" dirty="0" err="1">
                <a:solidFill>
                  <a:schemeClr val="tx1">
                    <a:lumMod val="75000"/>
                    <a:lumOff val="25000"/>
                  </a:schemeClr>
                </a:solidFill>
              </a:rPr>
              <a:t>d'une</a:t>
            </a:r>
            <a:r>
              <a:rPr lang="en-US" spc="-5" dirty="0">
                <a:solidFill>
                  <a:schemeClr val="tx1">
                    <a:lumMod val="75000"/>
                    <a:lumOff val="25000"/>
                  </a:schemeClr>
                </a:solidFill>
              </a:rPr>
              <a:t> </a:t>
            </a:r>
            <a:r>
              <a:rPr lang="en-US" spc="-467" dirty="0">
                <a:solidFill>
                  <a:schemeClr val="tx1">
                    <a:lumMod val="75000"/>
                    <a:lumOff val="25000"/>
                  </a:schemeClr>
                </a:solidFill>
              </a:rPr>
              <a:t> </a:t>
            </a:r>
            <a:r>
              <a:rPr lang="en-US" spc="-5" dirty="0" err="1">
                <a:solidFill>
                  <a:schemeClr val="tx1">
                    <a:lumMod val="75000"/>
                    <a:lumOff val="25000"/>
                  </a:schemeClr>
                </a:solidFill>
              </a:rPr>
              <a:t>ligne</a:t>
            </a:r>
            <a:r>
              <a:rPr lang="en-US" spc="9" dirty="0">
                <a:solidFill>
                  <a:schemeClr val="tx1">
                    <a:lumMod val="75000"/>
                    <a:lumOff val="25000"/>
                  </a:schemeClr>
                </a:solidFill>
              </a:rPr>
              <a:t> </a:t>
            </a:r>
            <a:r>
              <a:rPr lang="en-US" spc="-5" dirty="0">
                <a:solidFill>
                  <a:schemeClr val="tx1">
                    <a:lumMod val="75000"/>
                    <a:lumOff val="25000"/>
                  </a:schemeClr>
                </a:solidFill>
              </a:rPr>
              <a:t>change</a:t>
            </a:r>
            <a:r>
              <a:rPr lang="en-US" spc="18" dirty="0">
                <a:solidFill>
                  <a:schemeClr val="tx1">
                    <a:lumMod val="75000"/>
                    <a:lumOff val="25000"/>
                  </a:schemeClr>
                </a:solidFill>
              </a:rPr>
              <a:t> </a:t>
            </a:r>
            <a:r>
              <a:rPr lang="en-US" spc="-5" dirty="0" err="1">
                <a:solidFill>
                  <a:schemeClr val="tx1">
                    <a:lumMod val="75000"/>
                    <a:lumOff val="25000"/>
                  </a:schemeClr>
                </a:solidFill>
              </a:rPr>
              <a:t>ou</a:t>
            </a:r>
            <a:r>
              <a:rPr lang="en-US" dirty="0">
                <a:solidFill>
                  <a:schemeClr val="tx1">
                    <a:lumMod val="75000"/>
                    <a:lumOff val="25000"/>
                  </a:schemeClr>
                </a:solidFill>
              </a:rPr>
              <a:t> </a:t>
            </a:r>
            <a:r>
              <a:rPr lang="en-US" spc="-5" dirty="0" err="1">
                <a:solidFill>
                  <a:schemeClr val="tx1">
                    <a:lumMod val="75000"/>
                    <a:lumOff val="25000"/>
                  </a:schemeClr>
                </a:solidFill>
              </a:rPr>
              <a:t>toutes</a:t>
            </a:r>
            <a:r>
              <a:rPr lang="en-US" spc="5" dirty="0">
                <a:solidFill>
                  <a:schemeClr val="tx1">
                    <a:lumMod val="75000"/>
                    <a:lumOff val="25000"/>
                  </a:schemeClr>
                </a:solidFill>
              </a:rPr>
              <a:t> </a:t>
            </a:r>
            <a:r>
              <a:rPr lang="en-US" spc="-5" dirty="0">
                <a:solidFill>
                  <a:schemeClr val="tx1">
                    <a:lumMod val="75000"/>
                    <a:lumOff val="25000"/>
                  </a:schemeClr>
                </a:solidFill>
              </a:rPr>
              <a:t>les</a:t>
            </a:r>
            <a:r>
              <a:rPr lang="en-US" spc="5" dirty="0">
                <a:solidFill>
                  <a:schemeClr val="tx1">
                    <a:lumMod val="75000"/>
                    <a:lumOff val="25000"/>
                  </a:schemeClr>
                </a:solidFill>
              </a:rPr>
              <a:t> </a:t>
            </a:r>
            <a:r>
              <a:rPr lang="en-US" spc="-5" dirty="0">
                <a:solidFill>
                  <a:schemeClr val="tx1">
                    <a:lumMod val="75000"/>
                    <a:lumOff val="25000"/>
                  </a:schemeClr>
                </a:solidFill>
              </a:rPr>
              <a:t>30</a:t>
            </a:r>
            <a:r>
              <a:rPr lang="en-US" spc="9" dirty="0">
                <a:solidFill>
                  <a:schemeClr val="tx1">
                    <a:lumMod val="75000"/>
                    <a:lumOff val="25000"/>
                  </a:schemeClr>
                </a:solidFill>
              </a:rPr>
              <a:t> </a:t>
            </a:r>
            <a:r>
              <a:rPr lang="en-US" spc="-5" dirty="0">
                <a:solidFill>
                  <a:schemeClr val="tx1">
                    <a:lumMod val="75000"/>
                    <a:lumOff val="25000"/>
                  </a:schemeClr>
                </a:solidFill>
              </a:rPr>
              <a:t>minutes</a:t>
            </a:r>
            <a:endParaRPr lang="en-US" dirty="0">
              <a:solidFill>
                <a:schemeClr val="tx1">
                  <a:lumMod val="75000"/>
                  <a:lumOff val="25000"/>
                </a:schemeClr>
              </a:solidFill>
            </a:endParaRPr>
          </a:p>
        </p:txBody>
      </p:sp>
      <p:sp>
        <p:nvSpPr>
          <p:cNvPr id="19" name="Rectangle 18">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4305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BC4BEC8-DEB5-63DC-DDEF-1F836C9BC7DD}"/>
              </a:ext>
            </a:extLst>
          </p:cNvPr>
          <p:cNvSpPr txBox="1"/>
          <p:nvPr/>
        </p:nvSpPr>
        <p:spPr>
          <a:xfrm>
            <a:off x="3949148" y="292412"/>
            <a:ext cx="6096000" cy="523220"/>
          </a:xfrm>
          <a:prstGeom prst="rect">
            <a:avLst/>
          </a:prstGeom>
          <a:noFill/>
        </p:spPr>
        <p:txBody>
          <a:bodyPr wrap="square">
            <a:spAutoFit/>
          </a:bodyPr>
          <a:lstStyle/>
          <a:p>
            <a:r>
              <a:rPr lang="fr-FR" sz="2800" dirty="0"/>
              <a:t>Le paquet LSA</a:t>
            </a:r>
          </a:p>
        </p:txBody>
      </p:sp>
      <p:sp>
        <p:nvSpPr>
          <p:cNvPr id="6" name="object 12">
            <a:extLst>
              <a:ext uri="{FF2B5EF4-FFF2-40B4-BE49-F238E27FC236}">
                <a16:creationId xmlns:a16="http://schemas.microsoft.com/office/drawing/2014/main" id="{16A031A7-F01B-7F02-C2B3-AA1E60322F2C}"/>
              </a:ext>
            </a:extLst>
          </p:cNvPr>
          <p:cNvSpPr txBox="1"/>
          <p:nvPr/>
        </p:nvSpPr>
        <p:spPr>
          <a:xfrm>
            <a:off x="1232131" y="1009189"/>
            <a:ext cx="10151486" cy="4262755"/>
          </a:xfrm>
          <a:prstGeom prst="rect">
            <a:avLst/>
          </a:prstGeom>
        </p:spPr>
        <p:txBody>
          <a:bodyPr vert="horz" wrap="square" lIns="0" tIns="66851" rIns="0" bIns="0" rtlCol="0">
            <a:spAutoFit/>
          </a:bodyPr>
          <a:lstStyle/>
          <a:p>
            <a:pPr marL="341761" indent="-330811">
              <a:spcBef>
                <a:spcPts val="526"/>
              </a:spcBef>
              <a:buClr>
                <a:srgbClr val="CC9A00"/>
              </a:buClr>
              <a:buSzPct val="70000"/>
              <a:buFont typeface="Wingdings"/>
              <a:buChar char=""/>
              <a:tabLst>
                <a:tab pos="341761" algn="l"/>
                <a:tab pos="342338" algn="l"/>
              </a:tabLst>
            </a:pPr>
            <a:r>
              <a:rPr sz="1815" spc="-5" dirty="0">
                <a:solidFill>
                  <a:srgbClr val="00339A"/>
                </a:solidFill>
                <a:latin typeface="Arial MT"/>
                <a:cs typeface="Arial MT"/>
              </a:rPr>
              <a:t>Il</a:t>
            </a:r>
            <a:r>
              <a:rPr sz="1815" spc="-23" dirty="0">
                <a:solidFill>
                  <a:srgbClr val="00339A"/>
                </a:solidFill>
                <a:latin typeface="Arial MT"/>
                <a:cs typeface="Arial MT"/>
              </a:rPr>
              <a:t> </a:t>
            </a:r>
            <a:r>
              <a:rPr sz="1815" spc="-5" dirty="0">
                <a:solidFill>
                  <a:srgbClr val="00339A"/>
                </a:solidFill>
                <a:latin typeface="Arial MT"/>
                <a:cs typeface="Arial MT"/>
              </a:rPr>
              <a:t>existe</a:t>
            </a:r>
            <a:r>
              <a:rPr sz="1815" spc="-14" dirty="0">
                <a:solidFill>
                  <a:srgbClr val="00339A"/>
                </a:solidFill>
                <a:latin typeface="Arial MT"/>
                <a:cs typeface="Arial MT"/>
              </a:rPr>
              <a:t> </a:t>
            </a:r>
            <a:r>
              <a:rPr sz="1815" spc="-5" dirty="0">
                <a:solidFill>
                  <a:srgbClr val="00339A"/>
                </a:solidFill>
                <a:latin typeface="Arial MT"/>
                <a:cs typeface="Arial MT"/>
              </a:rPr>
              <a:t>5</a:t>
            </a:r>
            <a:r>
              <a:rPr sz="1815" spc="-9" dirty="0">
                <a:solidFill>
                  <a:srgbClr val="00339A"/>
                </a:solidFill>
                <a:latin typeface="Arial MT"/>
                <a:cs typeface="Arial MT"/>
              </a:rPr>
              <a:t> </a:t>
            </a:r>
            <a:r>
              <a:rPr sz="1815" spc="-5" dirty="0">
                <a:solidFill>
                  <a:srgbClr val="00339A"/>
                </a:solidFill>
                <a:latin typeface="Arial MT"/>
                <a:cs typeface="Arial MT"/>
              </a:rPr>
              <a:t>types</a:t>
            </a:r>
            <a:r>
              <a:rPr sz="1815" spc="-18" dirty="0">
                <a:solidFill>
                  <a:srgbClr val="00339A"/>
                </a:solidFill>
                <a:latin typeface="Arial MT"/>
                <a:cs typeface="Arial MT"/>
              </a:rPr>
              <a:t> </a:t>
            </a:r>
            <a:r>
              <a:rPr sz="1815" spc="-5" dirty="0">
                <a:solidFill>
                  <a:srgbClr val="00339A"/>
                </a:solidFill>
                <a:latin typeface="Arial MT"/>
                <a:cs typeface="Arial MT"/>
              </a:rPr>
              <a:t>de messages </a:t>
            </a:r>
            <a:r>
              <a:rPr sz="1815" spc="-9" dirty="0">
                <a:solidFill>
                  <a:srgbClr val="00339A"/>
                </a:solidFill>
                <a:latin typeface="Arial MT"/>
                <a:cs typeface="Arial MT"/>
              </a:rPr>
              <a:t>LSA</a:t>
            </a:r>
            <a:endParaRPr sz="1815" dirty="0">
              <a:latin typeface="Arial MT"/>
              <a:cs typeface="Arial MT"/>
            </a:endParaRPr>
          </a:p>
          <a:p>
            <a:pPr marL="749224" marR="304300" lvl="1" indent="-244939">
              <a:spcBef>
                <a:spcPts val="436"/>
              </a:spcBef>
              <a:buClr>
                <a:srgbClr val="9A9A33"/>
              </a:buClr>
              <a:buSzPct val="65000"/>
              <a:buFont typeface="Wingdings"/>
              <a:buChar char=""/>
              <a:tabLst>
                <a:tab pos="749800" algn="l"/>
              </a:tabLst>
            </a:pPr>
            <a:r>
              <a:rPr sz="1815" spc="-5" dirty="0">
                <a:solidFill>
                  <a:srgbClr val="282828"/>
                </a:solidFill>
                <a:latin typeface="Arial MT"/>
                <a:cs typeface="Arial MT"/>
              </a:rPr>
              <a:t>Type</a:t>
            </a:r>
            <a:r>
              <a:rPr sz="1815" dirty="0">
                <a:solidFill>
                  <a:srgbClr val="282828"/>
                </a:solidFill>
                <a:latin typeface="Arial MT"/>
                <a:cs typeface="Arial MT"/>
              </a:rPr>
              <a:t> </a:t>
            </a:r>
            <a:r>
              <a:rPr sz="1815" spc="-5" dirty="0">
                <a:solidFill>
                  <a:srgbClr val="282828"/>
                </a:solidFill>
                <a:latin typeface="Arial MT"/>
                <a:cs typeface="Arial MT"/>
              </a:rPr>
              <a:t>1</a:t>
            </a:r>
            <a:r>
              <a:rPr sz="1815" spc="5" dirty="0">
                <a:solidFill>
                  <a:srgbClr val="282828"/>
                </a:solidFill>
                <a:latin typeface="Arial MT"/>
                <a:cs typeface="Arial MT"/>
              </a:rPr>
              <a:t> </a:t>
            </a:r>
            <a:r>
              <a:rPr sz="1815" spc="-5" dirty="0">
                <a:solidFill>
                  <a:srgbClr val="282828"/>
                </a:solidFill>
                <a:latin typeface="Arial MT"/>
                <a:cs typeface="Arial MT"/>
              </a:rPr>
              <a:t>«</a:t>
            </a:r>
            <a:r>
              <a:rPr sz="1815" spc="9" dirty="0">
                <a:solidFill>
                  <a:srgbClr val="282828"/>
                </a:solidFill>
                <a:latin typeface="Arial MT"/>
                <a:cs typeface="Arial MT"/>
              </a:rPr>
              <a:t> </a:t>
            </a:r>
            <a:r>
              <a:rPr sz="1815" spc="-9" dirty="0">
                <a:solidFill>
                  <a:srgbClr val="282828"/>
                </a:solidFill>
                <a:latin typeface="Arial MT"/>
                <a:cs typeface="Arial MT"/>
              </a:rPr>
              <a:t>Router-LSA</a:t>
            </a:r>
            <a:r>
              <a:rPr sz="1815" spc="14"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5" dirty="0">
                <a:solidFill>
                  <a:srgbClr val="282828"/>
                </a:solidFill>
                <a:latin typeface="Arial MT"/>
                <a:cs typeface="Arial MT"/>
              </a:rPr>
              <a:t>:</a:t>
            </a:r>
            <a:r>
              <a:rPr sz="1815" spc="-9" dirty="0">
                <a:solidFill>
                  <a:srgbClr val="282828"/>
                </a:solidFill>
                <a:latin typeface="Arial MT"/>
                <a:cs typeface="Arial MT"/>
              </a:rPr>
              <a:t> information</a:t>
            </a:r>
            <a:r>
              <a:rPr sz="1815" spc="5" dirty="0">
                <a:solidFill>
                  <a:srgbClr val="282828"/>
                </a:solidFill>
                <a:latin typeface="Arial MT"/>
                <a:cs typeface="Arial MT"/>
              </a:rPr>
              <a:t> </a:t>
            </a:r>
            <a:r>
              <a:rPr sz="1815" spc="-9" dirty="0">
                <a:solidFill>
                  <a:srgbClr val="282828"/>
                </a:solidFill>
                <a:latin typeface="Arial MT"/>
                <a:cs typeface="Arial MT"/>
              </a:rPr>
              <a:t>concernant</a:t>
            </a:r>
            <a:r>
              <a:rPr sz="1815" spc="5" dirty="0">
                <a:solidFill>
                  <a:srgbClr val="282828"/>
                </a:solidFill>
                <a:latin typeface="Arial MT"/>
                <a:cs typeface="Arial MT"/>
              </a:rPr>
              <a:t> </a:t>
            </a:r>
            <a:r>
              <a:rPr sz="1815" spc="-5" dirty="0">
                <a:solidFill>
                  <a:srgbClr val="282828"/>
                </a:solidFill>
                <a:latin typeface="Arial MT"/>
                <a:cs typeface="Arial MT"/>
              </a:rPr>
              <a:t>l’états</a:t>
            </a:r>
            <a:r>
              <a:rPr sz="1815" spc="5" dirty="0">
                <a:solidFill>
                  <a:srgbClr val="282828"/>
                </a:solidFill>
                <a:latin typeface="Arial MT"/>
                <a:cs typeface="Arial MT"/>
              </a:rPr>
              <a:t> </a:t>
            </a:r>
            <a:r>
              <a:rPr sz="1815" spc="-5" dirty="0">
                <a:solidFill>
                  <a:srgbClr val="282828"/>
                </a:solidFill>
                <a:latin typeface="Arial MT"/>
                <a:cs typeface="Arial MT"/>
              </a:rPr>
              <a:t>des</a:t>
            </a:r>
            <a:r>
              <a:rPr sz="1815" spc="5" dirty="0">
                <a:solidFill>
                  <a:srgbClr val="282828"/>
                </a:solidFill>
                <a:latin typeface="Arial MT"/>
                <a:cs typeface="Arial MT"/>
              </a:rPr>
              <a:t> </a:t>
            </a:r>
            <a:r>
              <a:rPr sz="1815" spc="-9" dirty="0">
                <a:solidFill>
                  <a:srgbClr val="282828"/>
                </a:solidFill>
                <a:latin typeface="Arial MT"/>
                <a:cs typeface="Arial MT"/>
              </a:rPr>
              <a:t>liens </a:t>
            </a:r>
            <a:r>
              <a:rPr sz="1815" spc="-495" dirty="0">
                <a:solidFill>
                  <a:srgbClr val="282828"/>
                </a:solidFill>
                <a:latin typeface="Arial MT"/>
                <a:cs typeface="Arial MT"/>
              </a:rPr>
              <a:t> </a:t>
            </a:r>
            <a:r>
              <a:rPr sz="1815" spc="-9" dirty="0">
                <a:solidFill>
                  <a:srgbClr val="282828"/>
                </a:solidFill>
                <a:latin typeface="Arial MT"/>
                <a:cs typeface="Arial MT"/>
              </a:rPr>
              <a:t>envoyée </a:t>
            </a:r>
            <a:r>
              <a:rPr sz="1815" spc="-5" dirty="0">
                <a:solidFill>
                  <a:srgbClr val="282828"/>
                </a:solidFill>
                <a:latin typeface="Arial MT"/>
                <a:cs typeface="Arial MT"/>
              </a:rPr>
              <a:t>par tout</a:t>
            </a:r>
            <a:r>
              <a:rPr sz="1815" spc="-18" dirty="0">
                <a:solidFill>
                  <a:srgbClr val="282828"/>
                </a:solidFill>
                <a:latin typeface="Arial MT"/>
                <a:cs typeface="Arial MT"/>
              </a:rPr>
              <a:t> </a:t>
            </a:r>
            <a:r>
              <a:rPr sz="1815" spc="-9" dirty="0">
                <a:solidFill>
                  <a:srgbClr val="282828"/>
                </a:solidFill>
                <a:latin typeface="Arial MT"/>
                <a:cs typeface="Arial MT"/>
              </a:rPr>
              <a:t>routeur</a:t>
            </a:r>
            <a:r>
              <a:rPr sz="1815" spc="-5" dirty="0">
                <a:solidFill>
                  <a:srgbClr val="282828"/>
                </a:solidFill>
                <a:latin typeface="Arial MT"/>
                <a:cs typeface="Arial MT"/>
              </a:rPr>
              <a:t> interne, </a:t>
            </a:r>
            <a:r>
              <a:rPr sz="1815" spc="-9" dirty="0">
                <a:solidFill>
                  <a:srgbClr val="282828"/>
                </a:solidFill>
                <a:latin typeface="Arial MT"/>
                <a:cs typeface="Arial MT"/>
              </a:rPr>
              <a:t>inondée</a:t>
            </a:r>
            <a:r>
              <a:rPr sz="1815" spc="9" dirty="0">
                <a:solidFill>
                  <a:srgbClr val="282828"/>
                </a:solidFill>
                <a:latin typeface="Arial MT"/>
                <a:cs typeface="Arial MT"/>
              </a:rPr>
              <a:t> </a:t>
            </a:r>
            <a:r>
              <a:rPr sz="1815" spc="-5" dirty="0">
                <a:solidFill>
                  <a:srgbClr val="282828"/>
                </a:solidFill>
                <a:latin typeface="Arial MT"/>
                <a:cs typeface="Arial MT"/>
              </a:rPr>
              <a:t>dans</a:t>
            </a:r>
            <a:r>
              <a:rPr sz="1815" spc="5" dirty="0">
                <a:solidFill>
                  <a:srgbClr val="282828"/>
                </a:solidFill>
                <a:latin typeface="Arial MT"/>
                <a:cs typeface="Arial MT"/>
              </a:rPr>
              <a:t> </a:t>
            </a:r>
            <a:r>
              <a:rPr sz="1815" spc="-5" dirty="0">
                <a:solidFill>
                  <a:srgbClr val="282828"/>
                </a:solidFill>
                <a:latin typeface="Arial MT"/>
                <a:cs typeface="Arial MT"/>
              </a:rPr>
              <a:t>la</a:t>
            </a:r>
            <a:r>
              <a:rPr sz="1815" spc="5" dirty="0">
                <a:solidFill>
                  <a:srgbClr val="282828"/>
                </a:solidFill>
                <a:latin typeface="Arial MT"/>
                <a:cs typeface="Arial MT"/>
              </a:rPr>
              <a:t> </a:t>
            </a:r>
            <a:r>
              <a:rPr sz="1815" spc="-9" dirty="0">
                <a:solidFill>
                  <a:srgbClr val="282828"/>
                </a:solidFill>
                <a:latin typeface="Arial MT"/>
                <a:cs typeface="Arial MT"/>
              </a:rPr>
              <a:t>zone</a:t>
            </a:r>
            <a:endParaRPr sz="1815" dirty="0">
              <a:latin typeface="Arial MT"/>
              <a:cs typeface="Arial MT"/>
            </a:endParaRPr>
          </a:p>
          <a:p>
            <a:pPr marL="749224" marR="249549" lvl="1" indent="-244939">
              <a:spcBef>
                <a:spcPts val="980"/>
              </a:spcBef>
              <a:buClr>
                <a:srgbClr val="9A9A33"/>
              </a:buClr>
              <a:buSzPct val="65000"/>
              <a:buFont typeface="Wingdings"/>
              <a:buChar char=""/>
              <a:tabLst>
                <a:tab pos="749800" algn="l"/>
              </a:tabLst>
            </a:pPr>
            <a:r>
              <a:rPr sz="1815" spc="-5" dirty="0">
                <a:solidFill>
                  <a:srgbClr val="282828"/>
                </a:solidFill>
                <a:latin typeface="Arial MT"/>
                <a:cs typeface="Arial MT"/>
              </a:rPr>
              <a:t>Type</a:t>
            </a:r>
            <a:r>
              <a:rPr sz="1815" spc="5" dirty="0">
                <a:solidFill>
                  <a:srgbClr val="282828"/>
                </a:solidFill>
                <a:latin typeface="Arial MT"/>
                <a:cs typeface="Arial MT"/>
              </a:rPr>
              <a:t> </a:t>
            </a:r>
            <a:r>
              <a:rPr sz="1815" spc="-5" dirty="0">
                <a:solidFill>
                  <a:srgbClr val="282828"/>
                </a:solidFill>
                <a:latin typeface="Arial MT"/>
                <a:cs typeface="Arial MT"/>
              </a:rPr>
              <a:t>2</a:t>
            </a:r>
            <a:r>
              <a:rPr sz="1815" dirty="0">
                <a:solidFill>
                  <a:srgbClr val="282828"/>
                </a:solidFill>
                <a:latin typeface="Arial MT"/>
                <a:cs typeface="Arial MT"/>
              </a:rPr>
              <a:t> </a:t>
            </a:r>
            <a:r>
              <a:rPr sz="1815" spc="-5" dirty="0">
                <a:solidFill>
                  <a:srgbClr val="282828"/>
                </a:solidFill>
                <a:latin typeface="Arial MT"/>
                <a:cs typeface="Arial MT"/>
              </a:rPr>
              <a:t>«</a:t>
            </a:r>
            <a:r>
              <a:rPr sz="1815" spc="9" dirty="0">
                <a:solidFill>
                  <a:srgbClr val="282828"/>
                </a:solidFill>
                <a:latin typeface="Arial MT"/>
                <a:cs typeface="Arial MT"/>
              </a:rPr>
              <a:t> </a:t>
            </a:r>
            <a:r>
              <a:rPr sz="1815" spc="-9" dirty="0">
                <a:solidFill>
                  <a:srgbClr val="282828"/>
                </a:solidFill>
                <a:latin typeface="Arial MT"/>
                <a:cs typeface="Arial MT"/>
              </a:rPr>
              <a:t>Network-LSA</a:t>
            </a:r>
            <a:r>
              <a:rPr sz="1815" spc="14" dirty="0">
                <a:solidFill>
                  <a:srgbClr val="282828"/>
                </a:solidFill>
                <a:latin typeface="Arial MT"/>
                <a:cs typeface="Arial MT"/>
              </a:rPr>
              <a:t> </a:t>
            </a:r>
            <a:r>
              <a:rPr sz="1815" spc="-5" dirty="0">
                <a:solidFill>
                  <a:srgbClr val="282828"/>
                </a:solidFill>
                <a:latin typeface="Arial MT"/>
                <a:cs typeface="Arial MT"/>
              </a:rPr>
              <a:t>»</a:t>
            </a:r>
            <a:r>
              <a:rPr sz="1815" dirty="0">
                <a:solidFill>
                  <a:srgbClr val="282828"/>
                </a:solidFill>
                <a:latin typeface="Arial MT"/>
                <a:cs typeface="Arial MT"/>
              </a:rPr>
              <a:t> </a:t>
            </a:r>
            <a:r>
              <a:rPr sz="1815" spc="-5" dirty="0">
                <a:solidFill>
                  <a:srgbClr val="282828"/>
                </a:solidFill>
                <a:latin typeface="Arial MT"/>
                <a:cs typeface="Arial MT"/>
              </a:rPr>
              <a:t>: </a:t>
            </a:r>
            <a:r>
              <a:rPr sz="1815" spc="-9" dirty="0">
                <a:solidFill>
                  <a:srgbClr val="282828"/>
                </a:solidFill>
                <a:latin typeface="Arial MT"/>
                <a:cs typeface="Arial MT"/>
              </a:rPr>
              <a:t>description</a:t>
            </a:r>
            <a:r>
              <a:rPr sz="1815" dirty="0">
                <a:solidFill>
                  <a:srgbClr val="282828"/>
                </a:solidFill>
                <a:latin typeface="Arial MT"/>
                <a:cs typeface="Arial MT"/>
              </a:rPr>
              <a:t> </a:t>
            </a:r>
            <a:r>
              <a:rPr sz="1815" spc="-5" dirty="0">
                <a:solidFill>
                  <a:srgbClr val="282828"/>
                </a:solidFill>
                <a:latin typeface="Arial MT"/>
                <a:cs typeface="Arial MT"/>
              </a:rPr>
              <a:t>de</a:t>
            </a:r>
            <a:r>
              <a:rPr sz="1815" spc="5" dirty="0">
                <a:solidFill>
                  <a:srgbClr val="282828"/>
                </a:solidFill>
                <a:latin typeface="Arial MT"/>
                <a:cs typeface="Arial MT"/>
              </a:rPr>
              <a:t> </a:t>
            </a:r>
            <a:r>
              <a:rPr sz="1815" spc="-5" dirty="0">
                <a:solidFill>
                  <a:srgbClr val="282828"/>
                </a:solidFill>
                <a:latin typeface="Arial MT"/>
                <a:cs typeface="Arial MT"/>
              </a:rPr>
              <a:t>la</a:t>
            </a:r>
            <a:r>
              <a:rPr sz="1815" dirty="0">
                <a:solidFill>
                  <a:srgbClr val="282828"/>
                </a:solidFill>
                <a:latin typeface="Arial MT"/>
                <a:cs typeface="Arial MT"/>
              </a:rPr>
              <a:t> </a:t>
            </a:r>
            <a:r>
              <a:rPr sz="1815" spc="-5" dirty="0">
                <a:solidFill>
                  <a:srgbClr val="282828"/>
                </a:solidFill>
                <a:latin typeface="Arial MT"/>
                <a:cs typeface="Arial MT"/>
              </a:rPr>
              <a:t>liste</a:t>
            </a:r>
            <a:r>
              <a:rPr sz="1815" dirty="0">
                <a:solidFill>
                  <a:srgbClr val="282828"/>
                </a:solidFill>
                <a:latin typeface="Arial MT"/>
                <a:cs typeface="Arial MT"/>
              </a:rPr>
              <a:t> </a:t>
            </a:r>
            <a:r>
              <a:rPr sz="1815" spc="-5" dirty="0">
                <a:solidFill>
                  <a:srgbClr val="282828"/>
                </a:solidFill>
                <a:latin typeface="Arial MT"/>
                <a:cs typeface="Arial MT"/>
              </a:rPr>
              <a:t>des</a:t>
            </a:r>
            <a:r>
              <a:rPr sz="1815" spc="5" dirty="0">
                <a:solidFill>
                  <a:srgbClr val="282828"/>
                </a:solidFill>
                <a:latin typeface="Arial MT"/>
                <a:cs typeface="Arial MT"/>
              </a:rPr>
              <a:t> </a:t>
            </a:r>
            <a:r>
              <a:rPr sz="1815" spc="-5" dirty="0">
                <a:solidFill>
                  <a:srgbClr val="282828"/>
                </a:solidFill>
                <a:latin typeface="Arial MT"/>
                <a:cs typeface="Arial MT"/>
              </a:rPr>
              <a:t>routeurs</a:t>
            </a:r>
            <a:r>
              <a:rPr sz="1815" spc="-14" dirty="0">
                <a:solidFill>
                  <a:srgbClr val="282828"/>
                </a:solidFill>
                <a:latin typeface="Arial MT"/>
                <a:cs typeface="Arial MT"/>
              </a:rPr>
              <a:t> </a:t>
            </a:r>
            <a:r>
              <a:rPr sz="1815" spc="-5" dirty="0">
                <a:solidFill>
                  <a:srgbClr val="282828"/>
                </a:solidFill>
                <a:latin typeface="Arial MT"/>
                <a:cs typeface="Arial MT"/>
              </a:rPr>
              <a:t>sur </a:t>
            </a:r>
            <a:r>
              <a:rPr sz="1815" spc="-490" dirty="0">
                <a:solidFill>
                  <a:srgbClr val="282828"/>
                </a:solidFill>
                <a:latin typeface="Arial MT"/>
                <a:cs typeface="Arial MT"/>
              </a:rPr>
              <a:t> </a:t>
            </a:r>
            <a:r>
              <a:rPr sz="1815" spc="-5" dirty="0">
                <a:solidFill>
                  <a:srgbClr val="282828"/>
                </a:solidFill>
                <a:latin typeface="Arial MT"/>
                <a:cs typeface="Arial MT"/>
              </a:rPr>
              <a:t>LAN </a:t>
            </a:r>
            <a:r>
              <a:rPr sz="1815" spc="-9" dirty="0">
                <a:solidFill>
                  <a:srgbClr val="282828"/>
                </a:solidFill>
                <a:latin typeface="Arial MT"/>
                <a:cs typeface="Arial MT"/>
              </a:rPr>
              <a:t>envoyée</a:t>
            </a:r>
            <a:r>
              <a:rPr sz="1815" dirty="0">
                <a:solidFill>
                  <a:srgbClr val="282828"/>
                </a:solidFill>
                <a:latin typeface="Arial MT"/>
                <a:cs typeface="Arial MT"/>
              </a:rPr>
              <a:t> </a:t>
            </a:r>
            <a:r>
              <a:rPr sz="1815" spc="-5" dirty="0">
                <a:solidFill>
                  <a:srgbClr val="282828"/>
                </a:solidFill>
                <a:latin typeface="Arial MT"/>
                <a:cs typeface="Arial MT"/>
              </a:rPr>
              <a:t>par</a:t>
            </a:r>
            <a:r>
              <a:rPr sz="1815" dirty="0">
                <a:solidFill>
                  <a:srgbClr val="282828"/>
                </a:solidFill>
                <a:latin typeface="Arial MT"/>
                <a:cs typeface="Arial MT"/>
              </a:rPr>
              <a:t> </a:t>
            </a:r>
            <a:r>
              <a:rPr sz="1815" spc="-5" dirty="0">
                <a:solidFill>
                  <a:srgbClr val="282828"/>
                </a:solidFill>
                <a:latin typeface="Arial MT"/>
                <a:cs typeface="Arial MT"/>
              </a:rPr>
              <a:t>le</a:t>
            </a:r>
            <a:r>
              <a:rPr sz="1815" dirty="0">
                <a:solidFill>
                  <a:srgbClr val="282828"/>
                </a:solidFill>
                <a:latin typeface="Arial MT"/>
                <a:cs typeface="Arial MT"/>
              </a:rPr>
              <a:t> </a:t>
            </a:r>
            <a:r>
              <a:rPr sz="1815" spc="-5" dirty="0">
                <a:solidFill>
                  <a:srgbClr val="282828"/>
                </a:solidFill>
                <a:latin typeface="Arial MT"/>
                <a:cs typeface="Arial MT"/>
              </a:rPr>
              <a:t>DR,</a:t>
            </a:r>
            <a:r>
              <a:rPr sz="1815" dirty="0">
                <a:solidFill>
                  <a:srgbClr val="282828"/>
                </a:solidFill>
                <a:latin typeface="Arial MT"/>
                <a:cs typeface="Arial MT"/>
              </a:rPr>
              <a:t> </a:t>
            </a:r>
            <a:r>
              <a:rPr sz="1815" spc="-9" dirty="0">
                <a:solidFill>
                  <a:srgbClr val="282828"/>
                </a:solidFill>
                <a:latin typeface="Arial MT"/>
                <a:cs typeface="Arial MT"/>
              </a:rPr>
              <a:t>inondée</a:t>
            </a:r>
            <a:r>
              <a:rPr sz="1815" spc="14" dirty="0">
                <a:solidFill>
                  <a:srgbClr val="282828"/>
                </a:solidFill>
                <a:latin typeface="Arial MT"/>
                <a:cs typeface="Arial MT"/>
              </a:rPr>
              <a:t> </a:t>
            </a:r>
            <a:r>
              <a:rPr sz="1815" spc="-5" dirty="0">
                <a:solidFill>
                  <a:srgbClr val="282828"/>
                </a:solidFill>
                <a:latin typeface="Arial MT"/>
                <a:cs typeface="Arial MT"/>
              </a:rPr>
              <a:t>dans</a:t>
            </a:r>
            <a:r>
              <a:rPr sz="1815" dirty="0">
                <a:solidFill>
                  <a:srgbClr val="282828"/>
                </a:solidFill>
                <a:latin typeface="Arial MT"/>
                <a:cs typeface="Arial MT"/>
              </a:rPr>
              <a:t> </a:t>
            </a:r>
            <a:r>
              <a:rPr sz="1815" spc="-5" dirty="0">
                <a:solidFill>
                  <a:srgbClr val="282828"/>
                </a:solidFill>
                <a:latin typeface="Arial MT"/>
                <a:cs typeface="Arial MT"/>
              </a:rPr>
              <a:t>la</a:t>
            </a:r>
            <a:r>
              <a:rPr sz="1815" dirty="0">
                <a:solidFill>
                  <a:srgbClr val="282828"/>
                </a:solidFill>
                <a:latin typeface="Arial MT"/>
                <a:cs typeface="Arial MT"/>
              </a:rPr>
              <a:t> </a:t>
            </a:r>
            <a:r>
              <a:rPr sz="1815" spc="-9" dirty="0">
                <a:solidFill>
                  <a:srgbClr val="282828"/>
                </a:solidFill>
                <a:latin typeface="Arial MT"/>
                <a:cs typeface="Arial MT"/>
              </a:rPr>
              <a:t>zone</a:t>
            </a:r>
            <a:endParaRPr sz="1815" dirty="0">
              <a:latin typeface="Arial MT"/>
              <a:cs typeface="Arial MT"/>
            </a:endParaRPr>
          </a:p>
          <a:p>
            <a:pPr marL="749224" marR="135437" lvl="1" indent="-244939">
              <a:spcBef>
                <a:spcPts val="980"/>
              </a:spcBef>
              <a:buClr>
                <a:srgbClr val="9A9A33"/>
              </a:buClr>
              <a:buSzPct val="65000"/>
              <a:buFont typeface="Wingdings"/>
              <a:buChar char=""/>
              <a:tabLst>
                <a:tab pos="749800" algn="l"/>
              </a:tabLst>
            </a:pPr>
            <a:r>
              <a:rPr sz="1815" spc="-5" dirty="0">
                <a:solidFill>
                  <a:srgbClr val="282828"/>
                </a:solidFill>
                <a:latin typeface="Arial MT"/>
                <a:cs typeface="Arial MT"/>
              </a:rPr>
              <a:t>Type</a:t>
            </a:r>
            <a:r>
              <a:rPr sz="1815" dirty="0">
                <a:solidFill>
                  <a:srgbClr val="282828"/>
                </a:solidFill>
                <a:latin typeface="Arial MT"/>
                <a:cs typeface="Arial MT"/>
              </a:rPr>
              <a:t> </a:t>
            </a:r>
            <a:r>
              <a:rPr sz="1815" spc="-5" dirty="0">
                <a:solidFill>
                  <a:srgbClr val="282828"/>
                </a:solidFill>
                <a:latin typeface="Arial MT"/>
                <a:cs typeface="Arial MT"/>
              </a:rPr>
              <a:t>3</a:t>
            </a:r>
            <a:r>
              <a:rPr sz="1815" spc="5"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5" dirty="0">
                <a:solidFill>
                  <a:srgbClr val="282828"/>
                </a:solidFill>
                <a:latin typeface="Arial MT"/>
                <a:cs typeface="Arial MT"/>
              </a:rPr>
              <a:t>Summary-LSA</a:t>
            </a:r>
            <a:r>
              <a:rPr sz="1815" spc="14" dirty="0">
                <a:solidFill>
                  <a:srgbClr val="282828"/>
                </a:solidFill>
                <a:latin typeface="Arial MT"/>
                <a:cs typeface="Arial MT"/>
              </a:rPr>
              <a:t> </a:t>
            </a:r>
            <a:r>
              <a:rPr sz="1815" spc="-5" dirty="0">
                <a:solidFill>
                  <a:srgbClr val="282828"/>
                </a:solidFill>
                <a:latin typeface="Arial MT"/>
                <a:cs typeface="Arial MT"/>
              </a:rPr>
              <a:t>type</a:t>
            </a:r>
            <a:r>
              <a:rPr sz="1815" spc="5" dirty="0">
                <a:solidFill>
                  <a:srgbClr val="282828"/>
                </a:solidFill>
                <a:latin typeface="Arial MT"/>
                <a:cs typeface="Arial MT"/>
              </a:rPr>
              <a:t> </a:t>
            </a:r>
            <a:r>
              <a:rPr sz="1815" spc="-5" dirty="0">
                <a:solidFill>
                  <a:srgbClr val="282828"/>
                </a:solidFill>
                <a:latin typeface="Arial MT"/>
                <a:cs typeface="Arial MT"/>
              </a:rPr>
              <a:t>3</a:t>
            </a:r>
            <a:r>
              <a:rPr sz="1815"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5" dirty="0">
                <a:solidFill>
                  <a:srgbClr val="282828"/>
                </a:solidFill>
                <a:latin typeface="Arial MT"/>
                <a:cs typeface="Arial MT"/>
              </a:rPr>
              <a:t>: </a:t>
            </a:r>
            <a:r>
              <a:rPr sz="1815" spc="-9" dirty="0">
                <a:solidFill>
                  <a:srgbClr val="282828"/>
                </a:solidFill>
                <a:latin typeface="Arial MT"/>
                <a:cs typeface="Arial MT"/>
              </a:rPr>
              <a:t>description</a:t>
            </a:r>
            <a:r>
              <a:rPr sz="1815" spc="5" dirty="0">
                <a:solidFill>
                  <a:srgbClr val="282828"/>
                </a:solidFill>
                <a:latin typeface="Arial MT"/>
                <a:cs typeface="Arial MT"/>
              </a:rPr>
              <a:t> </a:t>
            </a:r>
            <a:r>
              <a:rPr sz="1815" spc="-5" dirty="0">
                <a:solidFill>
                  <a:srgbClr val="282828"/>
                </a:solidFill>
                <a:latin typeface="Arial MT"/>
                <a:cs typeface="Arial MT"/>
              </a:rPr>
              <a:t>des</a:t>
            </a:r>
            <a:r>
              <a:rPr sz="1815" spc="5" dirty="0">
                <a:solidFill>
                  <a:srgbClr val="282828"/>
                </a:solidFill>
                <a:latin typeface="Arial MT"/>
                <a:cs typeface="Arial MT"/>
              </a:rPr>
              <a:t> </a:t>
            </a:r>
            <a:r>
              <a:rPr sz="1815" spc="-9" dirty="0">
                <a:solidFill>
                  <a:srgbClr val="282828"/>
                </a:solidFill>
                <a:latin typeface="Arial MT"/>
                <a:cs typeface="Arial MT"/>
              </a:rPr>
              <a:t>destinations</a:t>
            </a:r>
            <a:r>
              <a:rPr sz="1815" spc="5" dirty="0">
                <a:solidFill>
                  <a:srgbClr val="282828"/>
                </a:solidFill>
                <a:latin typeface="Arial MT"/>
                <a:cs typeface="Arial MT"/>
              </a:rPr>
              <a:t> </a:t>
            </a:r>
            <a:r>
              <a:rPr sz="1815" spc="-9" dirty="0">
                <a:solidFill>
                  <a:srgbClr val="282828"/>
                </a:solidFill>
                <a:latin typeface="Arial MT"/>
                <a:cs typeface="Arial MT"/>
              </a:rPr>
              <a:t>en </a:t>
            </a:r>
            <a:r>
              <a:rPr sz="1815" spc="-495" dirty="0">
                <a:solidFill>
                  <a:srgbClr val="282828"/>
                </a:solidFill>
                <a:latin typeface="Arial MT"/>
                <a:cs typeface="Arial MT"/>
              </a:rPr>
              <a:t> </a:t>
            </a:r>
            <a:r>
              <a:rPr sz="1815" spc="-9" dirty="0">
                <a:solidFill>
                  <a:srgbClr val="282828"/>
                </a:solidFill>
                <a:latin typeface="Arial MT"/>
                <a:cs typeface="Arial MT"/>
              </a:rPr>
              <a:t>dehors</a:t>
            </a:r>
            <a:r>
              <a:rPr sz="1815" spc="-14" dirty="0">
                <a:solidFill>
                  <a:srgbClr val="282828"/>
                </a:solidFill>
                <a:latin typeface="Arial MT"/>
                <a:cs typeface="Arial MT"/>
              </a:rPr>
              <a:t> </a:t>
            </a:r>
            <a:r>
              <a:rPr sz="1815" spc="-5" dirty="0">
                <a:solidFill>
                  <a:srgbClr val="282828"/>
                </a:solidFill>
                <a:latin typeface="Arial MT"/>
                <a:cs typeface="Arial MT"/>
              </a:rPr>
              <a:t>de</a:t>
            </a:r>
            <a:r>
              <a:rPr sz="1815" dirty="0">
                <a:solidFill>
                  <a:srgbClr val="282828"/>
                </a:solidFill>
                <a:latin typeface="Arial MT"/>
                <a:cs typeface="Arial MT"/>
              </a:rPr>
              <a:t> </a:t>
            </a:r>
            <a:r>
              <a:rPr sz="1815" spc="-5" dirty="0">
                <a:solidFill>
                  <a:srgbClr val="282828"/>
                </a:solidFill>
                <a:latin typeface="Arial MT"/>
                <a:cs typeface="Arial MT"/>
              </a:rPr>
              <a:t>la zone</a:t>
            </a:r>
            <a:r>
              <a:rPr sz="1815" dirty="0">
                <a:solidFill>
                  <a:srgbClr val="282828"/>
                </a:solidFill>
                <a:latin typeface="Arial MT"/>
                <a:cs typeface="Arial MT"/>
              </a:rPr>
              <a:t> </a:t>
            </a:r>
            <a:r>
              <a:rPr sz="1815" spc="-5" dirty="0">
                <a:solidFill>
                  <a:srgbClr val="282828"/>
                </a:solidFill>
                <a:latin typeface="Arial MT"/>
                <a:cs typeface="Arial MT"/>
              </a:rPr>
              <a:t>(mais</a:t>
            </a:r>
            <a:r>
              <a:rPr sz="1815" dirty="0">
                <a:solidFill>
                  <a:srgbClr val="282828"/>
                </a:solidFill>
                <a:latin typeface="Arial MT"/>
                <a:cs typeface="Arial MT"/>
              </a:rPr>
              <a:t> </a:t>
            </a:r>
            <a:r>
              <a:rPr sz="1815" spc="-5" dirty="0">
                <a:solidFill>
                  <a:srgbClr val="282828"/>
                </a:solidFill>
                <a:latin typeface="Arial MT"/>
                <a:cs typeface="Arial MT"/>
              </a:rPr>
              <a:t>dans</a:t>
            </a:r>
            <a:r>
              <a:rPr sz="1815" dirty="0">
                <a:solidFill>
                  <a:srgbClr val="282828"/>
                </a:solidFill>
                <a:latin typeface="Arial MT"/>
                <a:cs typeface="Arial MT"/>
              </a:rPr>
              <a:t> </a:t>
            </a:r>
            <a:r>
              <a:rPr sz="1815" spc="-5" dirty="0">
                <a:solidFill>
                  <a:srgbClr val="282828"/>
                </a:solidFill>
                <a:latin typeface="Arial MT"/>
                <a:cs typeface="Arial MT"/>
              </a:rPr>
              <a:t>le </a:t>
            </a:r>
            <a:r>
              <a:rPr sz="1815" spc="-9" dirty="0">
                <a:solidFill>
                  <a:srgbClr val="282828"/>
                </a:solidFill>
                <a:latin typeface="Arial MT"/>
                <a:cs typeface="Arial MT"/>
              </a:rPr>
              <a:t>même</a:t>
            </a:r>
            <a:r>
              <a:rPr sz="1815" spc="5" dirty="0">
                <a:solidFill>
                  <a:srgbClr val="282828"/>
                </a:solidFill>
                <a:latin typeface="Arial MT"/>
                <a:cs typeface="Arial MT"/>
              </a:rPr>
              <a:t> </a:t>
            </a:r>
            <a:r>
              <a:rPr sz="1815" spc="-5" dirty="0">
                <a:solidFill>
                  <a:srgbClr val="282828"/>
                </a:solidFill>
                <a:latin typeface="Arial MT"/>
                <a:cs typeface="Arial MT"/>
              </a:rPr>
              <a:t>AS)</a:t>
            </a:r>
            <a:r>
              <a:rPr sz="1815" dirty="0">
                <a:solidFill>
                  <a:srgbClr val="282828"/>
                </a:solidFill>
                <a:latin typeface="Arial MT"/>
                <a:cs typeface="Arial MT"/>
              </a:rPr>
              <a:t> </a:t>
            </a:r>
            <a:r>
              <a:rPr sz="1815" spc="-9" dirty="0">
                <a:solidFill>
                  <a:srgbClr val="282828"/>
                </a:solidFill>
                <a:latin typeface="Arial MT"/>
                <a:cs typeface="Arial MT"/>
              </a:rPr>
              <a:t>envoyée</a:t>
            </a:r>
            <a:r>
              <a:rPr sz="1815" dirty="0">
                <a:solidFill>
                  <a:srgbClr val="282828"/>
                </a:solidFill>
                <a:latin typeface="Arial MT"/>
                <a:cs typeface="Arial MT"/>
              </a:rPr>
              <a:t> </a:t>
            </a:r>
            <a:r>
              <a:rPr sz="1815" spc="-5" dirty="0">
                <a:solidFill>
                  <a:srgbClr val="282828"/>
                </a:solidFill>
                <a:latin typeface="Arial MT"/>
                <a:cs typeface="Arial MT"/>
              </a:rPr>
              <a:t>par</a:t>
            </a:r>
            <a:r>
              <a:rPr sz="1815" dirty="0">
                <a:solidFill>
                  <a:srgbClr val="282828"/>
                </a:solidFill>
                <a:latin typeface="Arial MT"/>
                <a:cs typeface="Arial MT"/>
              </a:rPr>
              <a:t> </a:t>
            </a:r>
            <a:r>
              <a:rPr sz="1815" spc="-5" dirty="0">
                <a:solidFill>
                  <a:srgbClr val="282828"/>
                </a:solidFill>
                <a:latin typeface="Arial MT"/>
                <a:cs typeface="Arial MT"/>
              </a:rPr>
              <a:t>tout </a:t>
            </a:r>
            <a:r>
              <a:rPr sz="1815" dirty="0">
                <a:solidFill>
                  <a:srgbClr val="282828"/>
                </a:solidFill>
                <a:latin typeface="Arial MT"/>
                <a:cs typeface="Arial MT"/>
              </a:rPr>
              <a:t> </a:t>
            </a:r>
            <a:r>
              <a:rPr sz="1815" spc="-9" dirty="0">
                <a:solidFill>
                  <a:srgbClr val="282828"/>
                </a:solidFill>
                <a:latin typeface="Arial MT"/>
                <a:cs typeface="Arial MT"/>
              </a:rPr>
              <a:t>routeur</a:t>
            </a:r>
            <a:r>
              <a:rPr sz="1815" spc="-18" dirty="0">
                <a:solidFill>
                  <a:srgbClr val="282828"/>
                </a:solidFill>
                <a:latin typeface="Arial MT"/>
                <a:cs typeface="Arial MT"/>
              </a:rPr>
              <a:t> </a:t>
            </a:r>
            <a:r>
              <a:rPr sz="1815" spc="-5" dirty="0">
                <a:solidFill>
                  <a:srgbClr val="282828"/>
                </a:solidFill>
                <a:latin typeface="Arial MT"/>
                <a:cs typeface="Arial MT"/>
              </a:rPr>
              <a:t>ABR</a:t>
            </a:r>
            <a:r>
              <a:rPr sz="1815" spc="14" dirty="0">
                <a:solidFill>
                  <a:srgbClr val="282828"/>
                </a:solidFill>
                <a:latin typeface="Arial MT"/>
                <a:cs typeface="Arial MT"/>
              </a:rPr>
              <a:t> </a:t>
            </a:r>
            <a:r>
              <a:rPr sz="1815" spc="-5" dirty="0">
                <a:solidFill>
                  <a:srgbClr val="282828"/>
                </a:solidFill>
                <a:latin typeface="Arial MT"/>
                <a:cs typeface="Arial MT"/>
              </a:rPr>
              <a:t>(inter-zone),</a:t>
            </a:r>
            <a:r>
              <a:rPr sz="1815" spc="-18" dirty="0">
                <a:solidFill>
                  <a:srgbClr val="282828"/>
                </a:solidFill>
                <a:latin typeface="Arial MT"/>
                <a:cs typeface="Arial MT"/>
              </a:rPr>
              <a:t> </a:t>
            </a:r>
            <a:r>
              <a:rPr sz="1815" spc="-5" dirty="0">
                <a:solidFill>
                  <a:srgbClr val="282828"/>
                </a:solidFill>
                <a:latin typeface="Arial MT"/>
                <a:cs typeface="Arial MT"/>
              </a:rPr>
              <a:t>vers</a:t>
            </a:r>
            <a:r>
              <a:rPr sz="1815" spc="-9" dirty="0">
                <a:solidFill>
                  <a:srgbClr val="282828"/>
                </a:solidFill>
                <a:latin typeface="Arial MT"/>
                <a:cs typeface="Arial MT"/>
              </a:rPr>
              <a:t> </a:t>
            </a:r>
            <a:r>
              <a:rPr sz="1815" spc="-5" dirty="0">
                <a:solidFill>
                  <a:srgbClr val="282828"/>
                </a:solidFill>
                <a:latin typeface="Arial MT"/>
                <a:cs typeface="Arial MT"/>
              </a:rPr>
              <a:t>tous les</a:t>
            </a:r>
            <a:r>
              <a:rPr sz="1815" spc="5" dirty="0">
                <a:solidFill>
                  <a:srgbClr val="282828"/>
                </a:solidFill>
                <a:latin typeface="Arial MT"/>
                <a:cs typeface="Arial MT"/>
              </a:rPr>
              <a:t> </a:t>
            </a:r>
            <a:r>
              <a:rPr sz="1815" spc="-5" dirty="0">
                <a:solidFill>
                  <a:srgbClr val="282828"/>
                </a:solidFill>
                <a:latin typeface="Arial MT"/>
                <a:cs typeface="Arial MT"/>
              </a:rPr>
              <a:t>routeurs</a:t>
            </a:r>
            <a:r>
              <a:rPr sz="1815" spc="-18" dirty="0">
                <a:solidFill>
                  <a:srgbClr val="282828"/>
                </a:solidFill>
                <a:latin typeface="Arial MT"/>
                <a:cs typeface="Arial MT"/>
              </a:rPr>
              <a:t> </a:t>
            </a:r>
            <a:r>
              <a:rPr sz="1815" spc="-5" dirty="0">
                <a:solidFill>
                  <a:srgbClr val="282828"/>
                </a:solidFill>
                <a:latin typeface="Arial MT"/>
                <a:cs typeface="Arial MT"/>
              </a:rPr>
              <a:t>de</a:t>
            </a:r>
            <a:r>
              <a:rPr sz="1815" spc="5" dirty="0">
                <a:solidFill>
                  <a:srgbClr val="282828"/>
                </a:solidFill>
                <a:latin typeface="Arial MT"/>
                <a:cs typeface="Arial MT"/>
              </a:rPr>
              <a:t> </a:t>
            </a:r>
            <a:r>
              <a:rPr sz="1815" spc="-5" dirty="0">
                <a:solidFill>
                  <a:srgbClr val="282828"/>
                </a:solidFill>
                <a:latin typeface="Arial MT"/>
                <a:cs typeface="Arial MT"/>
              </a:rPr>
              <a:t>la</a:t>
            </a:r>
            <a:r>
              <a:rPr sz="1815" spc="5" dirty="0">
                <a:solidFill>
                  <a:srgbClr val="282828"/>
                </a:solidFill>
                <a:latin typeface="Arial MT"/>
                <a:cs typeface="Arial MT"/>
              </a:rPr>
              <a:t> </a:t>
            </a:r>
            <a:r>
              <a:rPr sz="1815" spc="-5" dirty="0">
                <a:solidFill>
                  <a:srgbClr val="282828"/>
                </a:solidFill>
                <a:latin typeface="Arial MT"/>
                <a:cs typeface="Arial MT"/>
              </a:rPr>
              <a:t>zone</a:t>
            </a:r>
            <a:endParaRPr sz="1815" dirty="0">
              <a:latin typeface="Arial MT"/>
              <a:cs typeface="Arial MT"/>
            </a:endParaRPr>
          </a:p>
          <a:p>
            <a:pPr marL="749224" marR="4611" lvl="1" indent="-244939">
              <a:spcBef>
                <a:spcPts val="980"/>
              </a:spcBef>
              <a:buClr>
                <a:srgbClr val="9A9A33"/>
              </a:buClr>
              <a:buSzPct val="65000"/>
              <a:buFont typeface="Wingdings"/>
              <a:buChar char=""/>
              <a:tabLst>
                <a:tab pos="749800" algn="l"/>
              </a:tabLst>
            </a:pPr>
            <a:r>
              <a:rPr sz="1815" spc="-5" dirty="0">
                <a:solidFill>
                  <a:srgbClr val="282828"/>
                </a:solidFill>
                <a:latin typeface="Arial MT"/>
                <a:cs typeface="Arial MT"/>
              </a:rPr>
              <a:t>Type</a:t>
            </a:r>
            <a:r>
              <a:rPr sz="1815" dirty="0">
                <a:solidFill>
                  <a:srgbClr val="282828"/>
                </a:solidFill>
                <a:latin typeface="Arial MT"/>
                <a:cs typeface="Arial MT"/>
              </a:rPr>
              <a:t> </a:t>
            </a:r>
            <a:r>
              <a:rPr sz="1815" spc="-5" dirty="0">
                <a:solidFill>
                  <a:srgbClr val="282828"/>
                </a:solidFill>
                <a:latin typeface="Arial MT"/>
                <a:cs typeface="Arial MT"/>
              </a:rPr>
              <a:t>4</a:t>
            </a:r>
            <a:r>
              <a:rPr sz="1815"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5" dirty="0">
                <a:solidFill>
                  <a:srgbClr val="282828"/>
                </a:solidFill>
                <a:latin typeface="Arial MT"/>
                <a:cs typeface="Arial MT"/>
              </a:rPr>
              <a:t>Summary-LSA</a:t>
            </a:r>
            <a:r>
              <a:rPr sz="1815" spc="9" dirty="0">
                <a:solidFill>
                  <a:srgbClr val="282828"/>
                </a:solidFill>
                <a:latin typeface="Arial MT"/>
                <a:cs typeface="Arial MT"/>
              </a:rPr>
              <a:t> </a:t>
            </a:r>
            <a:r>
              <a:rPr sz="1815" spc="-5" dirty="0">
                <a:solidFill>
                  <a:srgbClr val="282828"/>
                </a:solidFill>
                <a:latin typeface="Arial MT"/>
                <a:cs typeface="Arial MT"/>
              </a:rPr>
              <a:t>type</a:t>
            </a:r>
            <a:r>
              <a:rPr sz="1815" dirty="0">
                <a:solidFill>
                  <a:srgbClr val="282828"/>
                </a:solidFill>
                <a:latin typeface="Arial MT"/>
                <a:cs typeface="Arial MT"/>
              </a:rPr>
              <a:t> </a:t>
            </a:r>
            <a:r>
              <a:rPr sz="1815" spc="-5" dirty="0">
                <a:solidFill>
                  <a:srgbClr val="282828"/>
                </a:solidFill>
                <a:latin typeface="Arial MT"/>
                <a:cs typeface="Arial MT"/>
              </a:rPr>
              <a:t>4</a:t>
            </a:r>
            <a:r>
              <a:rPr sz="1815" dirty="0">
                <a:solidFill>
                  <a:srgbClr val="282828"/>
                </a:solidFill>
                <a:latin typeface="Arial MT"/>
                <a:cs typeface="Arial MT"/>
              </a:rPr>
              <a:t> </a:t>
            </a:r>
            <a:r>
              <a:rPr sz="1815" spc="-5" dirty="0">
                <a:solidFill>
                  <a:srgbClr val="282828"/>
                </a:solidFill>
                <a:latin typeface="Arial MT"/>
                <a:cs typeface="Arial MT"/>
              </a:rPr>
              <a:t>»</a:t>
            </a:r>
            <a:r>
              <a:rPr sz="1815" dirty="0">
                <a:solidFill>
                  <a:srgbClr val="282828"/>
                </a:solidFill>
                <a:latin typeface="Arial MT"/>
                <a:cs typeface="Arial MT"/>
              </a:rPr>
              <a:t> </a:t>
            </a:r>
            <a:r>
              <a:rPr sz="1815" spc="-5" dirty="0">
                <a:solidFill>
                  <a:srgbClr val="282828"/>
                </a:solidFill>
                <a:latin typeface="Arial MT"/>
                <a:cs typeface="Arial MT"/>
              </a:rPr>
              <a:t>: </a:t>
            </a:r>
            <a:r>
              <a:rPr sz="1815" spc="-9" dirty="0">
                <a:solidFill>
                  <a:srgbClr val="282828"/>
                </a:solidFill>
                <a:latin typeface="Arial MT"/>
                <a:cs typeface="Arial MT"/>
              </a:rPr>
              <a:t>description</a:t>
            </a:r>
            <a:r>
              <a:rPr sz="1815" dirty="0">
                <a:solidFill>
                  <a:srgbClr val="282828"/>
                </a:solidFill>
                <a:latin typeface="Arial MT"/>
                <a:cs typeface="Arial MT"/>
              </a:rPr>
              <a:t> </a:t>
            </a:r>
            <a:r>
              <a:rPr sz="1815" spc="-5" dirty="0">
                <a:solidFill>
                  <a:srgbClr val="282828"/>
                </a:solidFill>
                <a:latin typeface="Arial MT"/>
                <a:cs typeface="Arial MT"/>
              </a:rPr>
              <a:t>des</a:t>
            </a:r>
            <a:r>
              <a:rPr sz="1815" dirty="0">
                <a:solidFill>
                  <a:srgbClr val="282828"/>
                </a:solidFill>
                <a:latin typeface="Arial MT"/>
                <a:cs typeface="Arial MT"/>
              </a:rPr>
              <a:t> </a:t>
            </a:r>
            <a:r>
              <a:rPr sz="1815" spc="-5" dirty="0">
                <a:solidFill>
                  <a:srgbClr val="282828"/>
                </a:solidFill>
                <a:latin typeface="Arial MT"/>
                <a:cs typeface="Arial MT"/>
              </a:rPr>
              <a:t>routeurs</a:t>
            </a:r>
            <a:r>
              <a:rPr sz="1815" spc="-9" dirty="0">
                <a:solidFill>
                  <a:srgbClr val="282828"/>
                </a:solidFill>
                <a:latin typeface="Arial MT"/>
                <a:cs typeface="Arial MT"/>
              </a:rPr>
              <a:t> </a:t>
            </a:r>
            <a:r>
              <a:rPr sz="1815" spc="-5" dirty="0">
                <a:solidFill>
                  <a:srgbClr val="282828"/>
                </a:solidFill>
                <a:latin typeface="Arial MT"/>
                <a:cs typeface="Arial MT"/>
              </a:rPr>
              <a:t>ASBR </a:t>
            </a:r>
            <a:r>
              <a:rPr sz="1815" dirty="0">
                <a:solidFill>
                  <a:srgbClr val="282828"/>
                </a:solidFill>
                <a:latin typeface="Arial MT"/>
                <a:cs typeface="Arial MT"/>
              </a:rPr>
              <a:t> </a:t>
            </a:r>
            <a:r>
              <a:rPr sz="1815" spc="-5" dirty="0">
                <a:solidFill>
                  <a:srgbClr val="282828"/>
                </a:solidFill>
                <a:latin typeface="Arial MT"/>
                <a:cs typeface="Arial MT"/>
              </a:rPr>
              <a:t>(AS</a:t>
            </a:r>
            <a:r>
              <a:rPr sz="1815" spc="5" dirty="0">
                <a:solidFill>
                  <a:srgbClr val="282828"/>
                </a:solidFill>
                <a:latin typeface="Arial MT"/>
                <a:cs typeface="Arial MT"/>
              </a:rPr>
              <a:t> </a:t>
            </a:r>
            <a:r>
              <a:rPr sz="1815" spc="-5" dirty="0">
                <a:solidFill>
                  <a:srgbClr val="282828"/>
                </a:solidFill>
                <a:latin typeface="Arial MT"/>
                <a:cs typeface="Arial MT"/>
              </a:rPr>
              <a:t>Boundary</a:t>
            </a:r>
            <a:r>
              <a:rPr sz="1815" spc="9" dirty="0">
                <a:solidFill>
                  <a:srgbClr val="282828"/>
                </a:solidFill>
                <a:latin typeface="Arial MT"/>
                <a:cs typeface="Arial MT"/>
              </a:rPr>
              <a:t> </a:t>
            </a:r>
            <a:r>
              <a:rPr sz="1815" spc="-9" dirty="0">
                <a:solidFill>
                  <a:srgbClr val="282828"/>
                </a:solidFill>
                <a:latin typeface="Arial MT"/>
                <a:cs typeface="Arial MT"/>
              </a:rPr>
              <a:t>Router)</a:t>
            </a:r>
            <a:r>
              <a:rPr sz="1815" spc="5" dirty="0">
                <a:solidFill>
                  <a:srgbClr val="282828"/>
                </a:solidFill>
                <a:latin typeface="Arial MT"/>
                <a:cs typeface="Arial MT"/>
              </a:rPr>
              <a:t> </a:t>
            </a:r>
            <a:r>
              <a:rPr sz="1815" spc="-9" dirty="0">
                <a:solidFill>
                  <a:srgbClr val="282828"/>
                </a:solidFill>
                <a:latin typeface="Arial MT"/>
                <a:cs typeface="Arial MT"/>
              </a:rPr>
              <a:t>envoyée</a:t>
            </a:r>
            <a:r>
              <a:rPr sz="1815" spc="9" dirty="0">
                <a:solidFill>
                  <a:srgbClr val="282828"/>
                </a:solidFill>
                <a:latin typeface="Arial MT"/>
                <a:cs typeface="Arial MT"/>
              </a:rPr>
              <a:t> </a:t>
            </a:r>
            <a:r>
              <a:rPr sz="1815" spc="-5" dirty="0">
                <a:solidFill>
                  <a:srgbClr val="282828"/>
                </a:solidFill>
                <a:latin typeface="Arial MT"/>
                <a:cs typeface="Arial MT"/>
              </a:rPr>
              <a:t>par</a:t>
            </a:r>
            <a:r>
              <a:rPr sz="1815" spc="5" dirty="0">
                <a:solidFill>
                  <a:srgbClr val="282828"/>
                </a:solidFill>
                <a:latin typeface="Arial MT"/>
                <a:cs typeface="Arial MT"/>
              </a:rPr>
              <a:t> </a:t>
            </a:r>
            <a:r>
              <a:rPr sz="1815" spc="-5" dirty="0">
                <a:solidFill>
                  <a:srgbClr val="282828"/>
                </a:solidFill>
                <a:latin typeface="Arial MT"/>
                <a:cs typeface="Arial MT"/>
              </a:rPr>
              <a:t>les</a:t>
            </a:r>
            <a:r>
              <a:rPr sz="1815" spc="9" dirty="0">
                <a:solidFill>
                  <a:srgbClr val="282828"/>
                </a:solidFill>
                <a:latin typeface="Arial MT"/>
                <a:cs typeface="Arial MT"/>
              </a:rPr>
              <a:t> </a:t>
            </a:r>
            <a:r>
              <a:rPr sz="1815" spc="-5" dirty="0">
                <a:solidFill>
                  <a:srgbClr val="282828"/>
                </a:solidFill>
                <a:latin typeface="Arial MT"/>
                <a:cs typeface="Arial MT"/>
              </a:rPr>
              <a:t>ABR,</a:t>
            </a:r>
            <a:r>
              <a:rPr sz="1815" spc="5" dirty="0">
                <a:solidFill>
                  <a:srgbClr val="282828"/>
                </a:solidFill>
                <a:latin typeface="Arial MT"/>
                <a:cs typeface="Arial MT"/>
              </a:rPr>
              <a:t> </a:t>
            </a:r>
            <a:r>
              <a:rPr sz="1815" spc="-5" dirty="0">
                <a:solidFill>
                  <a:srgbClr val="282828"/>
                </a:solidFill>
                <a:latin typeface="Arial MT"/>
                <a:cs typeface="Arial MT"/>
              </a:rPr>
              <a:t>vers</a:t>
            </a:r>
            <a:r>
              <a:rPr sz="1815" dirty="0">
                <a:solidFill>
                  <a:srgbClr val="282828"/>
                </a:solidFill>
                <a:latin typeface="Arial MT"/>
                <a:cs typeface="Arial MT"/>
              </a:rPr>
              <a:t> </a:t>
            </a:r>
            <a:r>
              <a:rPr sz="1815" spc="-5" dirty="0">
                <a:solidFill>
                  <a:srgbClr val="282828"/>
                </a:solidFill>
                <a:latin typeface="Arial MT"/>
                <a:cs typeface="Arial MT"/>
              </a:rPr>
              <a:t>tous les</a:t>
            </a:r>
            <a:r>
              <a:rPr sz="1815" spc="9" dirty="0">
                <a:solidFill>
                  <a:srgbClr val="282828"/>
                </a:solidFill>
                <a:latin typeface="Arial MT"/>
                <a:cs typeface="Arial MT"/>
              </a:rPr>
              <a:t> </a:t>
            </a:r>
            <a:r>
              <a:rPr sz="1815" spc="-5" dirty="0">
                <a:solidFill>
                  <a:srgbClr val="282828"/>
                </a:solidFill>
                <a:latin typeface="Arial MT"/>
                <a:cs typeface="Arial MT"/>
              </a:rPr>
              <a:t>ABRs</a:t>
            </a:r>
            <a:r>
              <a:rPr sz="1815" spc="18" dirty="0">
                <a:solidFill>
                  <a:srgbClr val="282828"/>
                </a:solidFill>
                <a:latin typeface="Arial MT"/>
                <a:cs typeface="Arial MT"/>
              </a:rPr>
              <a:t> </a:t>
            </a:r>
            <a:r>
              <a:rPr sz="1815" spc="-9" dirty="0">
                <a:solidFill>
                  <a:srgbClr val="282828"/>
                </a:solidFill>
                <a:latin typeface="Arial MT"/>
                <a:cs typeface="Arial MT"/>
              </a:rPr>
              <a:t>et </a:t>
            </a:r>
            <a:r>
              <a:rPr sz="1815" spc="-495" dirty="0">
                <a:solidFill>
                  <a:srgbClr val="282828"/>
                </a:solidFill>
                <a:latin typeface="Arial MT"/>
                <a:cs typeface="Arial MT"/>
              </a:rPr>
              <a:t> </a:t>
            </a:r>
            <a:r>
              <a:rPr sz="1815" spc="-5" dirty="0">
                <a:solidFill>
                  <a:srgbClr val="282828"/>
                </a:solidFill>
                <a:latin typeface="Arial MT"/>
                <a:cs typeface="Arial MT"/>
              </a:rPr>
              <a:t>ensuite inondée</a:t>
            </a:r>
            <a:r>
              <a:rPr sz="1815" spc="9" dirty="0">
                <a:solidFill>
                  <a:srgbClr val="282828"/>
                </a:solidFill>
                <a:latin typeface="Arial MT"/>
                <a:cs typeface="Arial MT"/>
              </a:rPr>
              <a:t> </a:t>
            </a:r>
            <a:r>
              <a:rPr sz="1815" spc="-5" dirty="0">
                <a:solidFill>
                  <a:srgbClr val="282828"/>
                </a:solidFill>
                <a:latin typeface="Arial MT"/>
                <a:cs typeface="Arial MT"/>
              </a:rPr>
              <a:t>dans les zones respectives (à</a:t>
            </a:r>
            <a:r>
              <a:rPr sz="1815" spc="-14" dirty="0">
                <a:solidFill>
                  <a:srgbClr val="282828"/>
                </a:solidFill>
                <a:latin typeface="Arial MT"/>
                <a:cs typeface="Arial MT"/>
              </a:rPr>
              <a:t> </a:t>
            </a:r>
            <a:r>
              <a:rPr sz="1815" spc="-5" dirty="0">
                <a:solidFill>
                  <a:srgbClr val="282828"/>
                </a:solidFill>
                <a:latin typeface="Arial MT"/>
                <a:cs typeface="Arial MT"/>
              </a:rPr>
              <a:t>ces</a:t>
            </a:r>
            <a:r>
              <a:rPr sz="1815" spc="-9" dirty="0">
                <a:solidFill>
                  <a:srgbClr val="282828"/>
                </a:solidFill>
                <a:latin typeface="Arial MT"/>
                <a:cs typeface="Arial MT"/>
              </a:rPr>
              <a:t> ABR)</a:t>
            </a:r>
            <a:endParaRPr sz="1815" dirty="0">
              <a:latin typeface="Arial MT"/>
              <a:cs typeface="Arial MT"/>
            </a:endParaRPr>
          </a:p>
          <a:p>
            <a:pPr marL="749224" marR="594192" lvl="1" indent="-244939">
              <a:spcBef>
                <a:spcPts val="980"/>
              </a:spcBef>
              <a:buClr>
                <a:srgbClr val="9A9A33"/>
              </a:buClr>
              <a:buSzPct val="65000"/>
              <a:buFont typeface="Wingdings"/>
              <a:buChar char=""/>
              <a:tabLst>
                <a:tab pos="749800" algn="l"/>
              </a:tabLst>
            </a:pPr>
            <a:r>
              <a:rPr sz="1815" spc="-5" dirty="0">
                <a:solidFill>
                  <a:srgbClr val="282828"/>
                </a:solidFill>
                <a:latin typeface="Arial MT"/>
                <a:cs typeface="Arial MT"/>
              </a:rPr>
              <a:t>Type</a:t>
            </a:r>
            <a:r>
              <a:rPr sz="1815" spc="5" dirty="0">
                <a:solidFill>
                  <a:srgbClr val="282828"/>
                </a:solidFill>
                <a:latin typeface="Arial MT"/>
                <a:cs typeface="Arial MT"/>
              </a:rPr>
              <a:t> </a:t>
            </a:r>
            <a:r>
              <a:rPr sz="1815" spc="-5" dirty="0">
                <a:solidFill>
                  <a:srgbClr val="282828"/>
                </a:solidFill>
                <a:latin typeface="Arial MT"/>
                <a:cs typeface="Arial MT"/>
              </a:rPr>
              <a:t>5</a:t>
            </a:r>
            <a:r>
              <a:rPr sz="1815" spc="5" dirty="0">
                <a:solidFill>
                  <a:srgbClr val="282828"/>
                </a:solidFill>
                <a:latin typeface="Arial MT"/>
                <a:cs typeface="Arial MT"/>
              </a:rPr>
              <a:t> </a:t>
            </a:r>
            <a:r>
              <a:rPr sz="1815" spc="-5" dirty="0">
                <a:solidFill>
                  <a:srgbClr val="282828"/>
                </a:solidFill>
                <a:latin typeface="Arial MT"/>
                <a:cs typeface="Arial MT"/>
              </a:rPr>
              <a:t>«</a:t>
            </a:r>
            <a:r>
              <a:rPr sz="1815" spc="14" dirty="0">
                <a:solidFill>
                  <a:srgbClr val="282828"/>
                </a:solidFill>
                <a:latin typeface="Arial MT"/>
                <a:cs typeface="Arial MT"/>
              </a:rPr>
              <a:t> </a:t>
            </a:r>
            <a:r>
              <a:rPr sz="1815" spc="-5" dirty="0">
                <a:solidFill>
                  <a:srgbClr val="282828"/>
                </a:solidFill>
                <a:latin typeface="Arial MT"/>
                <a:cs typeface="Arial MT"/>
              </a:rPr>
              <a:t>AS-External-Link</a:t>
            </a:r>
            <a:r>
              <a:rPr sz="1815" spc="18" dirty="0">
                <a:solidFill>
                  <a:srgbClr val="282828"/>
                </a:solidFill>
                <a:latin typeface="Arial MT"/>
                <a:cs typeface="Arial MT"/>
              </a:rPr>
              <a:t> </a:t>
            </a:r>
            <a:r>
              <a:rPr sz="1815" spc="-5" dirty="0">
                <a:solidFill>
                  <a:srgbClr val="282828"/>
                </a:solidFill>
                <a:latin typeface="Arial MT"/>
                <a:cs typeface="Arial MT"/>
              </a:rPr>
              <a:t>»</a:t>
            </a:r>
            <a:r>
              <a:rPr sz="1815" spc="9" dirty="0">
                <a:solidFill>
                  <a:srgbClr val="282828"/>
                </a:solidFill>
                <a:latin typeface="Arial MT"/>
                <a:cs typeface="Arial MT"/>
              </a:rPr>
              <a:t> </a:t>
            </a:r>
            <a:r>
              <a:rPr sz="1815" spc="-5" dirty="0">
                <a:solidFill>
                  <a:srgbClr val="282828"/>
                </a:solidFill>
                <a:latin typeface="Arial MT"/>
                <a:cs typeface="Arial MT"/>
              </a:rPr>
              <a:t>:</a:t>
            </a:r>
            <a:r>
              <a:rPr sz="1815" spc="5" dirty="0">
                <a:solidFill>
                  <a:srgbClr val="282828"/>
                </a:solidFill>
                <a:latin typeface="Arial MT"/>
                <a:cs typeface="Arial MT"/>
              </a:rPr>
              <a:t> </a:t>
            </a:r>
            <a:r>
              <a:rPr sz="1815" spc="-9" dirty="0">
                <a:solidFill>
                  <a:srgbClr val="282828"/>
                </a:solidFill>
                <a:latin typeface="Arial MT"/>
                <a:cs typeface="Arial MT"/>
              </a:rPr>
              <a:t>description</a:t>
            </a:r>
            <a:r>
              <a:rPr sz="1815" spc="5" dirty="0">
                <a:solidFill>
                  <a:srgbClr val="282828"/>
                </a:solidFill>
                <a:latin typeface="Arial MT"/>
                <a:cs typeface="Arial MT"/>
              </a:rPr>
              <a:t> </a:t>
            </a:r>
            <a:r>
              <a:rPr sz="1815" spc="-5" dirty="0">
                <a:solidFill>
                  <a:srgbClr val="282828"/>
                </a:solidFill>
                <a:latin typeface="Arial MT"/>
                <a:cs typeface="Arial MT"/>
              </a:rPr>
              <a:t>des</a:t>
            </a:r>
            <a:r>
              <a:rPr sz="1815" spc="9" dirty="0">
                <a:solidFill>
                  <a:srgbClr val="282828"/>
                </a:solidFill>
                <a:latin typeface="Arial MT"/>
                <a:cs typeface="Arial MT"/>
              </a:rPr>
              <a:t> </a:t>
            </a:r>
            <a:r>
              <a:rPr sz="1815" spc="-9" dirty="0">
                <a:solidFill>
                  <a:srgbClr val="282828"/>
                </a:solidFill>
                <a:latin typeface="Arial MT"/>
                <a:cs typeface="Arial MT"/>
              </a:rPr>
              <a:t>destinations</a:t>
            </a:r>
            <a:r>
              <a:rPr sz="1815" spc="5" dirty="0">
                <a:solidFill>
                  <a:srgbClr val="282828"/>
                </a:solidFill>
                <a:latin typeface="Arial MT"/>
                <a:cs typeface="Arial MT"/>
              </a:rPr>
              <a:t> </a:t>
            </a:r>
            <a:r>
              <a:rPr sz="1815" spc="-9" dirty="0">
                <a:solidFill>
                  <a:srgbClr val="282828"/>
                </a:solidFill>
                <a:latin typeface="Arial MT"/>
                <a:cs typeface="Arial MT"/>
              </a:rPr>
              <a:t>en </a:t>
            </a:r>
            <a:r>
              <a:rPr sz="1815" spc="-490" dirty="0">
                <a:solidFill>
                  <a:srgbClr val="282828"/>
                </a:solidFill>
                <a:latin typeface="Arial MT"/>
                <a:cs typeface="Arial MT"/>
              </a:rPr>
              <a:t> </a:t>
            </a:r>
            <a:r>
              <a:rPr sz="1815" spc="-9" dirty="0">
                <a:solidFill>
                  <a:srgbClr val="282828"/>
                </a:solidFill>
                <a:latin typeface="Arial MT"/>
                <a:cs typeface="Arial MT"/>
              </a:rPr>
              <a:t>dehors </a:t>
            </a:r>
            <a:r>
              <a:rPr sz="1815" spc="-5" dirty="0">
                <a:solidFill>
                  <a:srgbClr val="282828"/>
                </a:solidFill>
                <a:latin typeface="Arial MT"/>
                <a:cs typeface="Arial MT"/>
              </a:rPr>
              <a:t>du</a:t>
            </a:r>
            <a:r>
              <a:rPr sz="1815" dirty="0">
                <a:solidFill>
                  <a:srgbClr val="282828"/>
                </a:solidFill>
                <a:latin typeface="Arial MT"/>
                <a:cs typeface="Arial MT"/>
              </a:rPr>
              <a:t> </a:t>
            </a:r>
            <a:r>
              <a:rPr sz="1815" spc="-5" dirty="0">
                <a:solidFill>
                  <a:srgbClr val="282828"/>
                </a:solidFill>
                <a:latin typeface="Arial MT"/>
                <a:cs typeface="Arial MT"/>
              </a:rPr>
              <a:t>AS</a:t>
            </a:r>
            <a:r>
              <a:rPr sz="1815" dirty="0">
                <a:solidFill>
                  <a:srgbClr val="282828"/>
                </a:solidFill>
                <a:latin typeface="Arial MT"/>
                <a:cs typeface="Arial MT"/>
              </a:rPr>
              <a:t> </a:t>
            </a:r>
            <a:r>
              <a:rPr sz="1815" spc="-9" dirty="0">
                <a:solidFill>
                  <a:srgbClr val="282828"/>
                </a:solidFill>
                <a:latin typeface="Arial MT"/>
                <a:cs typeface="Arial MT"/>
              </a:rPr>
              <a:t>envoyée</a:t>
            </a:r>
            <a:r>
              <a:rPr sz="1815" spc="9" dirty="0">
                <a:solidFill>
                  <a:srgbClr val="282828"/>
                </a:solidFill>
                <a:latin typeface="Arial MT"/>
                <a:cs typeface="Arial MT"/>
              </a:rPr>
              <a:t> </a:t>
            </a:r>
            <a:r>
              <a:rPr sz="1815" spc="-5" dirty="0">
                <a:solidFill>
                  <a:srgbClr val="282828"/>
                </a:solidFill>
                <a:latin typeface="Arial MT"/>
                <a:cs typeface="Arial MT"/>
              </a:rPr>
              <a:t>par</a:t>
            </a:r>
            <a:r>
              <a:rPr sz="1815" spc="-9" dirty="0">
                <a:solidFill>
                  <a:srgbClr val="282828"/>
                </a:solidFill>
                <a:latin typeface="Arial MT"/>
                <a:cs typeface="Arial MT"/>
              </a:rPr>
              <a:t> </a:t>
            </a:r>
            <a:r>
              <a:rPr sz="1815" spc="-5" dirty="0">
                <a:solidFill>
                  <a:srgbClr val="282828"/>
                </a:solidFill>
                <a:latin typeface="Arial MT"/>
                <a:cs typeface="Arial MT"/>
              </a:rPr>
              <a:t>les</a:t>
            </a:r>
            <a:r>
              <a:rPr sz="1815" spc="5" dirty="0">
                <a:solidFill>
                  <a:srgbClr val="282828"/>
                </a:solidFill>
                <a:latin typeface="Arial MT"/>
                <a:cs typeface="Arial MT"/>
              </a:rPr>
              <a:t> </a:t>
            </a:r>
            <a:r>
              <a:rPr sz="1815" spc="-5" dirty="0">
                <a:solidFill>
                  <a:srgbClr val="282828"/>
                </a:solidFill>
                <a:latin typeface="Arial MT"/>
                <a:cs typeface="Arial MT"/>
              </a:rPr>
              <a:t>ASBR,</a:t>
            </a:r>
            <a:r>
              <a:rPr sz="1815" spc="5" dirty="0">
                <a:solidFill>
                  <a:srgbClr val="282828"/>
                </a:solidFill>
                <a:latin typeface="Arial MT"/>
                <a:cs typeface="Arial MT"/>
              </a:rPr>
              <a:t> </a:t>
            </a:r>
            <a:r>
              <a:rPr sz="1815" spc="-9" dirty="0">
                <a:solidFill>
                  <a:srgbClr val="282828"/>
                </a:solidFill>
                <a:latin typeface="Arial MT"/>
                <a:cs typeface="Arial MT"/>
              </a:rPr>
              <a:t>inondée</a:t>
            </a:r>
            <a:r>
              <a:rPr sz="1815" spc="9" dirty="0">
                <a:solidFill>
                  <a:srgbClr val="282828"/>
                </a:solidFill>
                <a:latin typeface="Arial MT"/>
                <a:cs typeface="Arial MT"/>
              </a:rPr>
              <a:t> </a:t>
            </a:r>
            <a:r>
              <a:rPr sz="1815" spc="-5" dirty="0">
                <a:solidFill>
                  <a:srgbClr val="282828"/>
                </a:solidFill>
                <a:latin typeface="Arial MT"/>
                <a:cs typeface="Arial MT"/>
              </a:rPr>
              <a:t>dans</a:t>
            </a:r>
            <a:r>
              <a:rPr sz="1815" spc="5" dirty="0">
                <a:solidFill>
                  <a:srgbClr val="282828"/>
                </a:solidFill>
                <a:latin typeface="Arial MT"/>
                <a:cs typeface="Arial MT"/>
              </a:rPr>
              <a:t> </a:t>
            </a:r>
            <a:r>
              <a:rPr sz="1815" spc="-5" dirty="0">
                <a:solidFill>
                  <a:srgbClr val="282828"/>
                </a:solidFill>
                <a:latin typeface="Arial MT"/>
                <a:cs typeface="Arial MT"/>
              </a:rPr>
              <a:t>le</a:t>
            </a:r>
            <a:r>
              <a:rPr sz="1815" spc="5" dirty="0">
                <a:solidFill>
                  <a:srgbClr val="282828"/>
                </a:solidFill>
                <a:latin typeface="Arial MT"/>
                <a:cs typeface="Arial MT"/>
              </a:rPr>
              <a:t> </a:t>
            </a:r>
            <a:r>
              <a:rPr sz="1815" spc="-9" dirty="0">
                <a:solidFill>
                  <a:srgbClr val="282828"/>
                </a:solidFill>
                <a:latin typeface="Arial MT"/>
                <a:cs typeface="Arial MT"/>
              </a:rPr>
              <a:t>AS</a:t>
            </a:r>
            <a:endParaRPr sz="1815" dirty="0">
              <a:latin typeface="Arial MT"/>
              <a:cs typeface="Arial MT"/>
            </a:endParaRPr>
          </a:p>
        </p:txBody>
      </p:sp>
    </p:spTree>
    <p:extLst>
      <p:ext uri="{BB962C8B-B14F-4D97-AF65-F5344CB8AC3E}">
        <p14:creationId xmlns:p14="http://schemas.microsoft.com/office/powerpoint/2010/main" val="1797006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E16F768-4BB7-82EC-342D-215C25AF42A4}"/>
              </a:ext>
            </a:extLst>
          </p:cNvPr>
          <p:cNvSpPr txBox="1"/>
          <p:nvPr/>
        </p:nvSpPr>
        <p:spPr>
          <a:xfrm>
            <a:off x="1139687" y="450574"/>
            <a:ext cx="8004313" cy="1200329"/>
          </a:xfrm>
          <a:prstGeom prst="rect">
            <a:avLst/>
          </a:prstGeom>
          <a:noFill/>
        </p:spPr>
        <p:txBody>
          <a:bodyPr wrap="square">
            <a:spAutoFit/>
          </a:bodyPr>
          <a:lstStyle/>
          <a:p>
            <a:r>
              <a:rPr lang="fr-FR" dirty="0"/>
              <a:t>Activation du protocole de routage OSPF et des réseaux participant aux annonces</a:t>
            </a:r>
          </a:p>
          <a:p>
            <a:r>
              <a:rPr lang="fr-FR" dirty="0"/>
              <a:t>Le numéro du processus </a:t>
            </a:r>
            <a:r>
              <a:rPr lang="fr-FR" dirty="0" err="1"/>
              <a:t>ospf</a:t>
            </a:r>
            <a:r>
              <a:rPr lang="fr-FR" dirty="0"/>
              <a:t> est 100.</a:t>
            </a:r>
          </a:p>
          <a:p>
            <a:r>
              <a:rPr lang="fr-FR" dirty="0"/>
              <a:t> L'adresse IP de l'interface connectée à un autre routeur est 10.0.3.1/24 et le numéro de l'aire est 0.</a:t>
            </a:r>
          </a:p>
        </p:txBody>
      </p:sp>
      <p:pic>
        <p:nvPicPr>
          <p:cNvPr id="5" name="Image 4">
            <a:extLst>
              <a:ext uri="{FF2B5EF4-FFF2-40B4-BE49-F238E27FC236}">
                <a16:creationId xmlns:a16="http://schemas.microsoft.com/office/drawing/2014/main" id="{84825C71-8676-826A-5055-FEFD9D1FBAC7}"/>
              </a:ext>
            </a:extLst>
          </p:cNvPr>
          <p:cNvPicPr>
            <a:picLocks noChangeAspect="1"/>
          </p:cNvPicPr>
          <p:nvPr/>
        </p:nvPicPr>
        <p:blipFill>
          <a:blip r:embed="rId2"/>
          <a:stretch>
            <a:fillRect/>
          </a:stretch>
        </p:blipFill>
        <p:spPr>
          <a:xfrm>
            <a:off x="1586326" y="1638507"/>
            <a:ext cx="6987670" cy="923330"/>
          </a:xfrm>
          <a:prstGeom prst="rect">
            <a:avLst/>
          </a:prstGeom>
        </p:spPr>
      </p:pic>
      <p:sp>
        <p:nvSpPr>
          <p:cNvPr id="7" name="ZoneTexte 6">
            <a:extLst>
              <a:ext uri="{FF2B5EF4-FFF2-40B4-BE49-F238E27FC236}">
                <a16:creationId xmlns:a16="http://schemas.microsoft.com/office/drawing/2014/main" id="{E8852366-895E-D1AA-A5F1-2978D4041146}"/>
              </a:ext>
            </a:extLst>
          </p:cNvPr>
          <p:cNvSpPr txBox="1"/>
          <p:nvPr/>
        </p:nvSpPr>
        <p:spPr>
          <a:xfrm>
            <a:off x="1272209" y="2826440"/>
            <a:ext cx="6096000" cy="369332"/>
          </a:xfrm>
          <a:prstGeom prst="rect">
            <a:avLst/>
          </a:prstGeom>
          <a:noFill/>
        </p:spPr>
        <p:txBody>
          <a:bodyPr wrap="square">
            <a:spAutoFit/>
          </a:bodyPr>
          <a:lstStyle/>
          <a:p>
            <a:r>
              <a:rPr lang="fr-FR" dirty="0"/>
              <a:t>Affichage des informations concernant </a:t>
            </a:r>
            <a:r>
              <a:rPr lang="fr-FR" dirty="0" err="1"/>
              <a:t>ospf</a:t>
            </a:r>
            <a:endParaRPr lang="fr-FR" dirty="0"/>
          </a:p>
        </p:txBody>
      </p:sp>
      <p:pic>
        <p:nvPicPr>
          <p:cNvPr id="9" name="Image 8">
            <a:extLst>
              <a:ext uri="{FF2B5EF4-FFF2-40B4-BE49-F238E27FC236}">
                <a16:creationId xmlns:a16="http://schemas.microsoft.com/office/drawing/2014/main" id="{3A8D3D76-39D2-9C00-C735-7A9A995946BE}"/>
              </a:ext>
            </a:extLst>
          </p:cNvPr>
          <p:cNvPicPr>
            <a:picLocks noChangeAspect="1"/>
          </p:cNvPicPr>
          <p:nvPr/>
        </p:nvPicPr>
        <p:blipFill>
          <a:blip r:embed="rId3"/>
          <a:stretch>
            <a:fillRect/>
          </a:stretch>
        </p:blipFill>
        <p:spPr>
          <a:xfrm>
            <a:off x="1586326" y="3195772"/>
            <a:ext cx="5791200" cy="2000250"/>
          </a:xfrm>
          <a:prstGeom prst="rect">
            <a:avLst/>
          </a:prstGeom>
        </p:spPr>
      </p:pic>
    </p:spTree>
    <p:extLst>
      <p:ext uri="{BB962C8B-B14F-4D97-AF65-F5344CB8AC3E}">
        <p14:creationId xmlns:p14="http://schemas.microsoft.com/office/powerpoint/2010/main" val="3044220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A335D897-1A77-CEB1-6443-0764BD328306}"/>
              </a:ext>
            </a:extLst>
          </p:cNvPr>
          <p:cNvSpPr txBox="1"/>
          <p:nvPr/>
        </p:nvSpPr>
        <p:spPr>
          <a:xfrm>
            <a:off x="8484010" y="2725562"/>
            <a:ext cx="3401961" cy="310895"/>
          </a:xfrm>
          <a:prstGeom prst="rect">
            <a:avLst/>
          </a:prstGeom>
        </p:spPr>
        <p:txBody>
          <a:bodyPr vert="horz" lIns="91440" tIns="45720" rIns="91440" bIns="45720" rtlCol="0" anchor="b">
            <a:normAutofit fontScale="85000" lnSpcReduction="20000"/>
          </a:bodyPr>
          <a:lstStyle/>
          <a:p>
            <a:pPr defTabSz="914400">
              <a:lnSpc>
                <a:spcPct val="85000"/>
              </a:lnSpc>
              <a:spcBef>
                <a:spcPct val="0"/>
              </a:spcBef>
              <a:spcAft>
                <a:spcPts val="600"/>
              </a:spcAft>
            </a:pPr>
            <a:r>
              <a:rPr lang="en-US" sz="2400" i="0" spc="-50" dirty="0" err="1">
                <a:solidFill>
                  <a:schemeClr val="tx1">
                    <a:lumMod val="85000"/>
                    <a:lumOff val="15000"/>
                  </a:schemeClr>
                </a:solidFill>
                <a:effectLst/>
                <a:latin typeface="+mj-lt"/>
                <a:ea typeface="+mj-ea"/>
                <a:cs typeface="+mj-cs"/>
              </a:rPr>
              <a:t>Afficher</a:t>
            </a:r>
            <a:r>
              <a:rPr lang="en-US" sz="2400" i="0" spc="-50" dirty="0">
                <a:solidFill>
                  <a:schemeClr val="tx1">
                    <a:lumMod val="85000"/>
                    <a:lumOff val="15000"/>
                  </a:schemeClr>
                </a:solidFill>
                <a:effectLst/>
                <a:latin typeface="+mj-lt"/>
                <a:ea typeface="+mj-ea"/>
                <a:cs typeface="+mj-cs"/>
              </a:rPr>
              <a:t> les </a:t>
            </a:r>
            <a:r>
              <a:rPr lang="en-US" sz="2400" i="0" spc="-50" dirty="0" err="1">
                <a:solidFill>
                  <a:schemeClr val="tx1">
                    <a:lumMod val="85000"/>
                    <a:lumOff val="15000"/>
                  </a:schemeClr>
                </a:solidFill>
                <a:effectLst/>
                <a:latin typeface="+mj-lt"/>
                <a:ea typeface="+mj-ea"/>
                <a:cs typeface="+mj-cs"/>
              </a:rPr>
              <a:t>voisins</a:t>
            </a:r>
            <a:r>
              <a:rPr lang="en-US" sz="2400" i="0" spc="-50" dirty="0">
                <a:solidFill>
                  <a:schemeClr val="tx1">
                    <a:lumMod val="85000"/>
                    <a:lumOff val="15000"/>
                  </a:schemeClr>
                </a:solidFill>
                <a:effectLst/>
                <a:latin typeface="+mj-lt"/>
                <a:ea typeface="+mj-ea"/>
                <a:cs typeface="+mj-cs"/>
              </a:rPr>
              <a:t> </a:t>
            </a:r>
            <a:r>
              <a:rPr lang="en-US" sz="2400" i="0" spc="-50" dirty="0" err="1">
                <a:solidFill>
                  <a:schemeClr val="tx1">
                    <a:lumMod val="85000"/>
                    <a:lumOff val="15000"/>
                  </a:schemeClr>
                </a:solidFill>
                <a:effectLst/>
                <a:latin typeface="+mj-lt"/>
                <a:ea typeface="+mj-ea"/>
                <a:cs typeface="+mj-cs"/>
              </a:rPr>
              <a:t>ospf</a:t>
            </a:r>
            <a:endParaRPr lang="en-US" sz="2400" i="0" spc="-50" dirty="0">
              <a:solidFill>
                <a:schemeClr val="tx1">
                  <a:lumMod val="85000"/>
                  <a:lumOff val="15000"/>
                </a:schemeClr>
              </a:solidFill>
              <a:effectLst/>
              <a:latin typeface="+mj-lt"/>
              <a:ea typeface="+mj-ea"/>
              <a:cs typeface="+mj-cs"/>
            </a:endParaRPr>
          </a:p>
        </p:txBody>
      </p:sp>
      <p:pic>
        <p:nvPicPr>
          <p:cNvPr id="5" name="Image 4">
            <a:extLst>
              <a:ext uri="{FF2B5EF4-FFF2-40B4-BE49-F238E27FC236}">
                <a16:creationId xmlns:a16="http://schemas.microsoft.com/office/drawing/2014/main" id="{914E2A27-2292-9EDA-2E47-2E0C18C9B7F1}"/>
              </a:ext>
            </a:extLst>
          </p:cNvPr>
          <p:cNvPicPr>
            <a:picLocks noChangeAspect="1"/>
          </p:cNvPicPr>
          <p:nvPr/>
        </p:nvPicPr>
        <p:blipFill>
          <a:blip r:embed="rId2"/>
          <a:stretch>
            <a:fillRect/>
          </a:stretch>
        </p:blipFill>
        <p:spPr>
          <a:xfrm>
            <a:off x="633999" y="1391182"/>
            <a:ext cx="6912217" cy="3551954"/>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11784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1B5621D-92A2-0AE1-1C7D-C4EE3686EA16}"/>
              </a:ext>
            </a:extLst>
          </p:cNvPr>
          <p:cNvPicPr>
            <a:picLocks noChangeAspect="1"/>
          </p:cNvPicPr>
          <p:nvPr/>
        </p:nvPicPr>
        <p:blipFill>
          <a:blip r:embed="rId3"/>
          <a:stretch>
            <a:fillRect/>
          </a:stretch>
        </p:blipFill>
        <p:spPr>
          <a:xfrm>
            <a:off x="3077572" y="179401"/>
            <a:ext cx="5639289" cy="774259"/>
          </a:xfrm>
          <a:prstGeom prst="rect">
            <a:avLst/>
          </a:prstGeom>
        </p:spPr>
      </p:pic>
      <p:pic>
        <p:nvPicPr>
          <p:cNvPr id="4" name="Image 3">
            <a:extLst>
              <a:ext uri="{FF2B5EF4-FFF2-40B4-BE49-F238E27FC236}">
                <a16:creationId xmlns:a16="http://schemas.microsoft.com/office/drawing/2014/main" id="{8DEB5E47-0DF2-9207-036E-C00D1C6FC64A}"/>
              </a:ext>
            </a:extLst>
          </p:cNvPr>
          <p:cNvPicPr>
            <a:picLocks noChangeAspect="1"/>
          </p:cNvPicPr>
          <p:nvPr/>
        </p:nvPicPr>
        <p:blipFill>
          <a:blip r:embed="rId4"/>
          <a:stretch>
            <a:fillRect/>
          </a:stretch>
        </p:blipFill>
        <p:spPr>
          <a:xfrm>
            <a:off x="1253088" y="2090808"/>
            <a:ext cx="8996710" cy="3789566"/>
          </a:xfrm>
          <a:prstGeom prst="rect">
            <a:avLst/>
          </a:prstGeom>
        </p:spPr>
      </p:pic>
    </p:spTree>
    <p:extLst>
      <p:ext uri="{BB962C8B-B14F-4D97-AF65-F5344CB8AC3E}">
        <p14:creationId xmlns:p14="http://schemas.microsoft.com/office/powerpoint/2010/main" val="311291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F55EBA59-9C63-2F32-5EEC-64080676A38C}"/>
              </a:ext>
            </a:extLst>
          </p:cNvPr>
          <p:cNvSpPr txBox="1"/>
          <p:nvPr/>
        </p:nvSpPr>
        <p:spPr>
          <a:xfrm>
            <a:off x="2009134" y="1463065"/>
            <a:ext cx="7617567" cy="4215995"/>
          </a:xfrm>
          <a:prstGeom prst="rect">
            <a:avLst/>
          </a:prstGeom>
        </p:spPr>
        <p:txBody>
          <a:bodyPr vert="horz" wrap="square" lIns="0" tIns="11526" rIns="0" bIns="0" rtlCol="0">
            <a:spAutoFit/>
          </a:bodyPr>
          <a:lstStyle/>
          <a:p>
            <a:pPr marL="322166" marR="104315" indent="-311216">
              <a:spcBef>
                <a:spcPts val="91"/>
              </a:spcBef>
              <a:tabLst>
                <a:tab pos="322166" algn="l"/>
                <a:tab pos="6737826" algn="l"/>
              </a:tabLst>
            </a:pPr>
            <a:r>
              <a:rPr sz="1634" dirty="0">
                <a:solidFill>
                  <a:srgbClr val="CCCC9A"/>
                </a:solidFill>
                <a:latin typeface="Arial MT"/>
                <a:cs typeface="Arial MT"/>
              </a:rPr>
              <a:t>l	</a:t>
            </a:r>
            <a:r>
              <a:rPr sz="2178" dirty="0">
                <a:solidFill>
                  <a:srgbClr val="282828"/>
                </a:solidFill>
                <a:latin typeface="Times New Roman"/>
                <a:cs typeface="Times New Roman"/>
              </a:rPr>
              <a:t>B</a:t>
            </a:r>
            <a:r>
              <a:rPr sz="2178" spc="-5" dirty="0">
                <a:solidFill>
                  <a:srgbClr val="282828"/>
                </a:solidFill>
                <a:latin typeface="Times New Roman"/>
                <a:cs typeface="Times New Roman"/>
              </a:rPr>
              <a:t>G</a:t>
            </a:r>
            <a:r>
              <a:rPr sz="2178" spc="-9" dirty="0">
                <a:solidFill>
                  <a:srgbClr val="282828"/>
                </a:solidFill>
                <a:latin typeface="Times New Roman"/>
                <a:cs typeface="Times New Roman"/>
              </a:rPr>
              <a:t>P-</a:t>
            </a:r>
            <a:r>
              <a:rPr sz="2178" dirty="0">
                <a:solidFill>
                  <a:srgbClr val="282828"/>
                </a:solidFill>
                <a:latin typeface="Times New Roman"/>
                <a:cs typeface="Times New Roman"/>
              </a:rPr>
              <a:t>1</a:t>
            </a:r>
            <a:r>
              <a:rPr sz="2178" spc="5" dirty="0">
                <a:solidFill>
                  <a:srgbClr val="282828"/>
                </a:solidFill>
                <a:latin typeface="Times New Roman"/>
                <a:cs typeface="Times New Roman"/>
              </a:rPr>
              <a:t> </a:t>
            </a:r>
            <a:r>
              <a:rPr sz="2178" spc="-5" dirty="0">
                <a:solidFill>
                  <a:srgbClr val="282828"/>
                </a:solidFill>
                <a:latin typeface="Times New Roman"/>
                <a:cs typeface="Times New Roman"/>
              </a:rPr>
              <a:t>R</a:t>
            </a:r>
            <a:r>
              <a:rPr sz="2178" spc="-9" dirty="0">
                <a:solidFill>
                  <a:srgbClr val="282828"/>
                </a:solidFill>
                <a:latin typeface="Times New Roman"/>
                <a:cs typeface="Times New Roman"/>
              </a:rPr>
              <a:t>F</a:t>
            </a:r>
            <a:r>
              <a:rPr sz="2178" dirty="0">
                <a:solidFill>
                  <a:srgbClr val="282828"/>
                </a:solidFill>
                <a:latin typeface="Times New Roman"/>
                <a:cs typeface="Times New Roman"/>
              </a:rPr>
              <a:t>C </a:t>
            </a:r>
            <a:r>
              <a:rPr sz="2178" spc="-82" dirty="0">
                <a:solidFill>
                  <a:srgbClr val="282828"/>
                </a:solidFill>
                <a:latin typeface="Times New Roman"/>
                <a:cs typeface="Times New Roman"/>
              </a:rPr>
              <a:t>1</a:t>
            </a:r>
            <a:r>
              <a:rPr sz="2178" dirty="0">
                <a:solidFill>
                  <a:srgbClr val="282828"/>
                </a:solidFill>
                <a:latin typeface="Times New Roman"/>
                <a:cs typeface="Times New Roman"/>
              </a:rPr>
              <a:t>105, B</a:t>
            </a:r>
            <a:r>
              <a:rPr sz="2178" spc="-5" dirty="0">
                <a:solidFill>
                  <a:srgbClr val="282828"/>
                </a:solidFill>
                <a:latin typeface="Times New Roman"/>
                <a:cs typeface="Times New Roman"/>
              </a:rPr>
              <a:t>G</a:t>
            </a:r>
            <a:r>
              <a:rPr sz="2178" spc="-9" dirty="0">
                <a:solidFill>
                  <a:srgbClr val="282828"/>
                </a:solidFill>
                <a:latin typeface="Times New Roman"/>
                <a:cs typeface="Times New Roman"/>
              </a:rPr>
              <a:t>P-</a:t>
            </a:r>
            <a:r>
              <a:rPr sz="2178" dirty="0">
                <a:solidFill>
                  <a:srgbClr val="282828"/>
                </a:solidFill>
                <a:latin typeface="Times New Roman"/>
                <a:cs typeface="Times New Roman"/>
              </a:rPr>
              <a:t>2</a:t>
            </a:r>
            <a:r>
              <a:rPr sz="2178" spc="5" dirty="0">
                <a:solidFill>
                  <a:srgbClr val="282828"/>
                </a:solidFill>
                <a:latin typeface="Times New Roman"/>
                <a:cs typeface="Times New Roman"/>
              </a:rPr>
              <a:t> </a:t>
            </a:r>
            <a:r>
              <a:rPr sz="2178" spc="-5" dirty="0">
                <a:solidFill>
                  <a:srgbClr val="282828"/>
                </a:solidFill>
                <a:latin typeface="Times New Roman"/>
                <a:cs typeface="Times New Roman"/>
              </a:rPr>
              <a:t>R</a:t>
            </a:r>
            <a:r>
              <a:rPr sz="2178" spc="-9" dirty="0">
                <a:solidFill>
                  <a:srgbClr val="282828"/>
                </a:solidFill>
                <a:latin typeface="Times New Roman"/>
                <a:cs typeface="Times New Roman"/>
              </a:rPr>
              <a:t>F</a:t>
            </a:r>
            <a:r>
              <a:rPr sz="2178" dirty="0">
                <a:solidFill>
                  <a:srgbClr val="282828"/>
                </a:solidFill>
                <a:latin typeface="Times New Roman"/>
                <a:cs typeface="Times New Roman"/>
              </a:rPr>
              <a:t>C</a:t>
            </a:r>
            <a:r>
              <a:rPr sz="2178" spc="5" dirty="0">
                <a:solidFill>
                  <a:srgbClr val="282828"/>
                </a:solidFill>
                <a:latin typeface="Times New Roman"/>
                <a:cs typeface="Times New Roman"/>
              </a:rPr>
              <a:t> </a:t>
            </a:r>
            <a:r>
              <a:rPr sz="2178" spc="-82" dirty="0">
                <a:solidFill>
                  <a:srgbClr val="282828"/>
                </a:solidFill>
                <a:latin typeface="Times New Roman"/>
                <a:cs typeface="Times New Roman"/>
              </a:rPr>
              <a:t>1</a:t>
            </a:r>
            <a:r>
              <a:rPr sz="2178" dirty="0">
                <a:solidFill>
                  <a:srgbClr val="282828"/>
                </a:solidFill>
                <a:latin typeface="Times New Roman"/>
                <a:cs typeface="Times New Roman"/>
              </a:rPr>
              <a:t>163, B</a:t>
            </a:r>
            <a:r>
              <a:rPr sz="2178" spc="-5" dirty="0">
                <a:solidFill>
                  <a:srgbClr val="282828"/>
                </a:solidFill>
                <a:latin typeface="Times New Roman"/>
                <a:cs typeface="Times New Roman"/>
              </a:rPr>
              <a:t>G</a:t>
            </a:r>
            <a:r>
              <a:rPr sz="2178" spc="-9" dirty="0">
                <a:solidFill>
                  <a:srgbClr val="282828"/>
                </a:solidFill>
                <a:latin typeface="Times New Roman"/>
                <a:cs typeface="Times New Roman"/>
              </a:rPr>
              <a:t>P-</a:t>
            </a:r>
            <a:r>
              <a:rPr sz="2178" dirty="0">
                <a:solidFill>
                  <a:srgbClr val="282828"/>
                </a:solidFill>
                <a:latin typeface="Times New Roman"/>
                <a:cs typeface="Times New Roman"/>
              </a:rPr>
              <a:t>3</a:t>
            </a:r>
            <a:r>
              <a:rPr sz="2178" spc="5" dirty="0">
                <a:solidFill>
                  <a:srgbClr val="282828"/>
                </a:solidFill>
                <a:latin typeface="Times New Roman"/>
                <a:cs typeface="Times New Roman"/>
              </a:rPr>
              <a:t> </a:t>
            </a:r>
            <a:r>
              <a:rPr sz="2178" spc="-5" dirty="0">
                <a:solidFill>
                  <a:srgbClr val="282828"/>
                </a:solidFill>
                <a:latin typeface="Times New Roman"/>
                <a:cs typeface="Times New Roman"/>
              </a:rPr>
              <a:t>R</a:t>
            </a:r>
            <a:r>
              <a:rPr sz="2178" spc="-9" dirty="0">
                <a:solidFill>
                  <a:srgbClr val="282828"/>
                </a:solidFill>
                <a:latin typeface="Times New Roman"/>
                <a:cs typeface="Times New Roman"/>
              </a:rPr>
              <a:t>F</a:t>
            </a:r>
            <a:r>
              <a:rPr sz="2178" dirty="0">
                <a:solidFill>
                  <a:srgbClr val="282828"/>
                </a:solidFill>
                <a:latin typeface="Times New Roman"/>
                <a:cs typeface="Times New Roman"/>
              </a:rPr>
              <a:t>C</a:t>
            </a:r>
            <a:r>
              <a:rPr sz="2178" spc="5" dirty="0">
                <a:solidFill>
                  <a:srgbClr val="282828"/>
                </a:solidFill>
                <a:latin typeface="Times New Roman"/>
                <a:cs typeface="Times New Roman"/>
              </a:rPr>
              <a:t> </a:t>
            </a:r>
            <a:r>
              <a:rPr sz="2178" dirty="0">
                <a:solidFill>
                  <a:srgbClr val="282828"/>
                </a:solidFill>
                <a:latin typeface="Times New Roman"/>
                <a:cs typeface="Times New Roman"/>
              </a:rPr>
              <a:t>1267,	B</a:t>
            </a:r>
            <a:r>
              <a:rPr sz="2178" spc="-5" dirty="0">
                <a:solidFill>
                  <a:srgbClr val="282828"/>
                </a:solidFill>
                <a:latin typeface="Times New Roman"/>
                <a:cs typeface="Times New Roman"/>
              </a:rPr>
              <a:t>G</a:t>
            </a:r>
            <a:r>
              <a:rPr sz="2178" spc="-9" dirty="0">
                <a:solidFill>
                  <a:srgbClr val="282828"/>
                </a:solidFill>
                <a:latin typeface="Times New Roman"/>
                <a:cs typeface="Times New Roman"/>
              </a:rPr>
              <a:t>P-</a:t>
            </a:r>
            <a:r>
              <a:rPr sz="2178" dirty="0">
                <a:solidFill>
                  <a:srgbClr val="282828"/>
                </a:solidFill>
                <a:latin typeface="Times New Roman"/>
                <a:cs typeface="Times New Roman"/>
              </a:rPr>
              <a:t>4  RFC</a:t>
            </a:r>
            <a:r>
              <a:rPr sz="2178" spc="-9" dirty="0">
                <a:solidFill>
                  <a:srgbClr val="282828"/>
                </a:solidFill>
                <a:latin typeface="Times New Roman"/>
                <a:cs typeface="Times New Roman"/>
              </a:rPr>
              <a:t> </a:t>
            </a:r>
            <a:r>
              <a:rPr sz="2178" dirty="0">
                <a:solidFill>
                  <a:srgbClr val="282828"/>
                </a:solidFill>
                <a:latin typeface="Times New Roman"/>
                <a:cs typeface="Times New Roman"/>
              </a:rPr>
              <a:t>1654</a:t>
            </a:r>
            <a:r>
              <a:rPr sz="2178" spc="-5" dirty="0">
                <a:solidFill>
                  <a:srgbClr val="282828"/>
                </a:solidFill>
                <a:latin typeface="Times New Roman"/>
                <a:cs typeface="Times New Roman"/>
              </a:rPr>
              <a:t> </a:t>
            </a:r>
            <a:r>
              <a:rPr sz="2178" dirty="0">
                <a:solidFill>
                  <a:srgbClr val="282828"/>
                </a:solidFill>
                <a:latin typeface="Times New Roman"/>
                <a:cs typeface="Times New Roman"/>
              </a:rPr>
              <a:t>1655</a:t>
            </a:r>
            <a:endParaRPr sz="2178" dirty="0">
              <a:latin typeface="Times New Roman"/>
              <a:cs typeface="Times New Roman"/>
            </a:endParaRPr>
          </a:p>
          <a:p>
            <a:pPr marL="685828" indent="-259347">
              <a:spcBef>
                <a:spcPts val="449"/>
              </a:spcBef>
              <a:buChar char="–"/>
              <a:tabLst>
                <a:tab pos="685252" algn="l"/>
                <a:tab pos="685828" algn="l"/>
              </a:tabLst>
            </a:pPr>
            <a:r>
              <a:rPr sz="1815" spc="-5" dirty="0">
                <a:solidFill>
                  <a:srgbClr val="282828"/>
                </a:solidFill>
                <a:latin typeface="Times New Roman"/>
                <a:cs typeface="Times New Roman"/>
              </a:rPr>
              <a:t>ni</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vraiment</a:t>
            </a:r>
            <a:r>
              <a:rPr sz="1815" spc="-18" dirty="0">
                <a:solidFill>
                  <a:srgbClr val="282828"/>
                </a:solidFill>
                <a:latin typeface="Times New Roman"/>
                <a:cs typeface="Times New Roman"/>
              </a:rPr>
              <a:t> </a:t>
            </a:r>
            <a:r>
              <a:rPr sz="1815" spc="-5" dirty="0">
                <a:solidFill>
                  <a:srgbClr val="282828"/>
                </a:solidFill>
                <a:latin typeface="Times New Roman"/>
                <a:cs typeface="Times New Roman"/>
              </a:rPr>
              <a:t>distance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vector ni vraiment</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link</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state</a:t>
            </a:r>
            <a:endParaRPr sz="1815" dirty="0">
              <a:latin typeface="Times New Roman"/>
              <a:cs typeface="Times New Roman"/>
            </a:endParaRPr>
          </a:p>
          <a:p>
            <a:pPr marL="426481">
              <a:spcBef>
                <a:spcPts val="436"/>
              </a:spcBef>
            </a:pPr>
            <a:r>
              <a:rPr sz="1815" spc="-5" dirty="0">
                <a:solidFill>
                  <a:srgbClr val="282828"/>
                </a:solidFill>
                <a:latin typeface="Wingdings"/>
                <a:cs typeface="Wingdings"/>
              </a:rPr>
              <a:t></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Distance</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vecteur</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avec</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chemins</a:t>
            </a:r>
            <a:r>
              <a:rPr sz="1815" spc="-18" dirty="0">
                <a:solidFill>
                  <a:srgbClr val="282828"/>
                </a:solidFill>
                <a:latin typeface="Times New Roman"/>
                <a:cs typeface="Times New Roman"/>
              </a:rPr>
              <a:t> </a:t>
            </a:r>
            <a:r>
              <a:rPr sz="1815" spc="-5" dirty="0">
                <a:solidFill>
                  <a:srgbClr val="282828"/>
                </a:solidFill>
                <a:latin typeface="Times New Roman"/>
                <a:cs typeface="Times New Roman"/>
              </a:rPr>
              <a:t>(</a:t>
            </a:r>
            <a:r>
              <a:rPr sz="1815" b="1" spc="-5" dirty="0">
                <a:solidFill>
                  <a:srgbClr val="282828"/>
                </a:solidFill>
                <a:latin typeface="Times New Roman"/>
                <a:cs typeface="Times New Roman"/>
              </a:rPr>
              <a:t>Path-vector</a:t>
            </a:r>
            <a:r>
              <a:rPr sz="1815" spc="-5" dirty="0">
                <a:solidFill>
                  <a:srgbClr val="282828"/>
                </a:solidFill>
                <a:latin typeface="Times New Roman"/>
                <a:cs typeface="Times New Roman"/>
              </a:rPr>
              <a:t>)</a:t>
            </a:r>
            <a:endParaRPr sz="1815" dirty="0">
              <a:latin typeface="Times New Roman"/>
              <a:cs typeface="Times New Roman"/>
            </a:endParaRPr>
          </a:p>
          <a:p>
            <a:pPr marL="685252" indent="-259923">
              <a:spcBef>
                <a:spcPts val="436"/>
              </a:spcBef>
              <a:buChar char="–"/>
              <a:tabLst>
                <a:tab pos="685252" algn="l"/>
                <a:tab pos="685828" algn="l"/>
              </a:tabLst>
            </a:pPr>
            <a:r>
              <a:rPr sz="1815" spc="-5" dirty="0">
                <a:solidFill>
                  <a:srgbClr val="282828"/>
                </a:solidFill>
                <a:latin typeface="Times New Roman"/>
                <a:cs typeface="Times New Roman"/>
              </a:rPr>
              <a:t>entre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routeurs</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configurés</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pour</a:t>
            </a:r>
            <a:r>
              <a:rPr sz="1815" spc="5" dirty="0">
                <a:solidFill>
                  <a:srgbClr val="282828"/>
                </a:solidFill>
                <a:latin typeface="Times New Roman"/>
                <a:cs typeface="Times New Roman"/>
              </a:rPr>
              <a:t> </a:t>
            </a:r>
            <a:r>
              <a:rPr sz="1815" dirty="0">
                <a:solidFill>
                  <a:srgbClr val="282828"/>
                </a:solidFill>
                <a:latin typeface="Times New Roman"/>
                <a:cs typeface="Times New Roman"/>
              </a:rPr>
              <a:t>s’accepter</a:t>
            </a:r>
            <a:r>
              <a:rPr sz="1815" spc="-18" dirty="0">
                <a:solidFill>
                  <a:srgbClr val="282828"/>
                </a:solidFill>
                <a:latin typeface="Times New Roman"/>
                <a:cs typeface="Times New Roman"/>
              </a:rPr>
              <a:t> </a:t>
            </a:r>
            <a:r>
              <a:rPr sz="1815" spc="-5" dirty="0">
                <a:solidFill>
                  <a:srgbClr val="282828"/>
                </a:solidFill>
                <a:latin typeface="Times New Roman"/>
                <a:cs typeface="Times New Roman"/>
              </a:rPr>
              <a:t>mutuellement</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d’être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voisins</a:t>
            </a:r>
            <a:endParaRPr sz="1815" dirty="0">
              <a:latin typeface="Times New Roman"/>
              <a:cs typeface="Times New Roman"/>
            </a:endParaRPr>
          </a:p>
          <a:p>
            <a:pPr marL="685252" marR="208630" indent="-259347">
              <a:spcBef>
                <a:spcPts val="436"/>
              </a:spcBef>
              <a:buChar char="–"/>
              <a:tabLst>
                <a:tab pos="685252" algn="l"/>
                <a:tab pos="685828" algn="l"/>
              </a:tabLst>
            </a:pPr>
            <a:r>
              <a:rPr sz="1815" spc="-5" dirty="0">
                <a:solidFill>
                  <a:srgbClr val="282828"/>
                </a:solidFill>
                <a:latin typeface="Times New Roman"/>
                <a:cs typeface="Times New Roman"/>
              </a:rPr>
              <a:t>transmet</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le</a:t>
            </a:r>
            <a:r>
              <a:rPr sz="1815" dirty="0">
                <a:solidFill>
                  <a:srgbClr val="282828"/>
                </a:solidFill>
                <a:latin typeface="Times New Roman"/>
                <a:cs typeface="Times New Roman"/>
              </a:rPr>
              <a:t> </a:t>
            </a:r>
            <a:r>
              <a:rPr sz="1815" spc="-5" dirty="0">
                <a:solidFill>
                  <a:srgbClr val="282828"/>
                </a:solidFill>
                <a:latin typeface="Times New Roman"/>
                <a:cs typeface="Times New Roman"/>
              </a:rPr>
              <a:t>"chemin</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d’AS"</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en</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entier</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ce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qui</a:t>
            </a:r>
            <a:r>
              <a:rPr sz="1815" dirty="0">
                <a:solidFill>
                  <a:srgbClr val="282828"/>
                </a:solidFill>
                <a:latin typeface="Times New Roman"/>
                <a:cs typeface="Times New Roman"/>
              </a:rPr>
              <a:t> </a:t>
            </a:r>
            <a:r>
              <a:rPr sz="1815" spc="-5" dirty="0">
                <a:solidFill>
                  <a:srgbClr val="282828"/>
                </a:solidFill>
                <a:latin typeface="Times New Roman"/>
                <a:cs typeface="Times New Roman"/>
              </a:rPr>
              <a:t>permet</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la</a:t>
            </a:r>
            <a:r>
              <a:rPr sz="1815" spc="5" dirty="0">
                <a:solidFill>
                  <a:srgbClr val="282828"/>
                </a:solidFill>
                <a:latin typeface="Times New Roman"/>
                <a:cs typeface="Times New Roman"/>
              </a:rPr>
              <a:t> </a:t>
            </a:r>
            <a:r>
              <a:rPr sz="1815" b="1" spc="-5" dirty="0">
                <a:solidFill>
                  <a:srgbClr val="282828"/>
                </a:solidFill>
                <a:latin typeface="Times New Roman"/>
                <a:cs typeface="Times New Roman"/>
              </a:rPr>
              <a:t>détection</a:t>
            </a:r>
            <a:r>
              <a:rPr sz="1815" b="1" dirty="0">
                <a:solidFill>
                  <a:srgbClr val="282828"/>
                </a:solidFill>
                <a:latin typeface="Times New Roman"/>
                <a:cs typeface="Times New Roman"/>
              </a:rPr>
              <a:t> </a:t>
            </a:r>
            <a:r>
              <a:rPr sz="1815" spc="-5" dirty="0">
                <a:solidFill>
                  <a:srgbClr val="282828"/>
                </a:solidFill>
                <a:latin typeface="Times New Roman"/>
                <a:cs typeface="Times New Roman"/>
              </a:rPr>
              <a:t>simple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et </a:t>
            </a:r>
            <a:r>
              <a:rPr sz="1815" spc="-439" dirty="0">
                <a:solidFill>
                  <a:srgbClr val="282828"/>
                </a:solidFill>
                <a:latin typeface="Times New Roman"/>
                <a:cs typeface="Times New Roman"/>
              </a:rPr>
              <a:t> </a:t>
            </a:r>
            <a:r>
              <a:rPr sz="1815" spc="-9" dirty="0">
                <a:solidFill>
                  <a:srgbClr val="282828"/>
                </a:solidFill>
                <a:latin typeface="Times New Roman"/>
                <a:cs typeface="Times New Roman"/>
              </a:rPr>
              <a:t>efficace</a:t>
            </a:r>
            <a:r>
              <a:rPr sz="1815" spc="-18" dirty="0">
                <a:solidFill>
                  <a:srgbClr val="282828"/>
                </a:solidFill>
                <a:latin typeface="Times New Roman"/>
                <a:cs typeface="Times New Roman"/>
              </a:rPr>
              <a:t> </a:t>
            </a:r>
            <a:r>
              <a:rPr sz="1815" spc="-5" dirty="0">
                <a:solidFill>
                  <a:srgbClr val="282828"/>
                </a:solidFill>
                <a:latin typeface="Times New Roman"/>
                <a:cs typeface="Times New Roman"/>
              </a:rPr>
              <a:t>des</a:t>
            </a:r>
            <a:r>
              <a:rPr sz="1815" spc="5" dirty="0">
                <a:solidFill>
                  <a:srgbClr val="282828"/>
                </a:solidFill>
                <a:latin typeface="Times New Roman"/>
                <a:cs typeface="Times New Roman"/>
              </a:rPr>
              <a:t> </a:t>
            </a:r>
            <a:r>
              <a:rPr sz="1815" b="1" spc="-5" dirty="0">
                <a:solidFill>
                  <a:srgbClr val="282828"/>
                </a:solidFill>
                <a:latin typeface="Times New Roman"/>
                <a:cs typeface="Times New Roman"/>
              </a:rPr>
              <a:t>boucles </a:t>
            </a:r>
            <a:r>
              <a:rPr sz="1815" spc="-5" dirty="0">
                <a:solidFill>
                  <a:srgbClr val="282828"/>
                </a:solidFill>
                <a:latin typeface="Times New Roman"/>
                <a:cs typeface="Times New Roman"/>
              </a:rPr>
              <a:t>(adapté</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à</a:t>
            </a:r>
            <a:r>
              <a:rPr sz="1815" dirty="0">
                <a:solidFill>
                  <a:srgbClr val="282828"/>
                </a:solidFill>
                <a:latin typeface="Times New Roman"/>
                <a:cs typeface="Times New Roman"/>
              </a:rPr>
              <a:t> </a:t>
            </a:r>
            <a:r>
              <a:rPr sz="1815" spc="-5" dirty="0">
                <a:solidFill>
                  <a:srgbClr val="282828"/>
                </a:solidFill>
                <a:latin typeface="Times New Roman"/>
                <a:cs typeface="Times New Roman"/>
              </a:rPr>
              <a:t>des</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topologies</a:t>
            </a:r>
            <a:r>
              <a:rPr sz="1815" dirty="0">
                <a:solidFill>
                  <a:srgbClr val="282828"/>
                </a:solidFill>
                <a:latin typeface="Times New Roman"/>
                <a:cs typeface="Times New Roman"/>
              </a:rPr>
              <a:t> </a:t>
            </a:r>
            <a:r>
              <a:rPr sz="1815" spc="-5" dirty="0">
                <a:solidFill>
                  <a:srgbClr val="282828"/>
                </a:solidFill>
                <a:latin typeface="Times New Roman"/>
                <a:cs typeface="Times New Roman"/>
              </a:rPr>
              <a:t>complexes</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maillées)</a:t>
            </a:r>
            <a:endParaRPr sz="1815" dirty="0">
              <a:latin typeface="Times New Roman"/>
              <a:cs typeface="Times New Roman"/>
            </a:endParaRPr>
          </a:p>
          <a:p>
            <a:pPr marL="685828" marR="4611" indent="-259347">
              <a:spcBef>
                <a:spcPts val="436"/>
              </a:spcBef>
              <a:buChar char="–"/>
              <a:tabLst>
                <a:tab pos="685252" algn="l"/>
                <a:tab pos="685828" algn="l"/>
              </a:tabLst>
            </a:pPr>
            <a:r>
              <a:rPr sz="1815" spc="-5" dirty="0">
                <a:solidFill>
                  <a:srgbClr val="282828"/>
                </a:solidFill>
                <a:latin typeface="Times New Roman"/>
                <a:cs typeface="Times New Roman"/>
              </a:rPr>
              <a:t>échange des informations de </a:t>
            </a:r>
            <a:r>
              <a:rPr sz="1815" spc="-5" dirty="0" err="1">
                <a:solidFill>
                  <a:srgbClr val="282828"/>
                </a:solidFill>
                <a:latin typeface="Times New Roman"/>
                <a:cs typeface="Times New Roman"/>
              </a:rPr>
              <a:t>routage</a:t>
            </a:r>
            <a:r>
              <a:rPr sz="1815" spc="-5" dirty="0">
                <a:solidFill>
                  <a:srgbClr val="282828"/>
                </a:solidFill>
                <a:latin typeface="Times New Roman"/>
                <a:cs typeface="Times New Roman"/>
              </a:rPr>
              <a:t> par une connexion TCP afin d’assurer </a:t>
            </a:r>
            <a:r>
              <a:rPr sz="1815" spc="-439" dirty="0">
                <a:solidFill>
                  <a:srgbClr val="282828"/>
                </a:solidFill>
                <a:latin typeface="Times New Roman"/>
                <a:cs typeface="Times New Roman"/>
              </a:rPr>
              <a:t> </a:t>
            </a:r>
            <a:r>
              <a:rPr sz="1815" spc="-5" dirty="0">
                <a:solidFill>
                  <a:srgbClr val="282828"/>
                </a:solidFill>
                <a:latin typeface="Times New Roman"/>
                <a:cs typeface="Times New Roman"/>
              </a:rPr>
              <a:t>la</a:t>
            </a:r>
            <a:r>
              <a:rPr sz="1815" spc="-18" dirty="0">
                <a:solidFill>
                  <a:srgbClr val="282828"/>
                </a:solidFill>
                <a:latin typeface="Times New Roman"/>
                <a:cs typeface="Times New Roman"/>
              </a:rPr>
              <a:t> </a:t>
            </a:r>
            <a:r>
              <a:rPr sz="1815" b="1" spc="-5" dirty="0">
                <a:solidFill>
                  <a:srgbClr val="282828"/>
                </a:solidFill>
                <a:latin typeface="Times New Roman"/>
                <a:cs typeface="Times New Roman"/>
              </a:rPr>
              <a:t>fiabilité</a:t>
            </a:r>
            <a:r>
              <a:rPr sz="1815" b="1" spc="-9" dirty="0">
                <a:solidFill>
                  <a:srgbClr val="282828"/>
                </a:solidFill>
                <a:latin typeface="Times New Roman"/>
                <a:cs typeface="Times New Roman"/>
              </a:rPr>
              <a:t> </a:t>
            </a:r>
            <a:r>
              <a:rPr sz="1815" spc="-5" dirty="0">
                <a:solidFill>
                  <a:srgbClr val="282828"/>
                </a:solidFill>
                <a:latin typeface="Times New Roman"/>
                <a:cs typeface="Times New Roman"/>
              </a:rPr>
              <a:t>des</a:t>
            </a:r>
            <a:r>
              <a:rPr sz="1815" spc="-23" dirty="0">
                <a:solidFill>
                  <a:srgbClr val="282828"/>
                </a:solidFill>
                <a:latin typeface="Times New Roman"/>
                <a:cs typeface="Times New Roman"/>
              </a:rPr>
              <a:t> </a:t>
            </a:r>
            <a:r>
              <a:rPr sz="1815" spc="-5" dirty="0">
                <a:solidFill>
                  <a:srgbClr val="282828"/>
                </a:solidFill>
                <a:latin typeface="Times New Roman"/>
                <a:cs typeface="Times New Roman"/>
              </a:rPr>
              <a:t>échanges</a:t>
            </a:r>
            <a:endParaRPr sz="1815" dirty="0">
              <a:latin typeface="Times New Roman"/>
              <a:cs typeface="Times New Roman"/>
            </a:endParaRPr>
          </a:p>
          <a:p>
            <a:pPr marL="685828" indent="-259347">
              <a:spcBef>
                <a:spcPts val="436"/>
              </a:spcBef>
              <a:buChar char="–"/>
              <a:tabLst>
                <a:tab pos="685252" algn="l"/>
                <a:tab pos="685828" algn="l"/>
              </a:tabLst>
            </a:pPr>
            <a:r>
              <a:rPr sz="1815" spc="-5" dirty="0">
                <a:solidFill>
                  <a:srgbClr val="282828"/>
                </a:solidFill>
                <a:latin typeface="Times New Roman"/>
                <a:cs typeface="Times New Roman"/>
              </a:rPr>
              <a:t>Mise</a:t>
            </a:r>
            <a:r>
              <a:rPr sz="1815" spc="-18" dirty="0">
                <a:solidFill>
                  <a:srgbClr val="282828"/>
                </a:solidFill>
                <a:latin typeface="Times New Roman"/>
                <a:cs typeface="Times New Roman"/>
              </a:rPr>
              <a:t> </a:t>
            </a:r>
            <a:r>
              <a:rPr sz="1815" spc="-5" dirty="0">
                <a:solidFill>
                  <a:srgbClr val="282828"/>
                </a:solidFill>
                <a:latin typeface="Times New Roman"/>
                <a:cs typeface="Times New Roman"/>
              </a:rPr>
              <a:t>à</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jour</a:t>
            </a:r>
            <a:r>
              <a:rPr sz="1815" spc="-9" dirty="0">
                <a:solidFill>
                  <a:srgbClr val="282828"/>
                </a:solidFill>
                <a:latin typeface="Times New Roman"/>
                <a:cs typeface="Times New Roman"/>
              </a:rPr>
              <a:t> </a:t>
            </a:r>
            <a:r>
              <a:rPr sz="1815" b="1" spc="-5" dirty="0">
                <a:solidFill>
                  <a:srgbClr val="282828"/>
                </a:solidFill>
                <a:latin typeface="Times New Roman"/>
                <a:cs typeface="Times New Roman"/>
              </a:rPr>
              <a:t>incrémentale</a:t>
            </a:r>
            <a:r>
              <a:rPr sz="1815" b="1" spc="-18" dirty="0">
                <a:solidFill>
                  <a:srgbClr val="282828"/>
                </a:solidFill>
                <a:latin typeface="Times New Roman"/>
                <a:cs typeface="Times New Roman"/>
              </a:rPr>
              <a:t> </a:t>
            </a:r>
            <a:r>
              <a:rPr sz="1815" b="1" spc="-5" dirty="0">
                <a:solidFill>
                  <a:srgbClr val="282828"/>
                </a:solidFill>
                <a:latin typeface="Times New Roman"/>
                <a:cs typeface="Times New Roman"/>
              </a:rPr>
              <a:t>(partielle)</a:t>
            </a:r>
            <a:endParaRPr sz="1815" dirty="0">
              <a:latin typeface="Times New Roman"/>
              <a:cs typeface="Times New Roman"/>
            </a:endParaRPr>
          </a:p>
          <a:p>
            <a:pPr marL="685828" indent="-259347">
              <a:spcBef>
                <a:spcPts val="436"/>
              </a:spcBef>
              <a:buChar char="–"/>
              <a:tabLst>
                <a:tab pos="685252" algn="l"/>
                <a:tab pos="685828" algn="l"/>
              </a:tabLst>
            </a:pPr>
            <a:r>
              <a:rPr sz="1815" spc="-5" dirty="0">
                <a:solidFill>
                  <a:srgbClr val="282828"/>
                </a:solidFill>
                <a:latin typeface="Times New Roman"/>
                <a:cs typeface="Times New Roman"/>
              </a:rPr>
              <a:t>Mise</a:t>
            </a:r>
            <a:r>
              <a:rPr sz="1815" spc="-14" dirty="0">
                <a:solidFill>
                  <a:srgbClr val="282828"/>
                </a:solidFill>
                <a:latin typeface="Times New Roman"/>
                <a:cs typeface="Times New Roman"/>
              </a:rPr>
              <a:t> </a:t>
            </a:r>
            <a:r>
              <a:rPr sz="1815" spc="-5" dirty="0">
                <a:solidFill>
                  <a:srgbClr val="282828"/>
                </a:solidFill>
                <a:latin typeface="Times New Roman"/>
                <a:cs typeface="Times New Roman"/>
              </a:rPr>
              <a:t>à</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jour</a:t>
            </a:r>
            <a:r>
              <a:rPr sz="1815" spc="-9" dirty="0">
                <a:solidFill>
                  <a:srgbClr val="282828"/>
                </a:solidFill>
                <a:latin typeface="Times New Roman"/>
                <a:cs typeface="Times New Roman"/>
              </a:rPr>
              <a:t> </a:t>
            </a:r>
            <a:r>
              <a:rPr sz="1815" b="1" spc="-5" dirty="0">
                <a:solidFill>
                  <a:srgbClr val="282828"/>
                </a:solidFill>
                <a:latin typeface="Times New Roman"/>
                <a:cs typeface="Times New Roman"/>
              </a:rPr>
              <a:t>seulement</a:t>
            </a:r>
            <a:r>
              <a:rPr sz="1815" b="1" spc="-9" dirty="0">
                <a:solidFill>
                  <a:srgbClr val="282828"/>
                </a:solidFill>
                <a:latin typeface="Times New Roman"/>
                <a:cs typeface="Times New Roman"/>
              </a:rPr>
              <a:t> </a:t>
            </a:r>
            <a:r>
              <a:rPr sz="1815" b="1" spc="-5" dirty="0">
                <a:solidFill>
                  <a:srgbClr val="282828"/>
                </a:solidFill>
                <a:latin typeface="Times New Roman"/>
                <a:cs typeface="Times New Roman"/>
              </a:rPr>
              <a:t>en</a:t>
            </a:r>
            <a:r>
              <a:rPr sz="1815" b="1" spc="9" dirty="0">
                <a:solidFill>
                  <a:srgbClr val="282828"/>
                </a:solidFill>
                <a:latin typeface="Times New Roman"/>
                <a:cs typeface="Times New Roman"/>
              </a:rPr>
              <a:t> </a:t>
            </a:r>
            <a:r>
              <a:rPr sz="1815" b="1" spc="-5" dirty="0">
                <a:solidFill>
                  <a:srgbClr val="282828"/>
                </a:solidFill>
                <a:latin typeface="Times New Roman"/>
                <a:cs typeface="Times New Roman"/>
              </a:rPr>
              <a:t>cas de</a:t>
            </a:r>
            <a:r>
              <a:rPr sz="1815" b="1" spc="5" dirty="0">
                <a:solidFill>
                  <a:srgbClr val="282828"/>
                </a:solidFill>
                <a:latin typeface="Times New Roman"/>
                <a:cs typeface="Times New Roman"/>
              </a:rPr>
              <a:t> </a:t>
            </a:r>
            <a:r>
              <a:rPr sz="1815" b="1" spc="-5" dirty="0">
                <a:solidFill>
                  <a:srgbClr val="282828"/>
                </a:solidFill>
                <a:latin typeface="Times New Roman"/>
                <a:cs typeface="Times New Roman"/>
              </a:rPr>
              <a:t>modification</a:t>
            </a:r>
            <a:endParaRPr sz="1815" dirty="0">
              <a:latin typeface="Times New Roman"/>
              <a:cs typeface="Times New Roman"/>
            </a:endParaRPr>
          </a:p>
          <a:p>
            <a:pPr marL="685828" indent="-259347">
              <a:spcBef>
                <a:spcPts val="436"/>
              </a:spcBef>
              <a:buChar char="–"/>
              <a:tabLst>
                <a:tab pos="685252" algn="l"/>
                <a:tab pos="685828" algn="l"/>
              </a:tabLst>
            </a:pPr>
            <a:r>
              <a:rPr sz="1815" spc="-5" dirty="0">
                <a:solidFill>
                  <a:srgbClr val="282828"/>
                </a:solidFill>
                <a:latin typeface="Times New Roman"/>
                <a:cs typeface="Times New Roman"/>
              </a:rPr>
              <a:t>Utilisation</a:t>
            </a:r>
            <a:r>
              <a:rPr sz="1815" spc="-36" dirty="0">
                <a:solidFill>
                  <a:srgbClr val="282828"/>
                </a:solidFill>
                <a:latin typeface="Times New Roman"/>
                <a:cs typeface="Times New Roman"/>
              </a:rPr>
              <a:t> </a:t>
            </a:r>
            <a:r>
              <a:rPr sz="1815" spc="-5" dirty="0">
                <a:solidFill>
                  <a:srgbClr val="282828"/>
                </a:solidFill>
                <a:latin typeface="Times New Roman"/>
                <a:cs typeface="Times New Roman"/>
              </a:rPr>
              <a:t>de</a:t>
            </a:r>
            <a:r>
              <a:rPr sz="1815" spc="-14" dirty="0">
                <a:solidFill>
                  <a:srgbClr val="282828"/>
                </a:solidFill>
                <a:latin typeface="Times New Roman"/>
                <a:cs typeface="Times New Roman"/>
              </a:rPr>
              <a:t> </a:t>
            </a:r>
            <a:r>
              <a:rPr sz="1815" b="1" spc="-5" dirty="0">
                <a:solidFill>
                  <a:srgbClr val="282828"/>
                </a:solidFill>
                <a:latin typeface="Times New Roman"/>
                <a:cs typeface="Times New Roman"/>
              </a:rPr>
              <a:t>métrique</a:t>
            </a:r>
            <a:endParaRPr sz="1815" dirty="0">
              <a:latin typeface="Times New Roman"/>
              <a:cs typeface="Times New Roman"/>
            </a:endParaRPr>
          </a:p>
          <a:p>
            <a:pPr marL="685828" indent="-259923">
              <a:spcBef>
                <a:spcPts val="436"/>
              </a:spcBef>
              <a:buChar char="–"/>
              <a:tabLst>
                <a:tab pos="685252" algn="l"/>
                <a:tab pos="686404" algn="l"/>
              </a:tabLst>
            </a:pPr>
            <a:r>
              <a:rPr sz="1815" spc="-5" dirty="0">
                <a:solidFill>
                  <a:srgbClr val="282828"/>
                </a:solidFill>
                <a:latin typeface="Times New Roman"/>
                <a:cs typeface="Times New Roman"/>
              </a:rPr>
              <a:t>inclut</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un</a:t>
            </a:r>
            <a:r>
              <a:rPr sz="1815" spc="-9" dirty="0">
                <a:solidFill>
                  <a:srgbClr val="282828"/>
                </a:solidFill>
                <a:latin typeface="Times New Roman"/>
                <a:cs typeface="Times New Roman"/>
              </a:rPr>
              <a:t> </a:t>
            </a:r>
            <a:r>
              <a:rPr sz="1815" spc="-5" dirty="0">
                <a:solidFill>
                  <a:srgbClr val="282828"/>
                </a:solidFill>
                <a:latin typeface="Times New Roman"/>
                <a:cs typeface="Times New Roman"/>
              </a:rPr>
              <a:t>système</a:t>
            </a:r>
            <a:r>
              <a:rPr sz="1815" spc="-14" dirty="0">
                <a:solidFill>
                  <a:srgbClr val="282828"/>
                </a:solidFill>
                <a:latin typeface="Times New Roman"/>
                <a:cs typeface="Times New Roman"/>
              </a:rPr>
              <a:t> </a:t>
            </a:r>
            <a:r>
              <a:rPr sz="1815" b="1" spc="-5" dirty="0">
                <a:solidFill>
                  <a:srgbClr val="282828"/>
                </a:solidFill>
                <a:latin typeface="Times New Roman"/>
                <a:cs typeface="Times New Roman"/>
              </a:rPr>
              <a:t>d'authentification </a:t>
            </a:r>
            <a:r>
              <a:rPr sz="1815" spc="-5" dirty="0">
                <a:solidFill>
                  <a:srgbClr val="282828"/>
                </a:solidFill>
                <a:latin typeface="Times New Roman"/>
                <a:cs typeface="Times New Roman"/>
              </a:rPr>
              <a:t>des</a:t>
            </a:r>
            <a:r>
              <a:rPr sz="1815" spc="5" dirty="0">
                <a:solidFill>
                  <a:srgbClr val="282828"/>
                </a:solidFill>
                <a:latin typeface="Times New Roman"/>
                <a:cs typeface="Times New Roman"/>
              </a:rPr>
              <a:t> </a:t>
            </a:r>
            <a:r>
              <a:rPr sz="1815" spc="-5" dirty="0">
                <a:solidFill>
                  <a:srgbClr val="282828"/>
                </a:solidFill>
                <a:latin typeface="Times New Roman"/>
                <a:cs typeface="Times New Roman"/>
              </a:rPr>
              <a:t>messages échangés</a:t>
            </a:r>
            <a:endParaRPr sz="1815" dirty="0">
              <a:latin typeface="Times New Roman"/>
              <a:cs typeface="Times New Roman"/>
            </a:endParaRPr>
          </a:p>
        </p:txBody>
      </p:sp>
      <p:sp>
        <p:nvSpPr>
          <p:cNvPr id="3" name="object 2">
            <a:extLst>
              <a:ext uri="{FF2B5EF4-FFF2-40B4-BE49-F238E27FC236}">
                <a16:creationId xmlns:a16="http://schemas.microsoft.com/office/drawing/2014/main" id="{0137E82D-6071-2750-106D-BDB69D7F6DBA}"/>
              </a:ext>
            </a:extLst>
          </p:cNvPr>
          <p:cNvSpPr txBox="1">
            <a:spLocks/>
          </p:cNvSpPr>
          <p:nvPr/>
        </p:nvSpPr>
        <p:spPr>
          <a:xfrm>
            <a:off x="3241285" y="537646"/>
            <a:ext cx="5709429" cy="457974"/>
          </a:xfrm>
          <a:prstGeom prst="rect">
            <a:avLst/>
          </a:prstGeom>
        </p:spPr>
        <p:txBody>
          <a:bodyPr vert="horz" wrap="square" lIns="0" tIns="10950" rIns="0" bIns="0" rtlCol="0">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11527">
              <a:spcBef>
                <a:spcPts val="86"/>
              </a:spcBef>
            </a:pPr>
            <a:r>
              <a:rPr lang="fr-FR" sz="2904" b="1" spc="-5" dirty="0">
                <a:solidFill>
                  <a:srgbClr val="282828"/>
                </a:solidFill>
                <a:latin typeface="Arial"/>
                <a:cs typeface="Arial"/>
              </a:rPr>
              <a:t>BGP</a:t>
            </a:r>
            <a:r>
              <a:rPr lang="fr-FR" sz="2904" b="1" spc="-73" dirty="0">
                <a:solidFill>
                  <a:srgbClr val="282828"/>
                </a:solidFill>
                <a:latin typeface="Arial"/>
                <a:cs typeface="Arial"/>
              </a:rPr>
              <a:t> </a:t>
            </a:r>
            <a:r>
              <a:rPr lang="fr-FR" sz="2904" b="1" spc="-5" dirty="0">
                <a:solidFill>
                  <a:srgbClr val="282828"/>
                </a:solidFill>
                <a:latin typeface="Times New Roman"/>
                <a:cs typeface="Times New Roman"/>
              </a:rPr>
              <a:t>«</a:t>
            </a:r>
            <a:r>
              <a:rPr lang="fr-FR" sz="2904" b="1" spc="-5" dirty="0">
                <a:solidFill>
                  <a:srgbClr val="282828"/>
                </a:solidFill>
                <a:latin typeface="Arial"/>
                <a:cs typeface="Arial"/>
              </a:rPr>
              <a:t>Border</a:t>
            </a:r>
            <a:r>
              <a:rPr lang="fr-FR" sz="2904" b="1" spc="-18" dirty="0">
                <a:solidFill>
                  <a:srgbClr val="282828"/>
                </a:solidFill>
                <a:latin typeface="Arial"/>
                <a:cs typeface="Arial"/>
              </a:rPr>
              <a:t> </a:t>
            </a:r>
            <a:r>
              <a:rPr lang="fr-FR" sz="2904" b="1" spc="-9" dirty="0">
                <a:solidFill>
                  <a:srgbClr val="282828"/>
                </a:solidFill>
                <a:latin typeface="Arial"/>
                <a:cs typeface="Arial"/>
              </a:rPr>
              <a:t>Gateway</a:t>
            </a:r>
            <a:r>
              <a:rPr lang="fr-FR" sz="2904" b="1" spc="-23" dirty="0">
                <a:solidFill>
                  <a:srgbClr val="282828"/>
                </a:solidFill>
                <a:latin typeface="Arial"/>
                <a:cs typeface="Arial"/>
              </a:rPr>
              <a:t> </a:t>
            </a:r>
            <a:r>
              <a:rPr lang="fr-FR" sz="2904" b="1" spc="-5" dirty="0">
                <a:solidFill>
                  <a:srgbClr val="282828"/>
                </a:solidFill>
                <a:latin typeface="Arial"/>
                <a:cs typeface="Arial"/>
              </a:rPr>
              <a:t>Protocol</a:t>
            </a:r>
            <a:r>
              <a:rPr lang="fr-FR" sz="2904" b="1" spc="-5" dirty="0">
                <a:solidFill>
                  <a:srgbClr val="282828"/>
                </a:solidFill>
                <a:latin typeface="Times New Roman"/>
                <a:cs typeface="Times New Roman"/>
              </a:rPr>
              <a:t>»</a:t>
            </a:r>
            <a:endParaRPr lang="fr-FR" sz="2904" dirty="0">
              <a:latin typeface="Times New Roman"/>
              <a:cs typeface="Times New Roman"/>
            </a:endParaRPr>
          </a:p>
        </p:txBody>
      </p:sp>
    </p:spTree>
    <p:extLst>
      <p:ext uri="{BB962C8B-B14F-4D97-AF65-F5344CB8AC3E}">
        <p14:creationId xmlns:p14="http://schemas.microsoft.com/office/powerpoint/2010/main" val="224756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990075" y="1341438"/>
            <a:ext cx="1002686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spcBef>
                <a:spcPct val="0"/>
              </a:spcBef>
            </a:pPr>
            <a:r>
              <a:rPr lang="fr-FR" altLang="fr-FR" sz="2400" dirty="0">
                <a:latin typeface="Times New Roman" panose="02020603050405020304" pitchFamily="18" charset="0"/>
                <a:cs typeface="Times New Roman" panose="02020603050405020304" pitchFamily="18" charset="0"/>
              </a:rPr>
              <a:t>Un routeur peut être :</a:t>
            </a:r>
          </a:p>
          <a:p>
            <a:pPr marL="800100" lvl="1" indent="-342900" algn="just">
              <a:spcBef>
                <a:spcPct val="0"/>
              </a:spcBef>
            </a:pPr>
            <a:r>
              <a:rPr lang="fr-FR" altLang="fr-FR" sz="2400" dirty="0">
                <a:latin typeface="Times New Roman" panose="02020603050405020304" pitchFamily="18" charset="0"/>
                <a:cs typeface="Times New Roman" panose="02020603050405020304" pitchFamily="18" charset="0"/>
              </a:rPr>
              <a:t>Une machine spécialisée : une machine conçue spécialement pour  le routage. Généralement un routeur comporte un système d’exploitation spécialisé (ex : IOS  de CISCO)</a:t>
            </a:r>
          </a:p>
          <a:p>
            <a:pPr marL="800100" lvl="1" indent="-342900" algn="just">
              <a:spcBef>
                <a:spcPct val="0"/>
              </a:spcBef>
            </a:pPr>
            <a:endParaRPr lang="fr-FR" altLang="fr-FR" sz="2400" dirty="0">
              <a:latin typeface="Times New Roman" panose="02020603050405020304" pitchFamily="18" charset="0"/>
              <a:cs typeface="Times New Roman" panose="02020603050405020304" pitchFamily="18" charset="0"/>
            </a:endParaRPr>
          </a:p>
          <a:p>
            <a:pPr marL="800100" lvl="1" indent="-342900" algn="just">
              <a:spcBef>
                <a:spcPct val="0"/>
              </a:spcBef>
            </a:pPr>
            <a:r>
              <a:rPr lang="fr-FR" altLang="fr-FR" sz="2400" dirty="0">
                <a:latin typeface="Times New Roman" panose="02020603050405020304" pitchFamily="18" charset="0"/>
                <a:cs typeface="Times New Roman" panose="02020603050405020304" pitchFamily="18" charset="0"/>
              </a:rPr>
              <a:t>Une machine ordinaire (ordinateur) équipée d’un système d’exploitation  (ex : Unix/Linux , Windows) et qui possède plusieurs interfaces. Dans ce cas on parle de passerelle (</a:t>
            </a:r>
            <a:r>
              <a:rPr lang="fr-FR" altLang="fr-FR" sz="2400" dirty="0" err="1">
                <a:latin typeface="Times New Roman" panose="02020603050405020304" pitchFamily="18" charset="0"/>
                <a:cs typeface="Times New Roman" panose="02020603050405020304" pitchFamily="18" charset="0"/>
              </a:rPr>
              <a:t>gateway</a:t>
            </a:r>
            <a:r>
              <a:rPr lang="fr-FR" altLang="fr-FR" sz="2400" dirty="0">
                <a:latin typeface="Times New Roman" panose="02020603050405020304" pitchFamily="18" charset="0"/>
                <a:cs typeface="Times New Roman" panose="02020603050405020304" pitchFamily="18" charset="0"/>
              </a:rPr>
              <a:t>) </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7</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4381501" y="359455"/>
            <a:ext cx="2792413" cy="646113"/>
          </a:xfrm>
          <a:prstGeom prst="rect">
            <a:avLst/>
          </a:prstGeom>
          <a:noFill/>
          <a:ln w="9525">
            <a:noFill/>
            <a:miter lim="800000"/>
            <a:headEnd/>
            <a:tailEnd/>
          </a:ln>
        </p:spPr>
        <p:txBody>
          <a:bodyPr wrap="none">
            <a:spAutoFit/>
          </a:bodyPr>
          <a:lstStyle/>
          <a:p>
            <a:pPr algn="ctr">
              <a:defRPr/>
            </a:pPr>
            <a:r>
              <a:rPr lang="fr-FR" sz="3600" b="1" dirty="0">
                <a:latin typeface="Times New Roman" pitchFamily="18" charset="0"/>
                <a:ea typeface="+mj-ea"/>
                <a:cs typeface="Times New Roman" pitchFamily="18" charset="0"/>
              </a:rPr>
              <a:t>Les routeurs </a:t>
            </a:r>
          </a:p>
        </p:txBody>
      </p:sp>
      <p:pic>
        <p:nvPicPr>
          <p:cNvPr id="18465" name="Image 18464" descr="Une image contenant capture d’écran, horloge, cercle, conception&#10;&#10;Description générée automatiquement">
            <a:extLst>
              <a:ext uri="{FF2B5EF4-FFF2-40B4-BE49-F238E27FC236}">
                <a16:creationId xmlns:a16="http://schemas.microsoft.com/office/drawing/2014/main" id="{88C2DC1C-DE35-80C0-30CD-D10FF7AF2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914" y="4388426"/>
            <a:ext cx="4543018" cy="167589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8EBCF1D6-686C-8DB2-D288-216AEA9AD920}"/>
              </a:ext>
            </a:extLst>
          </p:cNvPr>
          <p:cNvSpPr>
            <a:spLocks noGrp="1" noChangeArrowheads="1"/>
          </p:cNvSpPr>
          <p:nvPr>
            <p:ph type="title"/>
          </p:nvPr>
        </p:nvSpPr>
        <p:spPr/>
        <p:txBody>
          <a:bodyPr/>
          <a:lstStyle/>
          <a:p>
            <a:r>
              <a:rPr lang="en-US" altLang="fr-FR"/>
              <a:t>Vocabulaire</a:t>
            </a:r>
          </a:p>
        </p:txBody>
      </p:sp>
      <p:sp>
        <p:nvSpPr>
          <p:cNvPr id="205827" name="Rectangle 3">
            <a:extLst>
              <a:ext uri="{FF2B5EF4-FFF2-40B4-BE49-F238E27FC236}">
                <a16:creationId xmlns:a16="http://schemas.microsoft.com/office/drawing/2014/main" id="{A1BC4BA6-20D9-0734-9FB1-007C4103D2BC}"/>
              </a:ext>
            </a:extLst>
          </p:cNvPr>
          <p:cNvSpPr>
            <a:spLocks noGrp="1" noChangeArrowheads="1"/>
          </p:cNvSpPr>
          <p:nvPr>
            <p:ph type="body" idx="1"/>
          </p:nvPr>
        </p:nvSpPr>
        <p:spPr>
          <a:xfrm>
            <a:off x="2171700" y="1918252"/>
            <a:ext cx="7848600" cy="4184374"/>
          </a:xfrm>
        </p:spPr>
        <p:txBody>
          <a:bodyPr/>
          <a:lstStyle/>
          <a:p>
            <a:pPr>
              <a:lnSpc>
                <a:spcPct val="90000"/>
              </a:lnSpc>
            </a:pPr>
            <a:r>
              <a:rPr lang="en-US" altLang="fr-FR" dirty="0" err="1">
                <a:solidFill>
                  <a:srgbClr val="008000"/>
                </a:solidFill>
              </a:rPr>
              <a:t>Voisin</a:t>
            </a:r>
            <a:r>
              <a:rPr lang="en-US" altLang="fr-FR" dirty="0">
                <a:solidFill>
                  <a:srgbClr val="008000"/>
                </a:solidFill>
              </a:rPr>
              <a:t> (Neighbor)</a:t>
            </a:r>
            <a:endParaRPr lang="en-US" altLang="fr-FR" dirty="0"/>
          </a:p>
          <a:p>
            <a:pPr lvl="1">
              <a:lnSpc>
                <a:spcPct val="90000"/>
              </a:lnSpc>
            </a:pPr>
            <a:r>
              <a:rPr lang="en-US" altLang="fr-FR" dirty="0" err="1"/>
              <a:t>Routeur</a:t>
            </a:r>
            <a:r>
              <a:rPr lang="en-US" altLang="fr-FR" dirty="0"/>
              <a:t> avec qui on a </a:t>
            </a:r>
            <a:r>
              <a:rPr lang="en-US" altLang="fr-FR" dirty="0" err="1"/>
              <a:t>une</a:t>
            </a:r>
            <a:r>
              <a:rPr lang="en-US" altLang="fr-FR" dirty="0"/>
              <a:t> session BGP</a:t>
            </a:r>
          </a:p>
          <a:p>
            <a:pPr>
              <a:lnSpc>
                <a:spcPct val="90000"/>
              </a:lnSpc>
            </a:pPr>
            <a:r>
              <a:rPr lang="en-US" altLang="fr-FR" dirty="0">
                <a:solidFill>
                  <a:srgbClr val="008000"/>
                </a:solidFill>
              </a:rPr>
              <a:t>NLRI/</a:t>
            </a:r>
            <a:r>
              <a:rPr lang="en-US" altLang="fr-FR" dirty="0" err="1">
                <a:solidFill>
                  <a:srgbClr val="008000"/>
                </a:solidFill>
              </a:rPr>
              <a:t>Préfixe</a:t>
            </a:r>
            <a:endParaRPr lang="en-US" altLang="fr-FR" dirty="0"/>
          </a:p>
          <a:p>
            <a:pPr lvl="1">
              <a:lnSpc>
                <a:spcPct val="90000"/>
              </a:lnSpc>
            </a:pPr>
            <a:r>
              <a:rPr lang="en-US" altLang="fr-FR" dirty="0"/>
              <a:t>NLRI - network layer reachability information</a:t>
            </a:r>
          </a:p>
          <a:p>
            <a:pPr lvl="1">
              <a:lnSpc>
                <a:spcPct val="90000"/>
              </a:lnSpc>
            </a:pPr>
            <a:r>
              <a:rPr lang="en-US" altLang="fr-FR" dirty="0" err="1"/>
              <a:t>Informations</a:t>
            </a:r>
            <a:r>
              <a:rPr lang="en-US" altLang="fr-FR" dirty="0"/>
              <a:t> </a:t>
            </a:r>
            <a:r>
              <a:rPr lang="en-US" altLang="fr-FR" dirty="0" err="1"/>
              <a:t>concernant</a:t>
            </a:r>
            <a:r>
              <a:rPr lang="en-US" altLang="fr-FR" dirty="0"/>
              <a:t> </a:t>
            </a:r>
            <a:r>
              <a:rPr lang="en-US" altLang="fr-FR" dirty="0" err="1"/>
              <a:t>l’accessibilité</a:t>
            </a:r>
            <a:r>
              <a:rPr lang="en-US" altLang="fr-FR" dirty="0"/>
              <a:t> (</a:t>
            </a:r>
            <a:r>
              <a:rPr lang="en-US" altLang="fr-FR" dirty="0" err="1"/>
              <a:t>ou</a:t>
            </a:r>
            <a:r>
              <a:rPr lang="en-US" altLang="fr-FR" dirty="0"/>
              <a:t> pas) </a:t>
            </a:r>
            <a:r>
              <a:rPr lang="en-US" altLang="fr-FR" dirty="0" err="1"/>
              <a:t>d’une</a:t>
            </a:r>
            <a:r>
              <a:rPr lang="en-US" altLang="fr-FR" dirty="0"/>
              <a:t> route (</a:t>
            </a:r>
            <a:r>
              <a:rPr lang="en-US" altLang="fr-FR" dirty="0" err="1"/>
              <a:t>réseau</a:t>
            </a:r>
            <a:r>
              <a:rPr lang="en-US" altLang="fr-FR" dirty="0"/>
              <a:t> + masque)</a:t>
            </a:r>
          </a:p>
          <a:p>
            <a:pPr>
              <a:lnSpc>
                <a:spcPct val="90000"/>
              </a:lnSpc>
            </a:pPr>
            <a:r>
              <a:rPr lang="en-US" altLang="fr-FR" dirty="0">
                <a:solidFill>
                  <a:srgbClr val="008000"/>
                </a:solidFill>
              </a:rPr>
              <a:t>Router-ID (</a:t>
            </a:r>
            <a:r>
              <a:rPr lang="en-US" altLang="fr-FR" dirty="0" err="1">
                <a:solidFill>
                  <a:srgbClr val="008000"/>
                </a:solidFill>
              </a:rPr>
              <a:t>identifiant</a:t>
            </a:r>
            <a:r>
              <a:rPr lang="en-US" altLang="fr-FR" dirty="0">
                <a:solidFill>
                  <a:srgbClr val="008000"/>
                </a:solidFill>
              </a:rPr>
              <a:t> de </a:t>
            </a:r>
            <a:r>
              <a:rPr lang="en-US" altLang="fr-FR" dirty="0" err="1">
                <a:solidFill>
                  <a:srgbClr val="008000"/>
                </a:solidFill>
              </a:rPr>
              <a:t>routeur</a:t>
            </a:r>
            <a:r>
              <a:rPr lang="en-US" altLang="fr-FR" dirty="0">
                <a:solidFill>
                  <a:srgbClr val="008000"/>
                </a:solidFill>
              </a:rPr>
              <a:t>)</a:t>
            </a:r>
            <a:endParaRPr lang="en-US" altLang="fr-FR" dirty="0"/>
          </a:p>
          <a:p>
            <a:pPr lvl="1">
              <a:lnSpc>
                <a:spcPct val="90000"/>
              </a:lnSpc>
            </a:pPr>
            <a:r>
              <a:rPr lang="en-US" altLang="fr-FR" dirty="0" err="1"/>
              <a:t>Adresse</a:t>
            </a:r>
            <a:r>
              <a:rPr lang="en-US" altLang="fr-FR" dirty="0"/>
              <a:t> IP la plus </a:t>
            </a:r>
            <a:r>
              <a:rPr lang="en-US" altLang="fr-FR" dirty="0" err="1"/>
              <a:t>grande</a:t>
            </a:r>
            <a:r>
              <a:rPr lang="en-US" altLang="fr-FR" dirty="0"/>
              <a:t> du </a:t>
            </a:r>
            <a:r>
              <a:rPr lang="en-US" altLang="fr-FR" dirty="0" err="1"/>
              <a:t>routeur</a:t>
            </a:r>
            <a:endParaRPr lang="en-US" altLang="fr-FR" dirty="0"/>
          </a:p>
          <a:p>
            <a:pPr>
              <a:lnSpc>
                <a:spcPct val="90000"/>
              </a:lnSpc>
            </a:pPr>
            <a:r>
              <a:rPr lang="en-US" altLang="fr-FR" dirty="0">
                <a:solidFill>
                  <a:srgbClr val="008000"/>
                </a:solidFill>
              </a:rPr>
              <a:t>Route/Path (chemin)</a:t>
            </a:r>
            <a:endParaRPr lang="en-US" altLang="fr-FR" dirty="0"/>
          </a:p>
          <a:p>
            <a:pPr lvl="1">
              <a:lnSpc>
                <a:spcPct val="90000"/>
              </a:lnSpc>
            </a:pPr>
            <a:r>
              <a:rPr lang="en-US" altLang="fr-FR" dirty="0" err="1"/>
              <a:t>Préfixe</a:t>
            </a:r>
            <a:r>
              <a:rPr lang="en-US" altLang="fr-FR" dirty="0"/>
              <a:t> (NLRI) </a:t>
            </a:r>
            <a:r>
              <a:rPr lang="en-US" altLang="fr-FR" dirty="0" err="1"/>
              <a:t>annoncé</a:t>
            </a:r>
            <a:r>
              <a:rPr lang="en-US" altLang="fr-FR" dirty="0"/>
              <a:t> par un </a:t>
            </a:r>
            <a:r>
              <a:rPr lang="en-US" altLang="fr-FR" dirty="0" err="1"/>
              <a:t>voisin</a:t>
            </a:r>
            <a:endParaRPr lang="en-US" altLang="fr-F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BC0C0244-06F1-3024-CB6A-341E0918D8F2}"/>
              </a:ext>
            </a:extLst>
          </p:cNvPr>
          <p:cNvSpPr>
            <a:spLocks noGrp="1" noChangeArrowheads="1"/>
          </p:cNvSpPr>
          <p:nvPr>
            <p:ph type="title"/>
          </p:nvPr>
        </p:nvSpPr>
        <p:spPr/>
        <p:txBody>
          <a:bodyPr/>
          <a:lstStyle/>
          <a:p>
            <a:pPr>
              <a:lnSpc>
                <a:spcPct val="90000"/>
              </a:lnSpc>
            </a:pPr>
            <a:r>
              <a:rPr lang="en-US" altLang="fr-FR"/>
              <a:t>Vocabulaire (2)</a:t>
            </a:r>
          </a:p>
        </p:txBody>
      </p:sp>
      <p:sp>
        <p:nvSpPr>
          <p:cNvPr id="416771" name="Rectangle 3">
            <a:extLst>
              <a:ext uri="{FF2B5EF4-FFF2-40B4-BE49-F238E27FC236}">
                <a16:creationId xmlns:a16="http://schemas.microsoft.com/office/drawing/2014/main" id="{49630667-8950-07C0-2420-19DCE690F477}"/>
              </a:ext>
            </a:extLst>
          </p:cNvPr>
          <p:cNvSpPr>
            <a:spLocks noGrp="1" noChangeArrowheads="1"/>
          </p:cNvSpPr>
          <p:nvPr>
            <p:ph type="body" idx="1"/>
          </p:nvPr>
        </p:nvSpPr>
        <p:spPr/>
        <p:txBody>
          <a:bodyPr/>
          <a:lstStyle/>
          <a:p>
            <a:pPr>
              <a:lnSpc>
                <a:spcPct val="90000"/>
              </a:lnSpc>
            </a:pPr>
            <a:r>
              <a:rPr lang="en-US" altLang="fr-FR" dirty="0"/>
              <a:t>Transit - transport de </a:t>
            </a:r>
            <a:r>
              <a:rPr lang="en-US" altLang="fr-FR" dirty="0" err="1"/>
              <a:t>vos</a:t>
            </a:r>
            <a:r>
              <a:rPr lang="en-US" altLang="fr-FR" dirty="0"/>
              <a:t> </a:t>
            </a:r>
            <a:r>
              <a:rPr lang="en-US" altLang="fr-FR" dirty="0" err="1"/>
              <a:t>données</a:t>
            </a:r>
            <a:r>
              <a:rPr lang="en-US" altLang="fr-FR" dirty="0"/>
              <a:t> par un </a:t>
            </a:r>
            <a:r>
              <a:rPr lang="en-US" altLang="fr-FR" dirty="0" err="1"/>
              <a:t>réseau</a:t>
            </a:r>
            <a:r>
              <a:rPr lang="en-US" altLang="fr-FR" dirty="0"/>
              <a:t> tiers, </a:t>
            </a:r>
            <a:r>
              <a:rPr lang="en-US" altLang="fr-FR" dirty="0" err="1"/>
              <a:t>en</a:t>
            </a:r>
            <a:r>
              <a:rPr lang="en-US" altLang="fr-FR" dirty="0"/>
              <a:t> </a:t>
            </a:r>
            <a:r>
              <a:rPr lang="en-US" altLang="fr-FR" dirty="0" err="1"/>
              <a:t>général</a:t>
            </a:r>
            <a:r>
              <a:rPr lang="en-US" altLang="fr-FR" dirty="0"/>
              <a:t> </a:t>
            </a:r>
            <a:r>
              <a:rPr lang="en-US" altLang="fr-FR" dirty="0" err="1"/>
              <a:t>moyennant</a:t>
            </a:r>
            <a:r>
              <a:rPr lang="en-US" altLang="fr-FR" dirty="0"/>
              <a:t> </a:t>
            </a:r>
            <a:r>
              <a:rPr lang="en-US" altLang="fr-FR" dirty="0" err="1"/>
              <a:t>paiement</a:t>
            </a:r>
            <a:endParaRPr lang="en-US" altLang="fr-FR" dirty="0"/>
          </a:p>
          <a:p>
            <a:pPr>
              <a:lnSpc>
                <a:spcPct val="90000"/>
              </a:lnSpc>
            </a:pPr>
            <a:r>
              <a:rPr lang="en-US" altLang="fr-FR" dirty="0"/>
              <a:t>Peering - accord bi-</a:t>
            </a:r>
            <a:r>
              <a:rPr lang="en-US" altLang="fr-FR" dirty="0" err="1"/>
              <a:t>latéral</a:t>
            </a:r>
            <a:r>
              <a:rPr lang="en-US" altLang="fr-FR" dirty="0"/>
              <a:t> </a:t>
            </a:r>
            <a:r>
              <a:rPr lang="en-US" altLang="fr-FR" dirty="0" err="1"/>
              <a:t>d’échange</a:t>
            </a:r>
            <a:r>
              <a:rPr lang="en-US" altLang="fr-FR" dirty="0"/>
              <a:t> de </a:t>
            </a:r>
            <a:r>
              <a:rPr lang="en-US" altLang="fr-FR" dirty="0" err="1"/>
              <a:t>trafic</a:t>
            </a:r>
            <a:endParaRPr lang="en-US" altLang="fr-FR" dirty="0"/>
          </a:p>
          <a:p>
            <a:pPr lvl="1">
              <a:lnSpc>
                <a:spcPct val="90000"/>
              </a:lnSpc>
            </a:pPr>
            <a:r>
              <a:rPr lang="en-US" altLang="fr-FR" dirty="0"/>
              <a:t>chacun </a:t>
            </a:r>
            <a:r>
              <a:rPr lang="en-US" altLang="fr-FR" dirty="0" err="1"/>
              <a:t>annonce</a:t>
            </a:r>
            <a:r>
              <a:rPr lang="en-US" altLang="fr-FR" dirty="0"/>
              <a:t> </a:t>
            </a:r>
            <a:r>
              <a:rPr lang="en-US" altLang="fr-FR" dirty="0" err="1"/>
              <a:t>uniquement</a:t>
            </a:r>
            <a:r>
              <a:rPr lang="en-US" altLang="fr-FR" dirty="0"/>
              <a:t> </a:t>
            </a:r>
            <a:r>
              <a:rPr lang="en-US" altLang="fr-FR" dirty="0" err="1"/>
              <a:t>ses</a:t>
            </a:r>
            <a:r>
              <a:rPr lang="en-US" altLang="fr-FR" dirty="0"/>
              <a:t> </a:t>
            </a:r>
            <a:r>
              <a:rPr lang="en-US" altLang="fr-FR" dirty="0" err="1"/>
              <a:t>propres</a:t>
            </a:r>
            <a:r>
              <a:rPr lang="en-US" altLang="fr-FR" dirty="0"/>
              <a:t> </a:t>
            </a:r>
            <a:r>
              <a:rPr lang="en-US" altLang="fr-FR" dirty="0" err="1"/>
              <a:t>réseaux</a:t>
            </a:r>
            <a:r>
              <a:rPr lang="en-US" altLang="fr-FR" dirty="0"/>
              <a:t> et </a:t>
            </a:r>
            <a:r>
              <a:rPr lang="en-US" altLang="fr-FR" dirty="0" err="1"/>
              <a:t>ceux</a:t>
            </a:r>
            <a:r>
              <a:rPr lang="en-US" altLang="fr-FR" dirty="0"/>
              <a:t> de </a:t>
            </a:r>
            <a:r>
              <a:rPr lang="en-US" altLang="fr-FR" dirty="0" err="1"/>
              <a:t>ses</a:t>
            </a:r>
            <a:r>
              <a:rPr lang="en-US" altLang="fr-FR" dirty="0"/>
              <a:t> clients à son </a:t>
            </a:r>
            <a:r>
              <a:rPr lang="en-US" altLang="fr-FR" dirty="0" err="1"/>
              <a:t>voisin</a:t>
            </a:r>
            <a:endParaRPr lang="en-US" altLang="fr-FR" dirty="0"/>
          </a:p>
          <a:p>
            <a:pPr>
              <a:lnSpc>
                <a:spcPct val="90000"/>
              </a:lnSpc>
            </a:pPr>
            <a:r>
              <a:rPr lang="en-US" altLang="fr-FR" dirty="0"/>
              <a:t>Default - route par </a:t>
            </a:r>
            <a:r>
              <a:rPr lang="en-US" altLang="fr-FR" dirty="0" err="1"/>
              <a:t>défaut</a:t>
            </a:r>
            <a:r>
              <a:rPr lang="en-US" altLang="fr-FR" dirty="0"/>
              <a:t>, </a:t>
            </a:r>
            <a:r>
              <a:rPr lang="en-US" altLang="fr-FR" dirty="0" err="1"/>
              <a:t>où</a:t>
            </a:r>
            <a:r>
              <a:rPr lang="en-US" altLang="fr-FR" dirty="0"/>
              <a:t> </a:t>
            </a:r>
            <a:r>
              <a:rPr lang="en-US" altLang="fr-FR" dirty="0" err="1"/>
              <a:t>envoyer</a:t>
            </a:r>
            <a:r>
              <a:rPr lang="en-US" altLang="fr-FR" dirty="0"/>
              <a:t> un </a:t>
            </a:r>
            <a:r>
              <a:rPr lang="en-US" altLang="fr-FR" dirty="0" err="1"/>
              <a:t>paquet</a:t>
            </a:r>
            <a:r>
              <a:rPr lang="en-US" altLang="fr-FR" dirty="0"/>
              <a:t> </a:t>
            </a:r>
            <a:r>
              <a:rPr lang="en-US" altLang="fr-FR" dirty="0" err="1"/>
              <a:t>si</a:t>
            </a:r>
            <a:r>
              <a:rPr lang="en-US" altLang="fr-FR" dirty="0"/>
              <a:t> la table de </a:t>
            </a:r>
            <a:r>
              <a:rPr lang="en-US" altLang="fr-FR" dirty="0" err="1"/>
              <a:t>routage</a:t>
            </a:r>
            <a:r>
              <a:rPr lang="en-US" altLang="fr-FR" dirty="0"/>
              <a:t> de </a:t>
            </a:r>
            <a:r>
              <a:rPr lang="en-US" altLang="fr-FR" dirty="0" err="1"/>
              <a:t>donne</a:t>
            </a:r>
            <a:r>
              <a:rPr lang="en-US" altLang="fr-FR" dirty="0"/>
              <a:t> </a:t>
            </a:r>
            <a:r>
              <a:rPr lang="en-US" altLang="fr-FR" dirty="0" err="1"/>
              <a:t>aucune</a:t>
            </a:r>
            <a:r>
              <a:rPr lang="en-US" altLang="fr-FR" dirty="0"/>
              <a:t> information plus </a:t>
            </a:r>
            <a:r>
              <a:rPr lang="en-US" altLang="fr-FR" dirty="0" err="1"/>
              <a:t>précise</a:t>
            </a:r>
            <a:endParaRPr lang="en-US" altLang="fr-F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67555B0-2510-02FC-69CD-B8203EE8188F}"/>
              </a:ext>
            </a:extLst>
          </p:cNvPr>
          <p:cNvSpPr txBox="1"/>
          <p:nvPr/>
        </p:nvSpPr>
        <p:spPr>
          <a:xfrm>
            <a:off x="746760" y="936266"/>
            <a:ext cx="10698480" cy="923330"/>
          </a:xfrm>
          <a:prstGeom prst="rect">
            <a:avLst/>
          </a:prstGeom>
          <a:noFill/>
        </p:spPr>
        <p:txBody>
          <a:bodyPr wrap="square">
            <a:spAutoFit/>
          </a:bodyPr>
          <a:lstStyle/>
          <a:p>
            <a:r>
              <a:rPr lang="fr-FR" dirty="0"/>
              <a:t>BGP est le protocole utilisé dans l’épine dorsale de l’Internet. Il permet aux organisations qui ont leur propre AS (généralement les fournisseurs de services Internet et les grandes organisations) de s’interconnecter avec d’autres. Ce type d’interconnexion entre AS s’appelle un </a:t>
            </a:r>
            <a:r>
              <a:rPr lang="fr-FR" dirty="0" err="1"/>
              <a:t>peering</a:t>
            </a:r>
            <a:r>
              <a:rPr lang="fr-FR" dirty="0"/>
              <a:t>.</a:t>
            </a:r>
          </a:p>
        </p:txBody>
      </p:sp>
      <p:pic>
        <p:nvPicPr>
          <p:cNvPr id="5" name="Image 4">
            <a:extLst>
              <a:ext uri="{FF2B5EF4-FFF2-40B4-BE49-F238E27FC236}">
                <a16:creationId xmlns:a16="http://schemas.microsoft.com/office/drawing/2014/main" id="{BBF65E55-F4D1-4A1D-7A65-95671C044226}"/>
              </a:ext>
            </a:extLst>
          </p:cNvPr>
          <p:cNvPicPr>
            <a:picLocks noChangeAspect="1"/>
          </p:cNvPicPr>
          <p:nvPr/>
        </p:nvPicPr>
        <p:blipFill>
          <a:blip r:embed="rId2"/>
          <a:stretch>
            <a:fillRect/>
          </a:stretch>
        </p:blipFill>
        <p:spPr>
          <a:xfrm>
            <a:off x="2652712" y="2366962"/>
            <a:ext cx="6886575" cy="2124075"/>
          </a:xfrm>
          <a:prstGeom prst="rect">
            <a:avLst/>
          </a:prstGeom>
        </p:spPr>
      </p:pic>
      <p:sp>
        <p:nvSpPr>
          <p:cNvPr id="4" name="ZoneTexte 3">
            <a:extLst>
              <a:ext uri="{FF2B5EF4-FFF2-40B4-BE49-F238E27FC236}">
                <a16:creationId xmlns:a16="http://schemas.microsoft.com/office/drawing/2014/main" id="{A9AFEE9D-F73C-B8C7-90FD-293369D385B7}"/>
              </a:ext>
            </a:extLst>
          </p:cNvPr>
          <p:cNvSpPr txBox="1"/>
          <p:nvPr/>
        </p:nvSpPr>
        <p:spPr>
          <a:xfrm>
            <a:off x="3863837" y="244234"/>
            <a:ext cx="6097656" cy="369332"/>
          </a:xfrm>
          <a:prstGeom prst="rect">
            <a:avLst/>
          </a:prstGeom>
          <a:noFill/>
        </p:spPr>
        <p:txBody>
          <a:bodyPr wrap="square">
            <a:spAutoFit/>
          </a:bodyPr>
          <a:lstStyle/>
          <a:p>
            <a:pPr marL="11527">
              <a:spcBef>
                <a:spcPts val="86"/>
              </a:spcBef>
            </a:pPr>
            <a:r>
              <a:rPr lang="fr-FR" sz="1800" b="1" spc="-5" dirty="0">
                <a:solidFill>
                  <a:srgbClr val="282828"/>
                </a:solidFill>
                <a:latin typeface="Arial"/>
                <a:cs typeface="Arial"/>
              </a:rPr>
              <a:t>BGP</a:t>
            </a:r>
            <a:r>
              <a:rPr lang="fr-FR" sz="1800" b="1" spc="-73" dirty="0">
                <a:solidFill>
                  <a:srgbClr val="282828"/>
                </a:solidFill>
                <a:latin typeface="Arial"/>
                <a:cs typeface="Arial"/>
              </a:rPr>
              <a:t> </a:t>
            </a:r>
            <a:r>
              <a:rPr lang="fr-FR" sz="1800" b="1" spc="-5" dirty="0">
                <a:solidFill>
                  <a:srgbClr val="282828"/>
                </a:solidFill>
                <a:latin typeface="Times New Roman"/>
                <a:cs typeface="Times New Roman"/>
              </a:rPr>
              <a:t>«</a:t>
            </a:r>
            <a:r>
              <a:rPr lang="fr-FR" sz="1800" b="1" spc="-5" dirty="0">
                <a:solidFill>
                  <a:srgbClr val="282828"/>
                </a:solidFill>
                <a:latin typeface="Arial"/>
                <a:cs typeface="Arial"/>
              </a:rPr>
              <a:t>Border</a:t>
            </a:r>
            <a:r>
              <a:rPr lang="fr-FR" sz="1800" b="1" spc="-18" dirty="0">
                <a:solidFill>
                  <a:srgbClr val="282828"/>
                </a:solidFill>
                <a:latin typeface="Arial"/>
                <a:cs typeface="Arial"/>
              </a:rPr>
              <a:t> </a:t>
            </a:r>
            <a:r>
              <a:rPr lang="fr-FR" sz="1800" b="1" spc="-9" dirty="0">
                <a:solidFill>
                  <a:srgbClr val="282828"/>
                </a:solidFill>
                <a:latin typeface="Arial"/>
                <a:cs typeface="Arial"/>
              </a:rPr>
              <a:t>Gateway</a:t>
            </a:r>
            <a:r>
              <a:rPr lang="fr-FR" sz="1800" b="1" spc="-23" dirty="0">
                <a:solidFill>
                  <a:srgbClr val="282828"/>
                </a:solidFill>
                <a:latin typeface="Arial"/>
                <a:cs typeface="Arial"/>
              </a:rPr>
              <a:t> </a:t>
            </a:r>
            <a:r>
              <a:rPr lang="fr-FR" sz="1800" b="1" spc="-5" dirty="0">
                <a:solidFill>
                  <a:srgbClr val="282828"/>
                </a:solidFill>
                <a:latin typeface="Arial"/>
                <a:cs typeface="Arial"/>
              </a:rPr>
              <a:t>Protocol</a:t>
            </a:r>
            <a:r>
              <a:rPr lang="fr-FR" sz="1800" b="1" spc="-5" dirty="0">
                <a:solidFill>
                  <a:srgbClr val="282828"/>
                </a:solidFill>
                <a:latin typeface="Times New Roman"/>
                <a:cs typeface="Times New Roman"/>
              </a:rPr>
              <a:t>»</a:t>
            </a:r>
            <a:endParaRPr lang="fr-FR" sz="1800" dirty="0">
              <a:latin typeface="Times New Roman"/>
              <a:cs typeface="Times New Roman"/>
            </a:endParaRPr>
          </a:p>
        </p:txBody>
      </p:sp>
    </p:spTree>
    <p:extLst>
      <p:ext uri="{BB962C8B-B14F-4D97-AF65-F5344CB8AC3E}">
        <p14:creationId xmlns:p14="http://schemas.microsoft.com/office/powerpoint/2010/main" val="883108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99313849-30DE-D332-D464-194EA826B5BD}"/>
              </a:ext>
            </a:extLst>
          </p:cNvPr>
          <p:cNvPicPr>
            <a:picLocks noChangeAspect="1"/>
          </p:cNvPicPr>
          <p:nvPr/>
        </p:nvPicPr>
        <p:blipFill>
          <a:blip r:embed="rId2"/>
          <a:stretch>
            <a:fillRect/>
          </a:stretch>
        </p:blipFill>
        <p:spPr>
          <a:xfrm>
            <a:off x="2843211" y="2114581"/>
            <a:ext cx="5895975" cy="3219450"/>
          </a:xfrm>
          <a:prstGeom prst="rect">
            <a:avLst/>
          </a:prstGeom>
        </p:spPr>
      </p:pic>
      <p:sp>
        <p:nvSpPr>
          <p:cNvPr id="4" name="ZoneTexte 3">
            <a:extLst>
              <a:ext uri="{FF2B5EF4-FFF2-40B4-BE49-F238E27FC236}">
                <a16:creationId xmlns:a16="http://schemas.microsoft.com/office/drawing/2014/main" id="{439261BD-B91D-7F6D-836F-B21D182DAEE1}"/>
              </a:ext>
            </a:extLst>
          </p:cNvPr>
          <p:cNvSpPr txBox="1"/>
          <p:nvPr/>
        </p:nvSpPr>
        <p:spPr>
          <a:xfrm>
            <a:off x="106019" y="997656"/>
            <a:ext cx="12085981" cy="1477328"/>
          </a:xfrm>
          <a:prstGeom prst="rect">
            <a:avLst/>
          </a:prstGeom>
          <a:noFill/>
        </p:spPr>
        <p:txBody>
          <a:bodyPr wrap="square">
            <a:spAutoFit/>
          </a:bodyPr>
          <a:lstStyle/>
          <a:p>
            <a:r>
              <a:rPr lang="fr-FR" dirty="0"/>
              <a:t>Contrairement aux autres protocoles de routage, il n’y a pas de processus de découverte des pairs.</a:t>
            </a:r>
          </a:p>
          <a:p>
            <a:r>
              <a:rPr lang="fr-FR" dirty="0"/>
              <a:t>Chaque intervenant BGP, appelé « pair », échange des informations de routage avec ses pairs voisins sous la forme d’annonces de préfixes réseau.</a:t>
            </a:r>
          </a:p>
          <a:p>
            <a:r>
              <a:rPr lang="fr-FR" dirty="0"/>
              <a:t>Avec les annonces de préfixes, l’information est suffisante pour construire un graphique de la connectivité des AS, comme illustré ci-dessous</a:t>
            </a:r>
          </a:p>
        </p:txBody>
      </p:sp>
      <p:sp>
        <p:nvSpPr>
          <p:cNvPr id="6" name="ZoneTexte 5">
            <a:extLst>
              <a:ext uri="{FF2B5EF4-FFF2-40B4-BE49-F238E27FC236}">
                <a16:creationId xmlns:a16="http://schemas.microsoft.com/office/drawing/2014/main" id="{463AD02B-5343-9D75-00F3-BABA5CCBBC30}"/>
              </a:ext>
            </a:extLst>
          </p:cNvPr>
          <p:cNvSpPr txBox="1"/>
          <p:nvPr/>
        </p:nvSpPr>
        <p:spPr>
          <a:xfrm>
            <a:off x="3816623" y="103344"/>
            <a:ext cx="6096000" cy="523220"/>
          </a:xfrm>
          <a:prstGeom prst="rect">
            <a:avLst/>
          </a:prstGeom>
          <a:noFill/>
        </p:spPr>
        <p:txBody>
          <a:bodyPr wrap="square">
            <a:spAutoFit/>
          </a:bodyPr>
          <a:lstStyle/>
          <a:p>
            <a:r>
              <a:rPr lang="fr-FR" sz="2800" b="1" dirty="0"/>
              <a:t>Le routage BGP</a:t>
            </a:r>
          </a:p>
        </p:txBody>
      </p:sp>
      <p:sp>
        <p:nvSpPr>
          <p:cNvPr id="7" name="ZoneTexte 6">
            <a:extLst>
              <a:ext uri="{FF2B5EF4-FFF2-40B4-BE49-F238E27FC236}">
                <a16:creationId xmlns:a16="http://schemas.microsoft.com/office/drawing/2014/main" id="{3A4143D6-EFF8-BA15-3E64-90B536B876F2}"/>
              </a:ext>
            </a:extLst>
          </p:cNvPr>
          <p:cNvSpPr txBox="1"/>
          <p:nvPr/>
        </p:nvSpPr>
        <p:spPr>
          <a:xfrm>
            <a:off x="-2" y="5324522"/>
            <a:ext cx="11582400" cy="369332"/>
          </a:xfrm>
          <a:prstGeom prst="rect">
            <a:avLst/>
          </a:prstGeom>
          <a:noFill/>
        </p:spPr>
        <p:txBody>
          <a:bodyPr wrap="square">
            <a:spAutoFit/>
          </a:bodyPr>
          <a:lstStyle/>
          <a:p>
            <a:r>
              <a:rPr lang="fr-FR" dirty="0"/>
              <a:t>Comme vous pouvez le constater, la communication entre deux préfixes peut souvent se faire par des chemins différents.</a:t>
            </a:r>
          </a:p>
        </p:txBody>
      </p:sp>
      <p:pic>
        <p:nvPicPr>
          <p:cNvPr id="8" name="Image 7">
            <a:extLst>
              <a:ext uri="{FF2B5EF4-FFF2-40B4-BE49-F238E27FC236}">
                <a16:creationId xmlns:a16="http://schemas.microsoft.com/office/drawing/2014/main" id="{175D9550-0DCF-B497-802F-EA659C7FE6F3}"/>
              </a:ext>
            </a:extLst>
          </p:cNvPr>
          <p:cNvPicPr>
            <a:picLocks noChangeAspect="1"/>
          </p:cNvPicPr>
          <p:nvPr/>
        </p:nvPicPr>
        <p:blipFill>
          <a:blip r:embed="rId3"/>
          <a:stretch>
            <a:fillRect/>
          </a:stretch>
        </p:blipFill>
        <p:spPr>
          <a:xfrm>
            <a:off x="1364974" y="5693854"/>
            <a:ext cx="6400800" cy="581025"/>
          </a:xfrm>
          <a:prstGeom prst="rect">
            <a:avLst/>
          </a:prstGeom>
        </p:spPr>
      </p:pic>
    </p:spTree>
    <p:extLst>
      <p:ext uri="{BB962C8B-B14F-4D97-AF65-F5344CB8AC3E}">
        <p14:creationId xmlns:p14="http://schemas.microsoft.com/office/powerpoint/2010/main" val="3076955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2665D5E-05A0-DD1D-BAF5-9B4BE12DA30B}"/>
              </a:ext>
            </a:extLst>
          </p:cNvPr>
          <p:cNvSpPr txBox="1"/>
          <p:nvPr/>
        </p:nvSpPr>
        <p:spPr>
          <a:xfrm>
            <a:off x="2385391" y="538225"/>
            <a:ext cx="6096000" cy="646331"/>
          </a:xfrm>
          <a:prstGeom prst="rect">
            <a:avLst/>
          </a:prstGeom>
          <a:noFill/>
        </p:spPr>
        <p:txBody>
          <a:bodyPr wrap="square">
            <a:spAutoFit/>
          </a:bodyPr>
          <a:lstStyle/>
          <a:p>
            <a:r>
              <a:rPr lang="fr-FR" b="1" i="0" dirty="0">
                <a:solidFill>
                  <a:srgbClr val="252328"/>
                </a:solidFill>
                <a:effectLst/>
                <a:latin typeface="Roboto" panose="02000000000000000000" pitchFamily="2" charset="0"/>
              </a:rPr>
              <a:t>Alors comment les routeurs choisissent-ils entre les différentes routes possibles ?</a:t>
            </a:r>
            <a:endParaRPr lang="fr-FR" dirty="0"/>
          </a:p>
        </p:txBody>
      </p:sp>
      <p:sp>
        <p:nvSpPr>
          <p:cNvPr id="9" name="ZoneTexte 8">
            <a:extLst>
              <a:ext uri="{FF2B5EF4-FFF2-40B4-BE49-F238E27FC236}">
                <a16:creationId xmlns:a16="http://schemas.microsoft.com/office/drawing/2014/main" id="{35665C93-C5CA-E9D5-BFDB-E653DAFC6F08}"/>
              </a:ext>
            </a:extLst>
          </p:cNvPr>
          <p:cNvSpPr txBox="1"/>
          <p:nvPr/>
        </p:nvSpPr>
        <p:spPr>
          <a:xfrm>
            <a:off x="258417" y="1265547"/>
            <a:ext cx="11675165" cy="2616101"/>
          </a:xfrm>
          <a:prstGeom prst="rect">
            <a:avLst/>
          </a:prstGeom>
          <a:noFill/>
        </p:spPr>
        <p:txBody>
          <a:bodyPr wrap="square">
            <a:spAutoFit/>
          </a:bodyPr>
          <a:lstStyle/>
          <a:p>
            <a:r>
              <a:rPr lang="fr-FR" sz="2000" b="1" dirty="0"/>
              <a:t>La décision de routage</a:t>
            </a:r>
          </a:p>
          <a:p>
            <a:pPr marL="285750" indent="-285750">
              <a:buFont typeface="Arial" panose="020B0604020202020204" pitchFamily="34" charset="0"/>
              <a:buChar char="•"/>
            </a:pPr>
            <a:r>
              <a:rPr lang="fr-FR" dirty="0"/>
              <a:t>Le chemin de l’AS BGP</a:t>
            </a:r>
          </a:p>
          <a:p>
            <a:r>
              <a:rPr lang="fr-FR" dirty="0"/>
              <a:t>BGP ne fonctionne pas comme les autres protocoles de routage traditionnels qui utilisent des mesures comme la distance ou les coûts (par exemple celui de la bande passante) pour prendre des décisions de routage. Au lieu de cela, BGP utilise divers attributs pour acheminer le trafic. </a:t>
            </a:r>
          </a:p>
          <a:p>
            <a:endParaRPr lang="fr-FR" dirty="0"/>
          </a:p>
          <a:p>
            <a:r>
              <a:rPr lang="fr-FR" dirty="0"/>
              <a:t>L’attribut principal de BGP est appelé « chemin AS ». Il s’agit d’une liste de numéros d’AS décrivant le chemin inter-AS vers une destination. Le chemin AS est si important pour la fonction de BGP que le protocole est souvent appelé protocole de routage à vecteur de chemin.</a:t>
            </a:r>
          </a:p>
        </p:txBody>
      </p:sp>
      <p:pic>
        <p:nvPicPr>
          <p:cNvPr id="10" name="Image 9">
            <a:extLst>
              <a:ext uri="{FF2B5EF4-FFF2-40B4-BE49-F238E27FC236}">
                <a16:creationId xmlns:a16="http://schemas.microsoft.com/office/drawing/2014/main" id="{3B4DE2D7-8148-53FF-C279-12C8FDDC1A4B}"/>
              </a:ext>
            </a:extLst>
          </p:cNvPr>
          <p:cNvPicPr>
            <a:picLocks noChangeAspect="1"/>
          </p:cNvPicPr>
          <p:nvPr/>
        </p:nvPicPr>
        <p:blipFill>
          <a:blip r:embed="rId3"/>
          <a:stretch>
            <a:fillRect/>
          </a:stretch>
        </p:blipFill>
        <p:spPr>
          <a:xfrm>
            <a:off x="3557587" y="3881648"/>
            <a:ext cx="8062913" cy="2171398"/>
          </a:xfrm>
          <a:prstGeom prst="rect">
            <a:avLst/>
          </a:prstGeom>
        </p:spPr>
      </p:pic>
      <p:sp>
        <p:nvSpPr>
          <p:cNvPr id="12" name="ZoneTexte 11">
            <a:extLst>
              <a:ext uri="{FF2B5EF4-FFF2-40B4-BE49-F238E27FC236}">
                <a16:creationId xmlns:a16="http://schemas.microsoft.com/office/drawing/2014/main" id="{2C44F8AD-97F3-3D20-5ED6-6789C3120378}"/>
              </a:ext>
            </a:extLst>
          </p:cNvPr>
          <p:cNvSpPr txBox="1"/>
          <p:nvPr/>
        </p:nvSpPr>
        <p:spPr>
          <a:xfrm>
            <a:off x="4970393" y="5950443"/>
            <a:ext cx="7021996" cy="369332"/>
          </a:xfrm>
          <a:prstGeom prst="rect">
            <a:avLst/>
          </a:prstGeom>
          <a:noFill/>
        </p:spPr>
        <p:txBody>
          <a:bodyPr wrap="square">
            <a:spAutoFit/>
          </a:bodyPr>
          <a:lstStyle/>
          <a:p>
            <a:r>
              <a:rPr lang="fr-FR" b="0" i="0" dirty="0">
                <a:solidFill>
                  <a:srgbClr val="252328"/>
                </a:solidFill>
                <a:effectLst/>
                <a:latin typeface="Roboto" panose="02000000000000000000" pitchFamily="2" charset="0"/>
              </a:rPr>
              <a:t>La figure ci-dessus montre comment le chemin AS est propagé.</a:t>
            </a:r>
            <a:endParaRPr lang="fr-FR" dirty="0"/>
          </a:p>
        </p:txBody>
      </p:sp>
    </p:spTree>
    <p:extLst>
      <p:ext uri="{BB962C8B-B14F-4D97-AF65-F5344CB8AC3E}">
        <p14:creationId xmlns:p14="http://schemas.microsoft.com/office/powerpoint/2010/main" val="3427505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48CF148-91BE-4A27-FF8B-461261AA28CB}"/>
              </a:ext>
            </a:extLst>
          </p:cNvPr>
          <p:cNvSpPr txBox="1"/>
          <p:nvPr/>
        </p:nvSpPr>
        <p:spPr>
          <a:xfrm>
            <a:off x="201283" y="914400"/>
            <a:ext cx="11990717" cy="4247317"/>
          </a:xfrm>
          <a:prstGeom prst="rect">
            <a:avLst/>
          </a:prstGeom>
          <a:noFill/>
        </p:spPr>
        <p:txBody>
          <a:bodyPr wrap="square">
            <a:spAutoFit/>
          </a:bodyPr>
          <a:lstStyle/>
          <a:p>
            <a:pPr algn="l" fontAlgn="base"/>
            <a:r>
              <a:rPr lang="fr-FR" b="1" i="0" dirty="0">
                <a:solidFill>
                  <a:srgbClr val="252328"/>
                </a:solidFill>
                <a:effectLst/>
                <a:latin typeface="Roboto" panose="02000000000000000000" pitchFamily="2" charset="0"/>
              </a:rPr>
              <a:t>le meilleur chemin est choisi en fonction des </a:t>
            </a:r>
            <a:r>
              <a:rPr lang="fr-FR" b="1" i="1" dirty="0">
                <a:solidFill>
                  <a:srgbClr val="252328"/>
                </a:solidFill>
                <a:effectLst/>
                <a:latin typeface="Roboto" panose="02000000000000000000" pitchFamily="2" charset="0"/>
              </a:rPr>
              <a:t>politiques</a:t>
            </a:r>
            <a:r>
              <a:rPr lang="fr-FR" b="0" i="0" dirty="0">
                <a:solidFill>
                  <a:srgbClr val="252328"/>
                </a:solidFill>
                <a:effectLst/>
                <a:latin typeface="Roboto" panose="02000000000000000000" pitchFamily="2" charset="0"/>
              </a:rPr>
              <a:t>, qui sont configurées via divers filtres de préfixes, en annonçant des routes spécifiques ou en manipulant les attributs BGP. </a:t>
            </a:r>
          </a:p>
          <a:p>
            <a:pPr algn="l" fontAlgn="base"/>
            <a:r>
              <a:rPr lang="fr-FR" b="0" i="0" dirty="0">
                <a:solidFill>
                  <a:srgbClr val="252328"/>
                </a:solidFill>
                <a:effectLst/>
                <a:latin typeface="Roboto" panose="02000000000000000000" pitchFamily="2" charset="0"/>
              </a:rPr>
              <a:t>Lorsqu’une destination est accessible par deux chemins différents, BGP sélectionne le meilleur chemin en évaluant séquentiellement les attributs du chemin :</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Poids</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Préférence locale</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Origine</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Longueur du chemin AS</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Code d’origine</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MED (Multi Exit </a:t>
            </a:r>
            <a:r>
              <a:rPr lang="fr-FR" b="0" i="0" dirty="0" err="1">
                <a:solidFill>
                  <a:srgbClr val="252328"/>
                </a:solidFill>
                <a:effectLst/>
                <a:latin typeface="Roboto" panose="02000000000000000000" pitchFamily="2" charset="0"/>
              </a:rPr>
              <a:t>Discriminator</a:t>
            </a:r>
            <a:r>
              <a:rPr lang="fr-FR" b="0" i="0" dirty="0">
                <a:solidFill>
                  <a:srgbClr val="252328"/>
                </a:solidFill>
                <a:effectLst/>
                <a:latin typeface="Roboto" panose="02000000000000000000" pitchFamily="2" charset="0"/>
              </a:rPr>
              <a:t>)</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Chemin </a:t>
            </a:r>
            <a:r>
              <a:rPr lang="fr-FR" b="0" i="0" dirty="0" err="1">
                <a:solidFill>
                  <a:srgbClr val="252328"/>
                </a:solidFill>
                <a:effectLst/>
                <a:latin typeface="Roboto" panose="02000000000000000000" pitchFamily="2" charset="0"/>
              </a:rPr>
              <a:t>eBGP</a:t>
            </a:r>
            <a:r>
              <a:rPr lang="fr-FR" b="0" i="0" dirty="0">
                <a:solidFill>
                  <a:srgbClr val="252328"/>
                </a:solidFill>
                <a:effectLst/>
                <a:latin typeface="Roboto" panose="02000000000000000000" pitchFamily="2" charset="0"/>
              </a:rPr>
              <a:t> sur chemin </a:t>
            </a:r>
            <a:r>
              <a:rPr lang="fr-FR" b="0" i="0" dirty="0" err="1">
                <a:solidFill>
                  <a:srgbClr val="252328"/>
                </a:solidFill>
                <a:effectLst/>
                <a:latin typeface="Roboto" panose="02000000000000000000" pitchFamily="2" charset="0"/>
              </a:rPr>
              <a:t>iBGP</a:t>
            </a:r>
            <a:endParaRPr lang="fr-FR" b="0" i="0" dirty="0">
              <a:solidFill>
                <a:srgbClr val="252328"/>
              </a:solidFill>
              <a:effectLst/>
              <a:latin typeface="Roboto" panose="02000000000000000000" pitchFamily="2" charset="0"/>
            </a:endParaRPr>
          </a:p>
          <a:p>
            <a:pPr fontAlgn="base">
              <a:buFont typeface="Arial" panose="020B0604020202020204" pitchFamily="34" charset="0"/>
              <a:buChar char="•"/>
            </a:pPr>
            <a:r>
              <a:rPr lang="fr-FR" b="0" i="0" dirty="0">
                <a:solidFill>
                  <a:srgbClr val="252328"/>
                </a:solidFill>
                <a:effectLst/>
                <a:latin typeface="Roboto" panose="02000000000000000000" pitchFamily="2" charset="0"/>
              </a:rPr>
              <a:t>Chemin IGP le plus court vers le prochain saut BGP</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Chemin le plus ancien</a:t>
            </a:r>
          </a:p>
          <a:p>
            <a:pPr fontAlgn="base">
              <a:buFont typeface="Arial" panose="020B0604020202020204" pitchFamily="34" charset="0"/>
              <a:buChar char="•"/>
            </a:pPr>
            <a:r>
              <a:rPr lang="fr-FR" b="0" i="0" dirty="0">
                <a:solidFill>
                  <a:srgbClr val="252328"/>
                </a:solidFill>
                <a:effectLst/>
                <a:latin typeface="Roboto" panose="02000000000000000000" pitchFamily="2" charset="0"/>
              </a:rPr>
              <a:t>ID du routeur</a:t>
            </a:r>
          </a:p>
          <a:p>
            <a:pPr algn="l" fontAlgn="base">
              <a:buFont typeface="Arial" panose="020B0604020202020204" pitchFamily="34" charset="0"/>
              <a:buChar char="•"/>
            </a:pPr>
            <a:r>
              <a:rPr lang="fr-FR" b="0" i="0" dirty="0">
                <a:solidFill>
                  <a:srgbClr val="252328"/>
                </a:solidFill>
                <a:effectLst/>
                <a:latin typeface="Roboto" panose="02000000000000000000" pitchFamily="2" charset="0"/>
              </a:rPr>
              <a:t>Adresse IP du voisin.</a:t>
            </a:r>
          </a:p>
        </p:txBody>
      </p:sp>
    </p:spTree>
    <p:extLst>
      <p:ext uri="{BB962C8B-B14F-4D97-AF65-F5344CB8AC3E}">
        <p14:creationId xmlns:p14="http://schemas.microsoft.com/office/powerpoint/2010/main" val="679900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974E9E0-00F2-B238-7448-D7B9EAC7073A}"/>
              </a:ext>
            </a:extLst>
          </p:cNvPr>
          <p:cNvSpPr txBox="1"/>
          <p:nvPr/>
        </p:nvSpPr>
        <p:spPr>
          <a:xfrm>
            <a:off x="1600199" y="228926"/>
            <a:ext cx="9660147" cy="400110"/>
          </a:xfrm>
          <a:prstGeom prst="rect">
            <a:avLst/>
          </a:prstGeom>
          <a:noFill/>
        </p:spPr>
        <p:txBody>
          <a:bodyPr wrap="square">
            <a:spAutoFit/>
          </a:bodyPr>
          <a:lstStyle/>
          <a:p>
            <a:r>
              <a:rPr lang="fr-FR" sz="2000" b="1" dirty="0"/>
              <a:t>Comment et quand les données du protocole de routage BGP sont-elles échangées ?</a:t>
            </a:r>
          </a:p>
        </p:txBody>
      </p:sp>
      <p:sp>
        <p:nvSpPr>
          <p:cNvPr id="5" name="ZoneTexte 4">
            <a:extLst>
              <a:ext uri="{FF2B5EF4-FFF2-40B4-BE49-F238E27FC236}">
                <a16:creationId xmlns:a16="http://schemas.microsoft.com/office/drawing/2014/main" id="{54FBD2E1-697C-E70D-92B7-ED3E0334E771}"/>
              </a:ext>
            </a:extLst>
          </p:cNvPr>
          <p:cNvSpPr txBox="1"/>
          <p:nvPr/>
        </p:nvSpPr>
        <p:spPr>
          <a:xfrm>
            <a:off x="241539" y="1290972"/>
            <a:ext cx="11231593" cy="3139321"/>
          </a:xfrm>
          <a:prstGeom prst="rect">
            <a:avLst/>
          </a:prstGeom>
          <a:noFill/>
        </p:spPr>
        <p:txBody>
          <a:bodyPr wrap="square">
            <a:spAutoFit/>
          </a:bodyPr>
          <a:lstStyle/>
          <a:p>
            <a:r>
              <a:rPr lang="fr-FR" dirty="0"/>
              <a:t>BGP utilise le protocole de transport TCP pour transférer les données. Cela permet une livraison fiable des mises à jour BGP. BGP utilise le port TCP 179 pour cela.</a:t>
            </a:r>
          </a:p>
          <a:p>
            <a:endParaRPr lang="fr-FR" dirty="0"/>
          </a:p>
          <a:p>
            <a:r>
              <a:rPr lang="fr-FR" dirty="0"/>
              <a:t>Il utilise le modèle FSM (</a:t>
            </a:r>
            <a:r>
              <a:rPr lang="fr-FR" dirty="0" err="1"/>
              <a:t>Finite</a:t>
            </a:r>
            <a:r>
              <a:rPr lang="fr-FR" dirty="0"/>
              <a:t> State Machine) pour maintenir une table de tous les pairs BGP et leur état opérationnel.</a:t>
            </a:r>
          </a:p>
          <a:p>
            <a:endParaRPr lang="fr-FR" dirty="0"/>
          </a:p>
          <a:p>
            <a:r>
              <a:rPr lang="fr-FR" dirty="0"/>
              <a:t>Par rapport aux autres protocoles de routage, BGP n’envoie pas de mises à jour périodiques des données de routage. Au lieu de cela, il envoie des mises à jour uniquement lorsque des changements se produisent sur le réseau. </a:t>
            </a:r>
            <a:r>
              <a:rPr lang="fr-FR" dirty="0" err="1"/>
              <a:t>FPar</a:t>
            </a:r>
            <a:r>
              <a:rPr lang="fr-FR" dirty="0"/>
              <a:t> exemple, ces changements peuvent être dus à des réinitialisations de session, des défaillances de lien et des changements de politique.</a:t>
            </a:r>
          </a:p>
          <a:p>
            <a:endParaRPr lang="fr-FR" dirty="0"/>
          </a:p>
          <a:p>
            <a:r>
              <a:rPr lang="fr-FR" dirty="0"/>
              <a:t>Enfin, BGP envoie périodiquement des messages </a:t>
            </a:r>
            <a:r>
              <a:rPr lang="fr-FR" dirty="0" err="1"/>
              <a:t>keep</a:t>
            </a:r>
            <a:r>
              <a:rPr lang="fr-FR" dirty="0"/>
              <a:t>-alive pour vérifier la connexion TCP.</a:t>
            </a:r>
          </a:p>
        </p:txBody>
      </p:sp>
    </p:spTree>
    <p:extLst>
      <p:ext uri="{BB962C8B-B14F-4D97-AF65-F5344CB8AC3E}">
        <p14:creationId xmlns:p14="http://schemas.microsoft.com/office/powerpoint/2010/main" val="2254094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a:extLst>
              <a:ext uri="{FF2B5EF4-FFF2-40B4-BE49-F238E27FC236}">
                <a16:creationId xmlns:a16="http://schemas.microsoft.com/office/drawing/2014/main" id="{2ED4769C-ED87-5BB3-16F0-A7C63C3376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6" y="167481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0995" name="Picture 3">
            <a:extLst>
              <a:ext uri="{FF2B5EF4-FFF2-40B4-BE49-F238E27FC236}">
                <a16:creationId xmlns:a16="http://schemas.microsoft.com/office/drawing/2014/main" id="{57E2FDAD-8B8B-627C-D4E1-B612FD0152E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551" y="173196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0996" name="Picture 4">
            <a:extLst>
              <a:ext uri="{FF2B5EF4-FFF2-40B4-BE49-F238E27FC236}">
                <a16:creationId xmlns:a16="http://schemas.microsoft.com/office/drawing/2014/main" id="{16CC9015-51A8-AFFC-AD4B-AD39A621C0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38" y="3975101"/>
            <a:ext cx="3097212"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0997" name="Rectangle 5">
            <a:extLst>
              <a:ext uri="{FF2B5EF4-FFF2-40B4-BE49-F238E27FC236}">
                <a16:creationId xmlns:a16="http://schemas.microsoft.com/office/drawing/2014/main" id="{3D466569-BEBF-3DE8-090F-3DFDBD4C283F}"/>
              </a:ext>
            </a:extLst>
          </p:cNvPr>
          <p:cNvSpPr>
            <a:spLocks noChangeArrowheads="1"/>
          </p:cNvSpPr>
          <p:nvPr/>
        </p:nvSpPr>
        <p:spPr bwMode="auto">
          <a:xfrm>
            <a:off x="2447925" y="2452108"/>
            <a:ext cx="13350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100</a:t>
            </a:r>
          </a:p>
        </p:txBody>
      </p:sp>
      <p:sp>
        <p:nvSpPr>
          <p:cNvPr id="340998" name="Rectangle 6">
            <a:extLst>
              <a:ext uri="{FF2B5EF4-FFF2-40B4-BE49-F238E27FC236}">
                <a16:creationId xmlns:a16="http://schemas.microsoft.com/office/drawing/2014/main" id="{1C8155D9-9A0F-7A99-948B-CF4FC859F1DF}"/>
              </a:ext>
            </a:extLst>
          </p:cNvPr>
          <p:cNvSpPr>
            <a:spLocks noChangeArrowheads="1"/>
          </p:cNvSpPr>
          <p:nvPr/>
        </p:nvSpPr>
        <p:spPr bwMode="auto">
          <a:xfrm>
            <a:off x="8470901" y="2440995"/>
            <a:ext cx="133667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101</a:t>
            </a:r>
          </a:p>
        </p:txBody>
      </p:sp>
      <p:sp>
        <p:nvSpPr>
          <p:cNvPr id="340999" name="Rectangle 7">
            <a:extLst>
              <a:ext uri="{FF2B5EF4-FFF2-40B4-BE49-F238E27FC236}">
                <a16:creationId xmlns:a16="http://schemas.microsoft.com/office/drawing/2014/main" id="{C9435988-4D87-5BC9-9107-5F9C40968FEF}"/>
              </a:ext>
            </a:extLst>
          </p:cNvPr>
          <p:cNvSpPr>
            <a:spLocks noChangeArrowheads="1"/>
          </p:cNvSpPr>
          <p:nvPr/>
        </p:nvSpPr>
        <p:spPr bwMode="auto">
          <a:xfrm>
            <a:off x="6305550" y="4668258"/>
            <a:ext cx="16144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102</a:t>
            </a:r>
          </a:p>
        </p:txBody>
      </p:sp>
      <p:sp>
        <p:nvSpPr>
          <p:cNvPr id="341000" name="Line 8">
            <a:extLst>
              <a:ext uri="{FF2B5EF4-FFF2-40B4-BE49-F238E27FC236}">
                <a16:creationId xmlns:a16="http://schemas.microsoft.com/office/drawing/2014/main" id="{F1000EFB-A1C4-B7A7-FF14-1443FF7F4B64}"/>
              </a:ext>
            </a:extLst>
          </p:cNvPr>
          <p:cNvSpPr>
            <a:spLocks noChangeShapeType="1"/>
          </p:cNvSpPr>
          <p:nvPr/>
        </p:nvSpPr>
        <p:spPr bwMode="auto">
          <a:xfrm>
            <a:off x="4956176" y="1957388"/>
            <a:ext cx="2479675"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1001" name="Line 9">
            <a:extLst>
              <a:ext uri="{FF2B5EF4-FFF2-40B4-BE49-F238E27FC236}">
                <a16:creationId xmlns:a16="http://schemas.microsoft.com/office/drawing/2014/main" id="{C4BEA7F7-6E25-DC64-2A73-363B2FF9DC12}"/>
              </a:ext>
            </a:extLst>
          </p:cNvPr>
          <p:cNvSpPr>
            <a:spLocks noChangeShapeType="1"/>
          </p:cNvSpPr>
          <p:nvPr/>
        </p:nvSpPr>
        <p:spPr bwMode="auto">
          <a:xfrm flipH="1">
            <a:off x="7067550" y="3176589"/>
            <a:ext cx="681038" cy="930275"/>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1002" name="Group 10">
            <a:extLst>
              <a:ext uri="{FF2B5EF4-FFF2-40B4-BE49-F238E27FC236}">
                <a16:creationId xmlns:a16="http://schemas.microsoft.com/office/drawing/2014/main" id="{DC4D4C25-A349-E0D7-0BB6-B98B7B2C9201}"/>
              </a:ext>
            </a:extLst>
          </p:cNvPr>
          <p:cNvGrpSpPr>
            <a:grpSpLocks/>
          </p:cNvGrpSpPr>
          <p:nvPr/>
        </p:nvGrpSpPr>
        <p:grpSpPr bwMode="auto">
          <a:xfrm>
            <a:off x="4202114" y="1704975"/>
            <a:ext cx="871537" cy="547688"/>
            <a:chOff x="1687" y="1074"/>
            <a:chExt cx="549" cy="345"/>
          </a:xfrm>
        </p:grpSpPr>
        <p:pic>
          <p:nvPicPr>
            <p:cNvPr id="341003" name="Picture 11">
              <a:extLst>
                <a:ext uri="{FF2B5EF4-FFF2-40B4-BE49-F238E27FC236}">
                  <a16:creationId xmlns:a16="http://schemas.microsoft.com/office/drawing/2014/main" id="{B194B022-8465-77EE-F8BA-B264A698859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 y="1074"/>
              <a:ext cx="54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004" name="Rectangle 12">
              <a:extLst>
                <a:ext uri="{FF2B5EF4-FFF2-40B4-BE49-F238E27FC236}">
                  <a16:creationId xmlns:a16="http://schemas.microsoft.com/office/drawing/2014/main" id="{BAA496BB-914C-83C7-491E-20C946FE5D90}"/>
                </a:ext>
              </a:extLst>
            </p:cNvPr>
            <p:cNvSpPr>
              <a:spLocks noChangeArrowheads="1"/>
            </p:cNvSpPr>
            <p:nvPr/>
          </p:nvSpPr>
          <p:spPr bwMode="auto">
            <a:xfrm>
              <a:off x="1903" y="122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A</a:t>
              </a:r>
            </a:p>
          </p:txBody>
        </p:sp>
      </p:grpSp>
      <p:grpSp>
        <p:nvGrpSpPr>
          <p:cNvPr id="341005" name="Group 13">
            <a:extLst>
              <a:ext uri="{FF2B5EF4-FFF2-40B4-BE49-F238E27FC236}">
                <a16:creationId xmlns:a16="http://schemas.microsoft.com/office/drawing/2014/main" id="{4B286DB1-6BA7-B6D7-23C2-0A1FF581C2DC}"/>
              </a:ext>
            </a:extLst>
          </p:cNvPr>
          <p:cNvGrpSpPr>
            <a:grpSpLocks/>
          </p:cNvGrpSpPr>
          <p:nvPr/>
        </p:nvGrpSpPr>
        <p:grpSpPr bwMode="auto">
          <a:xfrm>
            <a:off x="7289800" y="1704975"/>
            <a:ext cx="871538" cy="547688"/>
            <a:chOff x="3632" y="1074"/>
            <a:chExt cx="549" cy="345"/>
          </a:xfrm>
        </p:grpSpPr>
        <p:pic>
          <p:nvPicPr>
            <p:cNvPr id="341006" name="Picture 14">
              <a:extLst>
                <a:ext uri="{FF2B5EF4-FFF2-40B4-BE49-F238E27FC236}">
                  <a16:creationId xmlns:a16="http://schemas.microsoft.com/office/drawing/2014/main" id="{A08403F2-7067-36C6-3165-43BFDD7E800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 y="1074"/>
              <a:ext cx="549"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007" name="Rectangle 15">
              <a:extLst>
                <a:ext uri="{FF2B5EF4-FFF2-40B4-BE49-F238E27FC236}">
                  <a16:creationId xmlns:a16="http://schemas.microsoft.com/office/drawing/2014/main" id="{5776BB3A-2975-FB36-F24E-3DEC204EEC38}"/>
                </a:ext>
              </a:extLst>
            </p:cNvPr>
            <p:cNvSpPr>
              <a:spLocks noChangeArrowheads="1"/>
            </p:cNvSpPr>
            <p:nvPr/>
          </p:nvSpPr>
          <p:spPr bwMode="auto">
            <a:xfrm>
              <a:off x="3848" y="122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C</a:t>
              </a:r>
            </a:p>
          </p:txBody>
        </p:sp>
      </p:grpSp>
      <p:sp>
        <p:nvSpPr>
          <p:cNvPr id="341008" name="Text Box 16">
            <a:extLst>
              <a:ext uri="{FF2B5EF4-FFF2-40B4-BE49-F238E27FC236}">
                <a16:creationId xmlns:a16="http://schemas.microsoft.com/office/drawing/2014/main" id="{F8252B37-3C45-E283-EC09-CA9BDA4752A6}"/>
              </a:ext>
            </a:extLst>
          </p:cNvPr>
          <p:cNvSpPr txBox="1">
            <a:spLocks noChangeArrowheads="1"/>
          </p:cNvSpPr>
          <p:nvPr/>
        </p:nvSpPr>
        <p:spPr bwMode="auto">
          <a:xfrm>
            <a:off x="1903414" y="4008438"/>
            <a:ext cx="3603625"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02" tIns="41050" rIns="82102" bIns="41050">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1463" defTabSz="1028700">
              <a:defRPr sz="2400">
                <a:solidFill>
                  <a:schemeClr val="tx1"/>
                </a:solidFill>
                <a:latin typeface="Times New Roman" panose="02020603050405020304" pitchFamily="18" charset="0"/>
              </a:defRPr>
            </a:lvl4pPr>
            <a:lvl5pPr marL="2055813" defTabSz="1028700">
              <a:defRPr sz="2400">
                <a:solidFill>
                  <a:schemeClr val="tx1"/>
                </a:solidFill>
                <a:latin typeface="Times New Roman" panose="02020603050405020304" pitchFamily="18" charset="0"/>
              </a:defRPr>
            </a:lvl5pPr>
            <a:lvl6pPr marL="2513013"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0213"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7413"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4613"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lnSpc>
                <a:spcPct val="95000"/>
              </a:lnSpc>
              <a:spcBef>
                <a:spcPct val="50000"/>
              </a:spcBef>
              <a:spcAft>
                <a:spcPct val="0"/>
              </a:spcAft>
              <a:buClr>
                <a:srgbClr val="3333CC"/>
              </a:buClr>
            </a:pPr>
            <a:r>
              <a:rPr lang="en-GB" altLang="fr-FR" sz="2500" b="1">
                <a:solidFill>
                  <a:srgbClr val="000000"/>
                </a:solidFill>
                <a:latin typeface="Arial" panose="020B0604020202020204" pitchFamily="34" charset="0"/>
              </a:rPr>
              <a:t>Routeurs BGP appelés</a:t>
            </a:r>
            <a:br>
              <a:rPr lang="en-GB" altLang="fr-FR" sz="2500" b="1">
                <a:solidFill>
                  <a:srgbClr val="000000"/>
                </a:solidFill>
                <a:latin typeface="Arial" panose="020B0604020202020204" pitchFamily="34" charset="0"/>
              </a:rPr>
            </a:br>
            <a:r>
              <a:rPr lang="en-GB" altLang="fr-FR" sz="2500" b="1">
                <a:solidFill>
                  <a:srgbClr val="B2B2B2"/>
                </a:solidFill>
                <a:latin typeface="Arial" panose="020B0604020202020204" pitchFamily="34" charset="0"/>
              </a:rPr>
              <a:t>peers (voisins)</a:t>
            </a:r>
            <a:endParaRPr lang="en-GB" altLang="fr-FR" sz="2500" b="1">
              <a:solidFill>
                <a:srgbClr val="000000"/>
              </a:solidFill>
              <a:latin typeface="Arial" panose="020B0604020202020204" pitchFamily="34" charset="0"/>
            </a:endParaRPr>
          </a:p>
        </p:txBody>
      </p:sp>
      <p:sp>
        <p:nvSpPr>
          <p:cNvPr id="341009" name="Rectangle 17">
            <a:extLst>
              <a:ext uri="{FF2B5EF4-FFF2-40B4-BE49-F238E27FC236}">
                <a16:creationId xmlns:a16="http://schemas.microsoft.com/office/drawing/2014/main" id="{8327A220-A21E-A782-61CF-74CECF26E550}"/>
              </a:ext>
            </a:extLst>
          </p:cNvPr>
          <p:cNvSpPr>
            <a:spLocks noGrp="1" noChangeArrowheads="1"/>
          </p:cNvSpPr>
          <p:nvPr>
            <p:ph type="title"/>
          </p:nvPr>
        </p:nvSpPr>
        <p:spPr>
          <a:xfrm>
            <a:off x="2209800" y="269776"/>
            <a:ext cx="7772400" cy="1143000"/>
          </a:xfrm>
        </p:spPr>
        <p:txBody>
          <a:bodyPr/>
          <a:lstStyle/>
          <a:p>
            <a:r>
              <a:rPr lang="en-GB" altLang="fr-FR"/>
              <a:t>Sessions BGP</a:t>
            </a:r>
          </a:p>
        </p:txBody>
      </p:sp>
      <p:sp>
        <p:nvSpPr>
          <p:cNvPr id="341010" name="Freeform 18">
            <a:extLst>
              <a:ext uri="{FF2B5EF4-FFF2-40B4-BE49-F238E27FC236}">
                <a16:creationId xmlns:a16="http://schemas.microsoft.com/office/drawing/2014/main" id="{53ED14C9-C3AE-55FE-CD0E-E63756EE8A37}"/>
              </a:ext>
            </a:extLst>
          </p:cNvPr>
          <p:cNvSpPr>
            <a:spLocks/>
          </p:cNvSpPr>
          <p:nvPr/>
        </p:nvSpPr>
        <p:spPr bwMode="auto">
          <a:xfrm>
            <a:off x="4814889" y="1309689"/>
            <a:ext cx="2746375" cy="409575"/>
          </a:xfrm>
          <a:custGeom>
            <a:avLst/>
            <a:gdLst>
              <a:gd name="T0" fmla="*/ 0 w 1730"/>
              <a:gd name="T1" fmla="*/ 258 h 258"/>
              <a:gd name="T2" fmla="*/ 857 w 1730"/>
              <a:gd name="T3" fmla="*/ 1 h 258"/>
              <a:gd name="T4" fmla="*/ 1730 w 1730"/>
              <a:gd name="T5" fmla="*/ 258 h 258"/>
            </a:gdLst>
            <a:ahLst/>
            <a:cxnLst>
              <a:cxn ang="0">
                <a:pos x="T0" y="T1"/>
              </a:cxn>
              <a:cxn ang="0">
                <a:pos x="T2" y="T3"/>
              </a:cxn>
              <a:cxn ang="0">
                <a:pos x="T4" y="T5"/>
              </a:cxn>
            </a:cxnLst>
            <a:rect l="0" t="0" r="r" b="b"/>
            <a:pathLst>
              <a:path w="1730" h="258">
                <a:moveTo>
                  <a:pt x="0" y="258"/>
                </a:moveTo>
                <a:cubicBezTo>
                  <a:pt x="125" y="118"/>
                  <a:pt x="531" y="2"/>
                  <a:pt x="857" y="1"/>
                </a:cubicBezTo>
                <a:cubicBezTo>
                  <a:pt x="1183" y="0"/>
                  <a:pt x="1574" y="110"/>
                  <a:pt x="1730" y="258"/>
                </a:cubicBezTo>
              </a:path>
            </a:pathLst>
          </a:custGeom>
          <a:noFill/>
          <a:ln w="38100" cap="flat" cmpd="sng">
            <a:solidFill>
              <a:schemeClr val="accent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1011" name="Group 19">
            <a:extLst>
              <a:ext uri="{FF2B5EF4-FFF2-40B4-BE49-F238E27FC236}">
                <a16:creationId xmlns:a16="http://schemas.microsoft.com/office/drawing/2014/main" id="{D6E6A5A8-4D71-25E8-FEB6-32469619A73E}"/>
              </a:ext>
            </a:extLst>
          </p:cNvPr>
          <p:cNvGrpSpPr>
            <a:grpSpLocks/>
          </p:cNvGrpSpPr>
          <p:nvPr/>
        </p:nvGrpSpPr>
        <p:grpSpPr bwMode="auto">
          <a:xfrm>
            <a:off x="2228850" y="5784850"/>
            <a:ext cx="1892300" cy="603250"/>
            <a:chOff x="444" y="3317"/>
            <a:chExt cx="1192" cy="380"/>
          </a:xfrm>
        </p:grpSpPr>
        <p:sp>
          <p:nvSpPr>
            <p:cNvPr id="341012" name="Text Box 20">
              <a:extLst>
                <a:ext uri="{FF2B5EF4-FFF2-40B4-BE49-F238E27FC236}">
                  <a16:creationId xmlns:a16="http://schemas.microsoft.com/office/drawing/2014/main" id="{5D489F74-315B-5D25-3840-EEFB1E837538}"/>
                </a:ext>
              </a:extLst>
            </p:cNvPr>
            <p:cNvSpPr txBox="1">
              <a:spLocks noChangeArrowheads="1"/>
            </p:cNvSpPr>
            <p:nvPr/>
          </p:nvSpPr>
          <p:spPr bwMode="auto">
            <a:xfrm>
              <a:off x="512" y="3317"/>
              <a:ext cx="108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Connexion TCP/IP</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eBG-</a:t>
              </a:r>
            </a:p>
          </p:txBody>
        </p:sp>
        <p:sp>
          <p:nvSpPr>
            <p:cNvPr id="341013" name="Line 21">
              <a:extLst>
                <a:ext uri="{FF2B5EF4-FFF2-40B4-BE49-F238E27FC236}">
                  <a16:creationId xmlns:a16="http://schemas.microsoft.com/office/drawing/2014/main" id="{5F724013-4123-816B-954F-8ADBE2D44632}"/>
                </a:ext>
              </a:extLst>
            </p:cNvPr>
            <p:cNvSpPr>
              <a:spLocks noChangeShapeType="1"/>
            </p:cNvSpPr>
            <p:nvPr/>
          </p:nvSpPr>
          <p:spPr bwMode="auto">
            <a:xfrm>
              <a:off x="444" y="3507"/>
              <a:ext cx="1192" cy="0"/>
            </a:xfrm>
            <a:prstGeom prst="line">
              <a:avLst/>
            </a:prstGeom>
            <a:noFill/>
            <a:ln w="38100">
              <a:solidFill>
                <a:schemeClr val="accent1"/>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41014" name="Freeform 22">
            <a:extLst>
              <a:ext uri="{FF2B5EF4-FFF2-40B4-BE49-F238E27FC236}">
                <a16:creationId xmlns:a16="http://schemas.microsoft.com/office/drawing/2014/main" id="{7E61C2AE-994B-2C0D-0753-F56887336F01}"/>
              </a:ext>
            </a:extLst>
          </p:cNvPr>
          <p:cNvSpPr>
            <a:spLocks/>
          </p:cNvSpPr>
          <p:nvPr/>
        </p:nvSpPr>
        <p:spPr bwMode="auto">
          <a:xfrm rot="7312023">
            <a:off x="7464426" y="3736976"/>
            <a:ext cx="974725" cy="403225"/>
          </a:xfrm>
          <a:custGeom>
            <a:avLst/>
            <a:gdLst>
              <a:gd name="T0" fmla="*/ 0 w 1730"/>
              <a:gd name="T1" fmla="*/ 258 h 258"/>
              <a:gd name="T2" fmla="*/ 857 w 1730"/>
              <a:gd name="T3" fmla="*/ 1 h 258"/>
              <a:gd name="T4" fmla="*/ 1730 w 1730"/>
              <a:gd name="T5" fmla="*/ 258 h 258"/>
            </a:gdLst>
            <a:ahLst/>
            <a:cxnLst>
              <a:cxn ang="0">
                <a:pos x="T0" y="T1"/>
              </a:cxn>
              <a:cxn ang="0">
                <a:pos x="T2" y="T3"/>
              </a:cxn>
              <a:cxn ang="0">
                <a:pos x="T4" y="T5"/>
              </a:cxn>
            </a:cxnLst>
            <a:rect l="0" t="0" r="r" b="b"/>
            <a:pathLst>
              <a:path w="1730" h="258">
                <a:moveTo>
                  <a:pt x="0" y="258"/>
                </a:moveTo>
                <a:cubicBezTo>
                  <a:pt x="125" y="118"/>
                  <a:pt x="531" y="2"/>
                  <a:pt x="857" y="1"/>
                </a:cubicBezTo>
                <a:cubicBezTo>
                  <a:pt x="1183" y="0"/>
                  <a:pt x="1574" y="110"/>
                  <a:pt x="1730" y="258"/>
                </a:cubicBezTo>
              </a:path>
            </a:pathLst>
          </a:custGeom>
          <a:noFill/>
          <a:ln w="38100" cap="flat" cmpd="sng">
            <a:solidFill>
              <a:schemeClr val="accent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1015" name="Freeform 23">
            <a:extLst>
              <a:ext uri="{FF2B5EF4-FFF2-40B4-BE49-F238E27FC236}">
                <a16:creationId xmlns:a16="http://schemas.microsoft.com/office/drawing/2014/main" id="{FC96EEA9-0242-00E1-3ED8-3C75D1508CE3}"/>
              </a:ext>
            </a:extLst>
          </p:cNvPr>
          <p:cNvSpPr>
            <a:spLocks/>
          </p:cNvSpPr>
          <p:nvPr/>
        </p:nvSpPr>
        <p:spPr bwMode="auto">
          <a:xfrm rot="12293376">
            <a:off x="4659314" y="3876676"/>
            <a:ext cx="1938337" cy="403225"/>
          </a:xfrm>
          <a:custGeom>
            <a:avLst/>
            <a:gdLst>
              <a:gd name="T0" fmla="*/ 0 w 1730"/>
              <a:gd name="T1" fmla="*/ 258 h 258"/>
              <a:gd name="T2" fmla="*/ 857 w 1730"/>
              <a:gd name="T3" fmla="*/ 1 h 258"/>
              <a:gd name="T4" fmla="*/ 1730 w 1730"/>
              <a:gd name="T5" fmla="*/ 258 h 258"/>
            </a:gdLst>
            <a:ahLst/>
            <a:cxnLst>
              <a:cxn ang="0">
                <a:pos x="T0" y="T1"/>
              </a:cxn>
              <a:cxn ang="0">
                <a:pos x="T2" y="T3"/>
              </a:cxn>
              <a:cxn ang="0">
                <a:pos x="T4" y="T5"/>
              </a:cxn>
            </a:cxnLst>
            <a:rect l="0" t="0" r="r" b="b"/>
            <a:pathLst>
              <a:path w="1730" h="258">
                <a:moveTo>
                  <a:pt x="0" y="258"/>
                </a:moveTo>
                <a:cubicBezTo>
                  <a:pt x="125" y="118"/>
                  <a:pt x="531" y="2"/>
                  <a:pt x="857" y="1"/>
                </a:cubicBezTo>
                <a:cubicBezTo>
                  <a:pt x="1183" y="0"/>
                  <a:pt x="1574" y="110"/>
                  <a:pt x="1730" y="258"/>
                </a:cubicBezTo>
              </a:path>
            </a:pathLst>
          </a:custGeom>
          <a:noFill/>
          <a:ln w="38100" cap="flat" cmpd="sng">
            <a:solidFill>
              <a:schemeClr val="accent1"/>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1016" name="Text Box 24">
            <a:extLst>
              <a:ext uri="{FF2B5EF4-FFF2-40B4-BE49-F238E27FC236}">
                <a16:creationId xmlns:a16="http://schemas.microsoft.com/office/drawing/2014/main" id="{B988E3E9-26B9-C1D9-C99E-F3C1D49DA4D7}"/>
              </a:ext>
            </a:extLst>
          </p:cNvPr>
          <p:cNvSpPr txBox="1">
            <a:spLocks noChangeArrowheads="1"/>
          </p:cNvSpPr>
          <p:nvPr/>
        </p:nvSpPr>
        <p:spPr bwMode="auto">
          <a:xfrm>
            <a:off x="1903413" y="4849813"/>
            <a:ext cx="4005262"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02" tIns="41050" rIns="82102" bIns="41050">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1463" defTabSz="1028700">
              <a:defRPr sz="2400">
                <a:solidFill>
                  <a:schemeClr val="tx1"/>
                </a:solidFill>
                <a:latin typeface="Times New Roman" panose="02020603050405020304" pitchFamily="18" charset="0"/>
              </a:defRPr>
            </a:lvl4pPr>
            <a:lvl5pPr marL="2055813" defTabSz="1028700">
              <a:defRPr sz="2400">
                <a:solidFill>
                  <a:schemeClr val="tx1"/>
                </a:solidFill>
                <a:latin typeface="Times New Roman" panose="02020603050405020304" pitchFamily="18" charset="0"/>
              </a:defRPr>
            </a:lvl5pPr>
            <a:lvl6pPr marL="2513013"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0213"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7413"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4613"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lnSpc>
                <a:spcPct val="95000"/>
              </a:lnSpc>
              <a:spcBef>
                <a:spcPct val="50000"/>
              </a:spcBef>
              <a:spcAft>
                <a:spcPct val="0"/>
              </a:spcAft>
              <a:buClr>
                <a:srgbClr val="3333CC"/>
              </a:buClr>
            </a:pPr>
            <a:r>
              <a:rPr lang="en-GB" altLang="fr-FR" sz="2500" b="1">
                <a:solidFill>
                  <a:srgbClr val="000000"/>
                </a:solidFill>
                <a:latin typeface="Arial" panose="020B0604020202020204" pitchFamily="34" charset="0"/>
              </a:rPr>
              <a:t>Session entre 2 AS</a:t>
            </a:r>
            <a:br>
              <a:rPr lang="en-GB" altLang="fr-FR" sz="2500" b="1">
                <a:solidFill>
                  <a:srgbClr val="000000"/>
                </a:solidFill>
                <a:latin typeface="Arial" panose="020B0604020202020204" pitchFamily="34" charset="0"/>
              </a:rPr>
            </a:br>
            <a:r>
              <a:rPr lang="en-GB" altLang="fr-FR" sz="2500" b="1">
                <a:solidFill>
                  <a:srgbClr val="000000"/>
                </a:solidFill>
                <a:latin typeface="Arial" panose="020B0604020202020204" pitchFamily="34" charset="0"/>
              </a:rPr>
              <a:t>différents = External BGP</a:t>
            </a:r>
          </a:p>
        </p:txBody>
      </p:sp>
      <p:sp>
        <p:nvSpPr>
          <p:cNvPr id="341017" name="Text Box 25">
            <a:extLst>
              <a:ext uri="{FF2B5EF4-FFF2-40B4-BE49-F238E27FC236}">
                <a16:creationId xmlns:a16="http://schemas.microsoft.com/office/drawing/2014/main" id="{6B678410-6414-F3A9-F391-DFF14DEBA19A}"/>
              </a:ext>
            </a:extLst>
          </p:cNvPr>
          <p:cNvSpPr txBox="1">
            <a:spLocks noChangeArrowheads="1"/>
          </p:cNvSpPr>
          <p:nvPr/>
        </p:nvSpPr>
        <p:spPr bwMode="auto">
          <a:xfrm>
            <a:off x="3906838" y="6302375"/>
            <a:ext cx="5275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Note: les voisins eBGP doivent être directements raccordés.</a:t>
            </a:r>
          </a:p>
        </p:txBody>
      </p:sp>
      <p:sp>
        <p:nvSpPr>
          <p:cNvPr id="341018" name="Line 26">
            <a:extLst>
              <a:ext uri="{FF2B5EF4-FFF2-40B4-BE49-F238E27FC236}">
                <a16:creationId xmlns:a16="http://schemas.microsoft.com/office/drawing/2014/main" id="{47B02A33-4412-372E-A03F-E14F88F33451}"/>
              </a:ext>
            </a:extLst>
          </p:cNvPr>
          <p:cNvSpPr>
            <a:spLocks noChangeShapeType="1"/>
          </p:cNvSpPr>
          <p:nvPr/>
        </p:nvSpPr>
        <p:spPr bwMode="auto">
          <a:xfrm>
            <a:off x="4618038" y="3216275"/>
            <a:ext cx="2324100" cy="877888"/>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1019" name="Group 27">
            <a:extLst>
              <a:ext uri="{FF2B5EF4-FFF2-40B4-BE49-F238E27FC236}">
                <a16:creationId xmlns:a16="http://schemas.microsoft.com/office/drawing/2014/main" id="{835915DC-4EBC-6AE0-BF75-4FE5134558ED}"/>
              </a:ext>
            </a:extLst>
          </p:cNvPr>
          <p:cNvGrpSpPr>
            <a:grpSpLocks/>
          </p:cNvGrpSpPr>
          <p:nvPr/>
        </p:nvGrpSpPr>
        <p:grpSpPr bwMode="auto">
          <a:xfrm>
            <a:off x="6632575" y="3898901"/>
            <a:ext cx="871538" cy="550863"/>
            <a:chOff x="3218" y="2456"/>
            <a:chExt cx="549" cy="347"/>
          </a:xfrm>
        </p:grpSpPr>
        <p:pic>
          <p:nvPicPr>
            <p:cNvPr id="341020" name="Picture 28">
              <a:extLst>
                <a:ext uri="{FF2B5EF4-FFF2-40B4-BE49-F238E27FC236}">
                  <a16:creationId xmlns:a16="http://schemas.microsoft.com/office/drawing/2014/main" id="{F634468F-3015-DF67-EF40-D17A09FC589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 y="2456"/>
              <a:ext cx="54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021" name="Rectangle 29">
              <a:extLst>
                <a:ext uri="{FF2B5EF4-FFF2-40B4-BE49-F238E27FC236}">
                  <a16:creationId xmlns:a16="http://schemas.microsoft.com/office/drawing/2014/main" id="{2E5A541F-B043-E50D-3390-FBAB8CB1FABC}"/>
                </a:ext>
              </a:extLst>
            </p:cNvPr>
            <p:cNvSpPr>
              <a:spLocks noChangeArrowheads="1"/>
            </p:cNvSpPr>
            <p:nvPr/>
          </p:nvSpPr>
          <p:spPr bwMode="auto">
            <a:xfrm>
              <a:off x="3438" y="2611"/>
              <a:ext cx="10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E</a:t>
              </a:r>
            </a:p>
          </p:txBody>
        </p:sp>
      </p:grpSp>
      <p:grpSp>
        <p:nvGrpSpPr>
          <p:cNvPr id="341022" name="Group 30">
            <a:extLst>
              <a:ext uri="{FF2B5EF4-FFF2-40B4-BE49-F238E27FC236}">
                <a16:creationId xmlns:a16="http://schemas.microsoft.com/office/drawing/2014/main" id="{EBA5BEA2-AF21-B75C-7492-D18F5D8DFA7E}"/>
              </a:ext>
            </a:extLst>
          </p:cNvPr>
          <p:cNvGrpSpPr>
            <a:grpSpLocks/>
          </p:cNvGrpSpPr>
          <p:nvPr/>
        </p:nvGrpSpPr>
        <p:grpSpPr bwMode="auto">
          <a:xfrm>
            <a:off x="4202114" y="2982913"/>
            <a:ext cx="871537" cy="531812"/>
            <a:chOff x="1687" y="1879"/>
            <a:chExt cx="549" cy="335"/>
          </a:xfrm>
        </p:grpSpPr>
        <p:pic>
          <p:nvPicPr>
            <p:cNvPr id="341023" name="Picture 31">
              <a:extLst>
                <a:ext uri="{FF2B5EF4-FFF2-40B4-BE49-F238E27FC236}">
                  <a16:creationId xmlns:a16="http://schemas.microsoft.com/office/drawing/2014/main" id="{FC039D13-97F9-6EB6-A52C-DE6BF802BAA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024" name="Rectangle 32">
              <a:extLst>
                <a:ext uri="{FF2B5EF4-FFF2-40B4-BE49-F238E27FC236}">
                  <a16:creationId xmlns:a16="http://schemas.microsoft.com/office/drawing/2014/main" id="{36C0A828-93C3-A0E9-7448-328AF569ADB4}"/>
                </a:ext>
              </a:extLst>
            </p:cNvPr>
            <p:cNvSpPr>
              <a:spLocks noChangeArrowheads="1"/>
            </p:cNvSpPr>
            <p:nvPr/>
          </p:nvSpPr>
          <p:spPr bwMode="auto">
            <a:xfrm>
              <a:off x="1903"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41025" name="Group 33">
            <a:extLst>
              <a:ext uri="{FF2B5EF4-FFF2-40B4-BE49-F238E27FC236}">
                <a16:creationId xmlns:a16="http://schemas.microsoft.com/office/drawing/2014/main" id="{F3B672B8-BAF8-F1FF-B136-D0991F3444F6}"/>
              </a:ext>
            </a:extLst>
          </p:cNvPr>
          <p:cNvGrpSpPr>
            <a:grpSpLocks/>
          </p:cNvGrpSpPr>
          <p:nvPr/>
        </p:nvGrpSpPr>
        <p:grpSpPr bwMode="auto">
          <a:xfrm>
            <a:off x="7289800" y="2982913"/>
            <a:ext cx="871538" cy="531812"/>
            <a:chOff x="3632" y="1879"/>
            <a:chExt cx="549" cy="335"/>
          </a:xfrm>
        </p:grpSpPr>
        <p:pic>
          <p:nvPicPr>
            <p:cNvPr id="341026" name="Picture 34">
              <a:extLst>
                <a:ext uri="{FF2B5EF4-FFF2-40B4-BE49-F238E27FC236}">
                  <a16:creationId xmlns:a16="http://schemas.microsoft.com/office/drawing/2014/main" id="{E76439C4-4708-D14F-5E39-1EC6F9CA672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1027" name="Rectangle 35">
              <a:extLst>
                <a:ext uri="{FF2B5EF4-FFF2-40B4-BE49-F238E27FC236}">
                  <a16:creationId xmlns:a16="http://schemas.microsoft.com/office/drawing/2014/main" id="{25C5F6CB-CDCF-6A56-A2A5-0F618AC39FBA}"/>
                </a:ext>
              </a:extLst>
            </p:cNvPr>
            <p:cNvSpPr>
              <a:spLocks noChangeArrowheads="1"/>
            </p:cNvSpPr>
            <p:nvPr/>
          </p:nvSpPr>
          <p:spPr bwMode="auto">
            <a:xfrm>
              <a:off x="3848"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41028" name="Text Box 36">
            <a:extLst>
              <a:ext uri="{FF2B5EF4-FFF2-40B4-BE49-F238E27FC236}">
                <a16:creationId xmlns:a16="http://schemas.microsoft.com/office/drawing/2014/main" id="{6217997A-8648-1550-F2D1-56B19145D471}"/>
              </a:ext>
            </a:extLst>
          </p:cNvPr>
          <p:cNvSpPr txBox="1">
            <a:spLocks noChangeArrowheads="1"/>
          </p:cNvSpPr>
          <p:nvPr/>
        </p:nvSpPr>
        <p:spPr bwMode="auto">
          <a:xfrm>
            <a:off x="2238375" y="2924175"/>
            <a:ext cx="1365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220.220.8.0/24</a:t>
            </a:r>
          </a:p>
        </p:txBody>
      </p:sp>
      <p:sp>
        <p:nvSpPr>
          <p:cNvPr id="341029" name="Text Box 37">
            <a:extLst>
              <a:ext uri="{FF2B5EF4-FFF2-40B4-BE49-F238E27FC236}">
                <a16:creationId xmlns:a16="http://schemas.microsoft.com/office/drawing/2014/main" id="{9DB10AE4-AD9C-05A8-D40E-5565DBE43CF9}"/>
              </a:ext>
            </a:extLst>
          </p:cNvPr>
          <p:cNvSpPr txBox="1">
            <a:spLocks noChangeArrowheads="1"/>
          </p:cNvSpPr>
          <p:nvPr/>
        </p:nvSpPr>
        <p:spPr bwMode="auto">
          <a:xfrm>
            <a:off x="8429626" y="2900363"/>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220.220.16.0/24</a:t>
            </a:r>
          </a:p>
        </p:txBody>
      </p:sp>
      <p:sp>
        <p:nvSpPr>
          <p:cNvPr id="341030" name="Text Box 38">
            <a:extLst>
              <a:ext uri="{FF2B5EF4-FFF2-40B4-BE49-F238E27FC236}">
                <a16:creationId xmlns:a16="http://schemas.microsoft.com/office/drawing/2014/main" id="{70398D3E-23C6-78A8-CE2C-D7F905DDB793}"/>
              </a:ext>
            </a:extLst>
          </p:cNvPr>
          <p:cNvSpPr txBox="1">
            <a:spLocks noChangeArrowheads="1"/>
          </p:cNvSpPr>
          <p:nvPr/>
        </p:nvSpPr>
        <p:spPr bwMode="auto">
          <a:xfrm>
            <a:off x="6610351" y="5164138"/>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220.220.32.0/24</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1008"/>
                                        </p:tgtEl>
                                        <p:attrNameLst>
                                          <p:attrName>style.visibility</p:attrName>
                                        </p:attrNameLst>
                                      </p:cBhvr>
                                      <p:to>
                                        <p:strVal val="visible"/>
                                      </p:to>
                                    </p:set>
                                    <p:animEffect transition="in" filter="wipe(left)">
                                      <p:cBhvr>
                                        <p:cTn id="7" dur="500"/>
                                        <p:tgtEl>
                                          <p:spTgt spid="3410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1016"/>
                                        </p:tgtEl>
                                        <p:attrNameLst>
                                          <p:attrName>style.visibility</p:attrName>
                                        </p:attrNameLst>
                                      </p:cBhvr>
                                      <p:to>
                                        <p:strVal val="visible"/>
                                      </p:to>
                                    </p:set>
                                    <p:animEffect transition="in" filter="wipe(left)">
                                      <p:cBhvr>
                                        <p:cTn id="12" dur="500"/>
                                        <p:tgtEl>
                                          <p:spTgt spid="341016"/>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341011"/>
                                        </p:tgtEl>
                                        <p:attrNameLst>
                                          <p:attrName>style.visibility</p:attrName>
                                        </p:attrNameLst>
                                      </p:cBhvr>
                                      <p:to>
                                        <p:strVal val="visible"/>
                                      </p:to>
                                    </p:set>
                                  </p:childTnLst>
                                </p:cTn>
                              </p:par>
                            </p:childTnLst>
                          </p:cTn>
                        </p:par>
                        <p:par>
                          <p:cTn id="16" fill="hold" nodeType="afterGroup">
                            <p:stCondLst>
                              <p:cond delay="1000"/>
                            </p:stCondLst>
                            <p:childTnLst>
                              <p:par>
                                <p:cTn id="17" presetID="23" presetClass="entr" presetSubtype="16" fill="hold" nodeType="afterEffect">
                                  <p:stCondLst>
                                    <p:cond delay="0"/>
                                  </p:stCondLst>
                                  <p:childTnLst>
                                    <p:set>
                                      <p:cBhvr>
                                        <p:cTn id="18" dur="1" fill="hold">
                                          <p:stCondLst>
                                            <p:cond delay="0"/>
                                          </p:stCondLst>
                                        </p:cTn>
                                        <p:tgtEl>
                                          <p:spTgt spid="341010"/>
                                        </p:tgtEl>
                                        <p:attrNameLst>
                                          <p:attrName>style.visibility</p:attrName>
                                        </p:attrNameLst>
                                      </p:cBhvr>
                                      <p:to>
                                        <p:strVal val="visible"/>
                                      </p:to>
                                    </p:set>
                                    <p:anim calcmode="lin" valueType="num">
                                      <p:cBhvr>
                                        <p:cTn id="19" dur="500" fill="hold"/>
                                        <p:tgtEl>
                                          <p:spTgt spid="341010"/>
                                        </p:tgtEl>
                                        <p:attrNameLst>
                                          <p:attrName>ppt_w</p:attrName>
                                        </p:attrNameLst>
                                      </p:cBhvr>
                                      <p:tavLst>
                                        <p:tav tm="0">
                                          <p:val>
                                            <p:fltVal val="0"/>
                                          </p:val>
                                        </p:tav>
                                        <p:tav tm="100000">
                                          <p:val>
                                            <p:strVal val="#ppt_w"/>
                                          </p:val>
                                        </p:tav>
                                      </p:tavLst>
                                    </p:anim>
                                    <p:anim calcmode="lin" valueType="num">
                                      <p:cBhvr>
                                        <p:cTn id="20" dur="500" fill="hold"/>
                                        <p:tgtEl>
                                          <p:spTgt spid="341010"/>
                                        </p:tgtEl>
                                        <p:attrNameLst>
                                          <p:attrName>ppt_h</p:attrName>
                                        </p:attrNameLst>
                                      </p:cBhvr>
                                      <p:tavLst>
                                        <p:tav tm="0">
                                          <p:val>
                                            <p:fltVal val="0"/>
                                          </p:val>
                                        </p:tav>
                                        <p:tav tm="100000">
                                          <p:val>
                                            <p:strVal val="#ppt_h"/>
                                          </p:val>
                                        </p:tav>
                                      </p:tavLst>
                                    </p:anim>
                                  </p:childTnLst>
                                </p:cTn>
                              </p:par>
                            </p:childTnLst>
                          </p:cTn>
                        </p:par>
                        <p:par>
                          <p:cTn id="21" fill="hold" nodeType="afterGroup">
                            <p:stCondLst>
                              <p:cond delay="1500"/>
                            </p:stCondLst>
                            <p:childTnLst>
                              <p:par>
                                <p:cTn id="22" presetID="23" presetClass="entr" presetSubtype="16" fill="hold" nodeType="afterEffect">
                                  <p:stCondLst>
                                    <p:cond delay="0"/>
                                  </p:stCondLst>
                                  <p:childTnLst>
                                    <p:set>
                                      <p:cBhvr>
                                        <p:cTn id="23" dur="1" fill="hold">
                                          <p:stCondLst>
                                            <p:cond delay="0"/>
                                          </p:stCondLst>
                                        </p:cTn>
                                        <p:tgtEl>
                                          <p:spTgt spid="341015"/>
                                        </p:tgtEl>
                                        <p:attrNameLst>
                                          <p:attrName>style.visibility</p:attrName>
                                        </p:attrNameLst>
                                      </p:cBhvr>
                                      <p:to>
                                        <p:strVal val="visible"/>
                                      </p:to>
                                    </p:set>
                                    <p:anim calcmode="lin" valueType="num">
                                      <p:cBhvr>
                                        <p:cTn id="24" dur="500" fill="hold"/>
                                        <p:tgtEl>
                                          <p:spTgt spid="341015"/>
                                        </p:tgtEl>
                                        <p:attrNameLst>
                                          <p:attrName>ppt_w</p:attrName>
                                        </p:attrNameLst>
                                      </p:cBhvr>
                                      <p:tavLst>
                                        <p:tav tm="0">
                                          <p:val>
                                            <p:fltVal val="0"/>
                                          </p:val>
                                        </p:tav>
                                        <p:tav tm="100000">
                                          <p:val>
                                            <p:strVal val="#ppt_w"/>
                                          </p:val>
                                        </p:tav>
                                      </p:tavLst>
                                    </p:anim>
                                    <p:anim calcmode="lin" valueType="num">
                                      <p:cBhvr>
                                        <p:cTn id="25" dur="500" fill="hold"/>
                                        <p:tgtEl>
                                          <p:spTgt spid="341015"/>
                                        </p:tgtEl>
                                        <p:attrNameLst>
                                          <p:attrName>ppt_h</p:attrName>
                                        </p:attrNameLst>
                                      </p:cBhvr>
                                      <p:tavLst>
                                        <p:tav tm="0">
                                          <p:val>
                                            <p:fltVal val="0"/>
                                          </p:val>
                                        </p:tav>
                                        <p:tav tm="100000">
                                          <p:val>
                                            <p:strVal val="#ppt_h"/>
                                          </p:val>
                                        </p:tav>
                                      </p:tavLst>
                                    </p:anim>
                                  </p:childTnLst>
                                </p:cTn>
                              </p:par>
                            </p:childTnLst>
                          </p:cTn>
                        </p:par>
                        <p:par>
                          <p:cTn id="26" fill="hold" nodeType="afterGroup">
                            <p:stCondLst>
                              <p:cond delay="2000"/>
                            </p:stCondLst>
                            <p:childTnLst>
                              <p:par>
                                <p:cTn id="27" presetID="23" presetClass="entr" presetSubtype="16" fill="hold" nodeType="afterEffect">
                                  <p:stCondLst>
                                    <p:cond delay="0"/>
                                  </p:stCondLst>
                                  <p:childTnLst>
                                    <p:set>
                                      <p:cBhvr>
                                        <p:cTn id="28" dur="1" fill="hold">
                                          <p:stCondLst>
                                            <p:cond delay="0"/>
                                          </p:stCondLst>
                                        </p:cTn>
                                        <p:tgtEl>
                                          <p:spTgt spid="341014"/>
                                        </p:tgtEl>
                                        <p:attrNameLst>
                                          <p:attrName>style.visibility</p:attrName>
                                        </p:attrNameLst>
                                      </p:cBhvr>
                                      <p:to>
                                        <p:strVal val="visible"/>
                                      </p:to>
                                    </p:set>
                                    <p:anim calcmode="lin" valueType="num">
                                      <p:cBhvr>
                                        <p:cTn id="29" dur="500" fill="hold"/>
                                        <p:tgtEl>
                                          <p:spTgt spid="341014"/>
                                        </p:tgtEl>
                                        <p:attrNameLst>
                                          <p:attrName>ppt_w</p:attrName>
                                        </p:attrNameLst>
                                      </p:cBhvr>
                                      <p:tavLst>
                                        <p:tav tm="0">
                                          <p:val>
                                            <p:fltVal val="0"/>
                                          </p:val>
                                        </p:tav>
                                        <p:tav tm="100000">
                                          <p:val>
                                            <p:strVal val="#ppt_w"/>
                                          </p:val>
                                        </p:tav>
                                      </p:tavLst>
                                    </p:anim>
                                    <p:anim calcmode="lin" valueType="num">
                                      <p:cBhvr>
                                        <p:cTn id="30" dur="500" fill="hold"/>
                                        <p:tgtEl>
                                          <p:spTgt spid="341014"/>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41017"/>
                                        </p:tgtEl>
                                        <p:attrNameLst>
                                          <p:attrName>style.visibility</p:attrName>
                                        </p:attrNameLst>
                                      </p:cBhvr>
                                      <p:to>
                                        <p:strVal val="visible"/>
                                      </p:to>
                                    </p:set>
                                    <p:animEffect transition="in" filter="wipe(left)">
                                      <p:cBhvr>
                                        <p:cTn id="35" dur="500"/>
                                        <p:tgtEl>
                                          <p:spTgt spid="341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2">
            <a:extLst>
              <a:ext uri="{FF2B5EF4-FFF2-40B4-BE49-F238E27FC236}">
                <a16:creationId xmlns:a16="http://schemas.microsoft.com/office/drawing/2014/main" id="{39F3FDF9-491E-1CA9-0A4B-1F9329F70D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6" y="167481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043" name="Picture 3">
            <a:extLst>
              <a:ext uri="{FF2B5EF4-FFF2-40B4-BE49-F238E27FC236}">
                <a16:creationId xmlns:a16="http://schemas.microsoft.com/office/drawing/2014/main" id="{D191CCA3-8B1B-00CA-334A-60DC38295D3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9" y="173196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044" name="Picture 4">
            <a:extLst>
              <a:ext uri="{FF2B5EF4-FFF2-40B4-BE49-F238E27FC236}">
                <a16:creationId xmlns:a16="http://schemas.microsoft.com/office/drawing/2014/main" id="{52AE4D10-BE41-B28C-9F26-7AC4CD1D2C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38" y="3975101"/>
            <a:ext cx="3097212"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45" name="Rectangle 5">
            <a:extLst>
              <a:ext uri="{FF2B5EF4-FFF2-40B4-BE49-F238E27FC236}">
                <a16:creationId xmlns:a16="http://schemas.microsoft.com/office/drawing/2014/main" id="{B650DDE8-1CF9-264C-0D39-9B9310276CE9}"/>
              </a:ext>
            </a:extLst>
          </p:cNvPr>
          <p:cNvSpPr>
            <a:spLocks noChangeArrowheads="1"/>
          </p:cNvSpPr>
          <p:nvPr/>
        </p:nvSpPr>
        <p:spPr bwMode="auto">
          <a:xfrm>
            <a:off x="2447925" y="2452108"/>
            <a:ext cx="13350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100</a:t>
            </a:r>
          </a:p>
        </p:txBody>
      </p:sp>
      <p:sp>
        <p:nvSpPr>
          <p:cNvPr id="343046" name="Rectangle 6">
            <a:extLst>
              <a:ext uri="{FF2B5EF4-FFF2-40B4-BE49-F238E27FC236}">
                <a16:creationId xmlns:a16="http://schemas.microsoft.com/office/drawing/2014/main" id="{3639995E-8B98-3995-66DF-1D2740FCF8D0}"/>
              </a:ext>
            </a:extLst>
          </p:cNvPr>
          <p:cNvSpPr>
            <a:spLocks noChangeArrowheads="1"/>
          </p:cNvSpPr>
          <p:nvPr/>
        </p:nvSpPr>
        <p:spPr bwMode="auto">
          <a:xfrm>
            <a:off x="8470901" y="2440995"/>
            <a:ext cx="133667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101</a:t>
            </a:r>
          </a:p>
        </p:txBody>
      </p:sp>
      <p:sp>
        <p:nvSpPr>
          <p:cNvPr id="343047" name="Line 7">
            <a:extLst>
              <a:ext uri="{FF2B5EF4-FFF2-40B4-BE49-F238E27FC236}">
                <a16:creationId xmlns:a16="http://schemas.microsoft.com/office/drawing/2014/main" id="{9E822971-D2D6-3268-DD76-B7BC69613B4E}"/>
              </a:ext>
            </a:extLst>
          </p:cNvPr>
          <p:cNvSpPr>
            <a:spLocks noChangeShapeType="1"/>
          </p:cNvSpPr>
          <p:nvPr/>
        </p:nvSpPr>
        <p:spPr bwMode="auto">
          <a:xfrm>
            <a:off x="4956176" y="1957388"/>
            <a:ext cx="2479675"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43048" name="Picture 8">
            <a:extLst>
              <a:ext uri="{FF2B5EF4-FFF2-40B4-BE49-F238E27FC236}">
                <a16:creationId xmlns:a16="http://schemas.microsoft.com/office/drawing/2014/main" id="{51023EB2-1BBD-D8A5-951B-4902FE465F4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704976"/>
            <a:ext cx="87153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3049" name="Picture 9">
            <a:extLst>
              <a:ext uri="{FF2B5EF4-FFF2-40B4-BE49-F238E27FC236}">
                <a16:creationId xmlns:a16="http://schemas.microsoft.com/office/drawing/2014/main" id="{9F9E15A6-F00F-C61C-0490-71CA4F0B1BD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114" y="1704976"/>
            <a:ext cx="871537"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50" name="Rectangle 10">
            <a:extLst>
              <a:ext uri="{FF2B5EF4-FFF2-40B4-BE49-F238E27FC236}">
                <a16:creationId xmlns:a16="http://schemas.microsoft.com/office/drawing/2014/main" id="{CACF0666-F15C-86C3-44C7-95A70476D31B}"/>
              </a:ext>
            </a:extLst>
          </p:cNvPr>
          <p:cNvSpPr>
            <a:spLocks noChangeArrowheads="1"/>
          </p:cNvSpPr>
          <p:nvPr/>
        </p:nvSpPr>
        <p:spPr bwMode="auto">
          <a:xfrm>
            <a:off x="4545013" y="1947863"/>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A</a:t>
            </a:r>
          </a:p>
        </p:txBody>
      </p:sp>
      <p:sp>
        <p:nvSpPr>
          <p:cNvPr id="343051" name="Rectangle 11">
            <a:extLst>
              <a:ext uri="{FF2B5EF4-FFF2-40B4-BE49-F238E27FC236}">
                <a16:creationId xmlns:a16="http://schemas.microsoft.com/office/drawing/2014/main" id="{4E9A0478-0B91-40A4-9875-7EB980978044}"/>
              </a:ext>
            </a:extLst>
          </p:cNvPr>
          <p:cNvSpPr>
            <a:spLocks noChangeArrowheads="1"/>
          </p:cNvSpPr>
          <p:nvPr/>
        </p:nvSpPr>
        <p:spPr bwMode="auto">
          <a:xfrm>
            <a:off x="7632700" y="1947863"/>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C</a:t>
            </a:r>
          </a:p>
        </p:txBody>
      </p:sp>
      <p:sp>
        <p:nvSpPr>
          <p:cNvPr id="343053" name="Rectangle 13">
            <a:extLst>
              <a:ext uri="{FF2B5EF4-FFF2-40B4-BE49-F238E27FC236}">
                <a16:creationId xmlns:a16="http://schemas.microsoft.com/office/drawing/2014/main" id="{03DB2E90-3C37-DB61-5E6D-24AD6E03C9B9}"/>
              </a:ext>
            </a:extLst>
          </p:cNvPr>
          <p:cNvSpPr>
            <a:spLocks noGrp="1" noChangeArrowheads="1"/>
          </p:cNvSpPr>
          <p:nvPr>
            <p:ph type="title"/>
          </p:nvPr>
        </p:nvSpPr>
        <p:spPr/>
        <p:txBody>
          <a:bodyPr/>
          <a:lstStyle/>
          <a:p>
            <a:r>
              <a:rPr lang="en-GB" altLang="fr-FR"/>
              <a:t>Sessions BGP</a:t>
            </a:r>
          </a:p>
        </p:txBody>
      </p:sp>
      <p:grpSp>
        <p:nvGrpSpPr>
          <p:cNvPr id="343054" name="Group 14">
            <a:extLst>
              <a:ext uri="{FF2B5EF4-FFF2-40B4-BE49-F238E27FC236}">
                <a16:creationId xmlns:a16="http://schemas.microsoft.com/office/drawing/2014/main" id="{34E5B787-928D-7457-4840-30DF36482746}"/>
              </a:ext>
            </a:extLst>
          </p:cNvPr>
          <p:cNvGrpSpPr>
            <a:grpSpLocks/>
          </p:cNvGrpSpPr>
          <p:nvPr/>
        </p:nvGrpSpPr>
        <p:grpSpPr bwMode="auto">
          <a:xfrm>
            <a:off x="2228850" y="5859463"/>
            <a:ext cx="1892300" cy="603250"/>
            <a:chOff x="444" y="3317"/>
            <a:chExt cx="1192" cy="380"/>
          </a:xfrm>
        </p:grpSpPr>
        <p:sp>
          <p:nvSpPr>
            <p:cNvPr id="343055" name="Text Box 15">
              <a:extLst>
                <a:ext uri="{FF2B5EF4-FFF2-40B4-BE49-F238E27FC236}">
                  <a16:creationId xmlns:a16="http://schemas.microsoft.com/office/drawing/2014/main" id="{AD0C0BDB-72B4-885F-C18C-FFD57DAAF29C}"/>
                </a:ext>
              </a:extLst>
            </p:cNvPr>
            <p:cNvSpPr txBox="1">
              <a:spLocks noChangeArrowheads="1"/>
            </p:cNvSpPr>
            <p:nvPr/>
          </p:nvSpPr>
          <p:spPr bwMode="auto">
            <a:xfrm>
              <a:off x="510" y="3317"/>
              <a:ext cx="108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Connexion TCP/IP</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iBGP</a:t>
              </a:r>
            </a:p>
          </p:txBody>
        </p:sp>
        <p:sp>
          <p:nvSpPr>
            <p:cNvPr id="343056" name="Line 16">
              <a:extLst>
                <a:ext uri="{FF2B5EF4-FFF2-40B4-BE49-F238E27FC236}">
                  <a16:creationId xmlns:a16="http://schemas.microsoft.com/office/drawing/2014/main" id="{85285B47-488F-B1F2-B097-992E7A83273F}"/>
                </a:ext>
              </a:extLst>
            </p:cNvPr>
            <p:cNvSpPr>
              <a:spLocks noChangeShapeType="1"/>
            </p:cNvSpPr>
            <p:nvPr/>
          </p:nvSpPr>
          <p:spPr bwMode="auto">
            <a:xfrm>
              <a:off x="444" y="3507"/>
              <a:ext cx="1192" cy="0"/>
            </a:xfrm>
            <a:prstGeom prst="line">
              <a:avLst/>
            </a:prstGeom>
            <a:noFill/>
            <a:ln w="38100">
              <a:solidFill>
                <a:srgbClr val="00B17A"/>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43057" name="Freeform 17">
            <a:extLst>
              <a:ext uri="{FF2B5EF4-FFF2-40B4-BE49-F238E27FC236}">
                <a16:creationId xmlns:a16="http://schemas.microsoft.com/office/drawing/2014/main" id="{AEB96DEB-769A-E615-6581-B0AE551FD6EE}"/>
              </a:ext>
            </a:extLst>
          </p:cNvPr>
          <p:cNvSpPr>
            <a:spLocks/>
          </p:cNvSpPr>
          <p:nvPr/>
        </p:nvSpPr>
        <p:spPr bwMode="auto">
          <a:xfrm rot="5232107">
            <a:off x="7746207" y="2493169"/>
            <a:ext cx="1058862" cy="279400"/>
          </a:xfrm>
          <a:custGeom>
            <a:avLst/>
            <a:gdLst>
              <a:gd name="T0" fmla="*/ 0 w 1730"/>
              <a:gd name="T1" fmla="*/ 258 h 258"/>
              <a:gd name="T2" fmla="*/ 857 w 1730"/>
              <a:gd name="T3" fmla="*/ 1 h 258"/>
              <a:gd name="T4" fmla="*/ 1730 w 1730"/>
              <a:gd name="T5" fmla="*/ 258 h 258"/>
            </a:gdLst>
            <a:ahLst/>
            <a:cxnLst>
              <a:cxn ang="0">
                <a:pos x="T0" y="T1"/>
              </a:cxn>
              <a:cxn ang="0">
                <a:pos x="T2" y="T3"/>
              </a:cxn>
              <a:cxn ang="0">
                <a:pos x="T4" y="T5"/>
              </a:cxn>
            </a:cxnLst>
            <a:rect l="0" t="0" r="r" b="b"/>
            <a:pathLst>
              <a:path w="1730" h="258">
                <a:moveTo>
                  <a:pt x="0" y="258"/>
                </a:moveTo>
                <a:cubicBezTo>
                  <a:pt x="125" y="118"/>
                  <a:pt x="531" y="2"/>
                  <a:pt x="857" y="1"/>
                </a:cubicBezTo>
                <a:cubicBezTo>
                  <a:pt x="1183" y="0"/>
                  <a:pt x="1574" y="110"/>
                  <a:pt x="1730" y="258"/>
                </a:cubicBezTo>
              </a:path>
            </a:pathLst>
          </a:custGeom>
          <a:noFill/>
          <a:ln w="38100" cap="flat" cmpd="sng">
            <a:solidFill>
              <a:srgbClr val="00B17A"/>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3058" name="Freeform 18">
            <a:extLst>
              <a:ext uri="{FF2B5EF4-FFF2-40B4-BE49-F238E27FC236}">
                <a16:creationId xmlns:a16="http://schemas.microsoft.com/office/drawing/2014/main" id="{C6F3B6F6-AB29-36CD-5610-7129D303A951}"/>
              </a:ext>
            </a:extLst>
          </p:cNvPr>
          <p:cNvSpPr>
            <a:spLocks/>
          </p:cNvSpPr>
          <p:nvPr/>
        </p:nvSpPr>
        <p:spPr bwMode="auto">
          <a:xfrm rot="16367893" flipH="1">
            <a:off x="3525044" y="2493169"/>
            <a:ext cx="1058862" cy="279400"/>
          </a:xfrm>
          <a:custGeom>
            <a:avLst/>
            <a:gdLst>
              <a:gd name="T0" fmla="*/ 0 w 1730"/>
              <a:gd name="T1" fmla="*/ 258 h 258"/>
              <a:gd name="T2" fmla="*/ 857 w 1730"/>
              <a:gd name="T3" fmla="*/ 1 h 258"/>
              <a:gd name="T4" fmla="*/ 1730 w 1730"/>
              <a:gd name="T5" fmla="*/ 258 h 258"/>
            </a:gdLst>
            <a:ahLst/>
            <a:cxnLst>
              <a:cxn ang="0">
                <a:pos x="T0" y="T1"/>
              </a:cxn>
              <a:cxn ang="0">
                <a:pos x="T2" y="T3"/>
              </a:cxn>
              <a:cxn ang="0">
                <a:pos x="T4" y="T5"/>
              </a:cxn>
            </a:cxnLst>
            <a:rect l="0" t="0" r="r" b="b"/>
            <a:pathLst>
              <a:path w="1730" h="258">
                <a:moveTo>
                  <a:pt x="0" y="258"/>
                </a:moveTo>
                <a:cubicBezTo>
                  <a:pt x="125" y="118"/>
                  <a:pt x="531" y="2"/>
                  <a:pt x="857" y="1"/>
                </a:cubicBezTo>
                <a:cubicBezTo>
                  <a:pt x="1183" y="0"/>
                  <a:pt x="1574" y="110"/>
                  <a:pt x="1730" y="258"/>
                </a:cubicBezTo>
              </a:path>
            </a:pathLst>
          </a:custGeom>
          <a:noFill/>
          <a:ln w="38100" cap="flat" cmpd="sng">
            <a:solidFill>
              <a:srgbClr val="00B17A"/>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3059" name="Text Box 19">
            <a:extLst>
              <a:ext uri="{FF2B5EF4-FFF2-40B4-BE49-F238E27FC236}">
                <a16:creationId xmlns:a16="http://schemas.microsoft.com/office/drawing/2014/main" id="{4FC23675-CF69-565C-6BEF-DBC9014FFFEA}"/>
              </a:ext>
            </a:extLst>
          </p:cNvPr>
          <p:cNvSpPr txBox="1">
            <a:spLocks noChangeArrowheads="1"/>
          </p:cNvSpPr>
          <p:nvPr/>
        </p:nvSpPr>
        <p:spPr bwMode="auto">
          <a:xfrm>
            <a:off x="1854201" y="3898900"/>
            <a:ext cx="3819525"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02" tIns="41050" rIns="82102" bIns="41050">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1463" defTabSz="1028700">
              <a:defRPr sz="2400">
                <a:solidFill>
                  <a:schemeClr val="tx1"/>
                </a:solidFill>
                <a:latin typeface="Times New Roman" panose="02020603050405020304" pitchFamily="18" charset="0"/>
              </a:defRPr>
            </a:lvl4pPr>
            <a:lvl5pPr marL="2055813" defTabSz="1028700">
              <a:defRPr sz="2400">
                <a:solidFill>
                  <a:schemeClr val="tx1"/>
                </a:solidFill>
                <a:latin typeface="Times New Roman" panose="02020603050405020304" pitchFamily="18" charset="0"/>
              </a:defRPr>
            </a:lvl5pPr>
            <a:lvl6pPr marL="2513013"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0213"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7413"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4613"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lnSpc>
                <a:spcPct val="95000"/>
              </a:lnSpc>
              <a:spcBef>
                <a:spcPct val="50000"/>
              </a:spcBef>
              <a:spcAft>
                <a:spcPct val="0"/>
              </a:spcAft>
              <a:buClr>
                <a:srgbClr val="3333CC"/>
              </a:buClr>
            </a:pPr>
            <a:r>
              <a:rPr lang="en-GB" altLang="fr-FR" sz="2500" b="1">
                <a:solidFill>
                  <a:srgbClr val="000000"/>
                </a:solidFill>
                <a:latin typeface="Arial" panose="020B0604020202020204" pitchFamily="34" charset="0"/>
              </a:rPr>
              <a:t>Les voisins d’un même AS sont appelés des voisins internes (internal peers)</a:t>
            </a:r>
          </a:p>
        </p:txBody>
      </p:sp>
      <p:sp>
        <p:nvSpPr>
          <p:cNvPr id="343060" name="Rectangle 20">
            <a:extLst>
              <a:ext uri="{FF2B5EF4-FFF2-40B4-BE49-F238E27FC236}">
                <a16:creationId xmlns:a16="http://schemas.microsoft.com/office/drawing/2014/main" id="{183E34F5-0695-5078-1969-093008B24E86}"/>
              </a:ext>
            </a:extLst>
          </p:cNvPr>
          <p:cNvSpPr>
            <a:spLocks noChangeArrowheads="1"/>
          </p:cNvSpPr>
          <p:nvPr/>
        </p:nvSpPr>
        <p:spPr bwMode="auto">
          <a:xfrm>
            <a:off x="6305550" y="4668258"/>
            <a:ext cx="16144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102</a:t>
            </a:r>
          </a:p>
        </p:txBody>
      </p:sp>
      <p:sp>
        <p:nvSpPr>
          <p:cNvPr id="343061" name="Line 21">
            <a:extLst>
              <a:ext uri="{FF2B5EF4-FFF2-40B4-BE49-F238E27FC236}">
                <a16:creationId xmlns:a16="http://schemas.microsoft.com/office/drawing/2014/main" id="{2749408B-43DE-2C14-963C-8B37E2C7CE64}"/>
              </a:ext>
            </a:extLst>
          </p:cNvPr>
          <p:cNvSpPr>
            <a:spLocks noChangeShapeType="1"/>
          </p:cNvSpPr>
          <p:nvPr/>
        </p:nvSpPr>
        <p:spPr bwMode="auto">
          <a:xfrm flipH="1">
            <a:off x="7067550" y="3176589"/>
            <a:ext cx="681038" cy="930275"/>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3062" name="Line 22">
            <a:extLst>
              <a:ext uri="{FF2B5EF4-FFF2-40B4-BE49-F238E27FC236}">
                <a16:creationId xmlns:a16="http://schemas.microsoft.com/office/drawing/2014/main" id="{F38E7C39-247C-36B4-4075-158C908055F9}"/>
              </a:ext>
            </a:extLst>
          </p:cNvPr>
          <p:cNvSpPr>
            <a:spLocks noChangeShapeType="1"/>
          </p:cNvSpPr>
          <p:nvPr/>
        </p:nvSpPr>
        <p:spPr bwMode="auto">
          <a:xfrm>
            <a:off x="4618038" y="3216275"/>
            <a:ext cx="2324100" cy="877888"/>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3063" name="Group 23">
            <a:extLst>
              <a:ext uri="{FF2B5EF4-FFF2-40B4-BE49-F238E27FC236}">
                <a16:creationId xmlns:a16="http://schemas.microsoft.com/office/drawing/2014/main" id="{E690036C-8B79-03E5-D3BB-07FB30408DC6}"/>
              </a:ext>
            </a:extLst>
          </p:cNvPr>
          <p:cNvGrpSpPr>
            <a:grpSpLocks/>
          </p:cNvGrpSpPr>
          <p:nvPr/>
        </p:nvGrpSpPr>
        <p:grpSpPr bwMode="auto">
          <a:xfrm>
            <a:off x="6632575" y="3898901"/>
            <a:ext cx="871538" cy="550863"/>
            <a:chOff x="3218" y="2456"/>
            <a:chExt cx="549" cy="347"/>
          </a:xfrm>
        </p:grpSpPr>
        <p:pic>
          <p:nvPicPr>
            <p:cNvPr id="343064" name="Picture 24">
              <a:extLst>
                <a:ext uri="{FF2B5EF4-FFF2-40B4-BE49-F238E27FC236}">
                  <a16:creationId xmlns:a16="http://schemas.microsoft.com/office/drawing/2014/main" id="{1A2386EF-FFAE-FA54-BB9B-8F1E83CF38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 y="2456"/>
              <a:ext cx="54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65" name="Rectangle 25">
              <a:extLst>
                <a:ext uri="{FF2B5EF4-FFF2-40B4-BE49-F238E27FC236}">
                  <a16:creationId xmlns:a16="http://schemas.microsoft.com/office/drawing/2014/main" id="{32DF6BC8-9555-7298-3205-21F90A9D22C2}"/>
                </a:ext>
              </a:extLst>
            </p:cNvPr>
            <p:cNvSpPr>
              <a:spLocks noChangeArrowheads="1"/>
            </p:cNvSpPr>
            <p:nvPr/>
          </p:nvSpPr>
          <p:spPr bwMode="auto">
            <a:xfrm>
              <a:off x="3438" y="2611"/>
              <a:ext cx="10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E</a:t>
              </a:r>
            </a:p>
          </p:txBody>
        </p:sp>
      </p:grpSp>
      <p:grpSp>
        <p:nvGrpSpPr>
          <p:cNvPr id="343066" name="Group 26">
            <a:extLst>
              <a:ext uri="{FF2B5EF4-FFF2-40B4-BE49-F238E27FC236}">
                <a16:creationId xmlns:a16="http://schemas.microsoft.com/office/drawing/2014/main" id="{04017EE9-506A-2FE3-7795-4C837DC5E954}"/>
              </a:ext>
            </a:extLst>
          </p:cNvPr>
          <p:cNvGrpSpPr>
            <a:grpSpLocks/>
          </p:cNvGrpSpPr>
          <p:nvPr/>
        </p:nvGrpSpPr>
        <p:grpSpPr bwMode="auto">
          <a:xfrm>
            <a:off x="4202114" y="2982913"/>
            <a:ext cx="871537" cy="531812"/>
            <a:chOff x="1687" y="1879"/>
            <a:chExt cx="549" cy="335"/>
          </a:xfrm>
        </p:grpSpPr>
        <p:pic>
          <p:nvPicPr>
            <p:cNvPr id="343067" name="Picture 27">
              <a:extLst>
                <a:ext uri="{FF2B5EF4-FFF2-40B4-BE49-F238E27FC236}">
                  <a16:creationId xmlns:a16="http://schemas.microsoft.com/office/drawing/2014/main" id="{402DDBF1-0128-9880-F2F9-3C158E41B45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68" name="Rectangle 28">
              <a:extLst>
                <a:ext uri="{FF2B5EF4-FFF2-40B4-BE49-F238E27FC236}">
                  <a16:creationId xmlns:a16="http://schemas.microsoft.com/office/drawing/2014/main" id="{0268890A-9DC8-5C77-3EBB-06C0E35239EE}"/>
                </a:ext>
              </a:extLst>
            </p:cNvPr>
            <p:cNvSpPr>
              <a:spLocks noChangeArrowheads="1"/>
            </p:cNvSpPr>
            <p:nvPr/>
          </p:nvSpPr>
          <p:spPr bwMode="auto">
            <a:xfrm>
              <a:off x="1903"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43069" name="Group 29">
            <a:extLst>
              <a:ext uri="{FF2B5EF4-FFF2-40B4-BE49-F238E27FC236}">
                <a16:creationId xmlns:a16="http://schemas.microsoft.com/office/drawing/2014/main" id="{3432A1E9-2B90-EDA1-B3EE-3BB69A61B25C}"/>
              </a:ext>
            </a:extLst>
          </p:cNvPr>
          <p:cNvGrpSpPr>
            <a:grpSpLocks/>
          </p:cNvGrpSpPr>
          <p:nvPr/>
        </p:nvGrpSpPr>
        <p:grpSpPr bwMode="auto">
          <a:xfrm>
            <a:off x="7289800" y="2982913"/>
            <a:ext cx="871538" cy="531812"/>
            <a:chOff x="3632" y="1879"/>
            <a:chExt cx="549" cy="335"/>
          </a:xfrm>
        </p:grpSpPr>
        <p:pic>
          <p:nvPicPr>
            <p:cNvPr id="343070" name="Picture 30">
              <a:extLst>
                <a:ext uri="{FF2B5EF4-FFF2-40B4-BE49-F238E27FC236}">
                  <a16:creationId xmlns:a16="http://schemas.microsoft.com/office/drawing/2014/main" id="{F3EDF08B-63D5-AFD4-F3A9-5B7ABA8C661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71" name="Rectangle 31">
              <a:extLst>
                <a:ext uri="{FF2B5EF4-FFF2-40B4-BE49-F238E27FC236}">
                  <a16:creationId xmlns:a16="http://schemas.microsoft.com/office/drawing/2014/main" id="{B149754E-1E90-276B-F7B4-441CC2D7BC1F}"/>
                </a:ext>
              </a:extLst>
            </p:cNvPr>
            <p:cNvSpPr>
              <a:spLocks noChangeArrowheads="1"/>
            </p:cNvSpPr>
            <p:nvPr/>
          </p:nvSpPr>
          <p:spPr bwMode="auto">
            <a:xfrm>
              <a:off x="3848"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43072" name="Text Box 32">
            <a:extLst>
              <a:ext uri="{FF2B5EF4-FFF2-40B4-BE49-F238E27FC236}">
                <a16:creationId xmlns:a16="http://schemas.microsoft.com/office/drawing/2014/main" id="{10785428-16DA-12F2-2CE0-67531AFEBACA}"/>
              </a:ext>
            </a:extLst>
          </p:cNvPr>
          <p:cNvSpPr txBox="1">
            <a:spLocks noChangeArrowheads="1"/>
          </p:cNvSpPr>
          <p:nvPr/>
        </p:nvSpPr>
        <p:spPr bwMode="auto">
          <a:xfrm>
            <a:off x="4179889" y="6251575"/>
            <a:ext cx="5813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Note: les voisins iBGP peuvent ne pas être directement connectés.</a:t>
            </a:r>
          </a:p>
        </p:txBody>
      </p:sp>
      <p:sp>
        <p:nvSpPr>
          <p:cNvPr id="343073" name="Text Box 33">
            <a:extLst>
              <a:ext uri="{FF2B5EF4-FFF2-40B4-BE49-F238E27FC236}">
                <a16:creationId xmlns:a16="http://schemas.microsoft.com/office/drawing/2014/main" id="{E8195522-7214-9C28-8C57-9A4DA01268CF}"/>
              </a:ext>
            </a:extLst>
          </p:cNvPr>
          <p:cNvSpPr txBox="1">
            <a:spLocks noChangeArrowheads="1"/>
          </p:cNvSpPr>
          <p:nvPr/>
        </p:nvSpPr>
        <p:spPr bwMode="auto">
          <a:xfrm>
            <a:off x="2238375" y="2924175"/>
            <a:ext cx="1365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220.220.8.0/24</a:t>
            </a:r>
          </a:p>
        </p:txBody>
      </p:sp>
      <p:sp>
        <p:nvSpPr>
          <p:cNvPr id="343074" name="Text Box 34">
            <a:extLst>
              <a:ext uri="{FF2B5EF4-FFF2-40B4-BE49-F238E27FC236}">
                <a16:creationId xmlns:a16="http://schemas.microsoft.com/office/drawing/2014/main" id="{FBDDF505-1AE2-CDCB-8A27-CB2FF3D84DF1}"/>
              </a:ext>
            </a:extLst>
          </p:cNvPr>
          <p:cNvSpPr txBox="1">
            <a:spLocks noChangeArrowheads="1"/>
          </p:cNvSpPr>
          <p:nvPr/>
        </p:nvSpPr>
        <p:spPr bwMode="auto">
          <a:xfrm>
            <a:off x="8429626" y="2900363"/>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220.220.16.0/24</a:t>
            </a:r>
          </a:p>
        </p:txBody>
      </p:sp>
      <p:sp>
        <p:nvSpPr>
          <p:cNvPr id="343075" name="Text Box 35">
            <a:extLst>
              <a:ext uri="{FF2B5EF4-FFF2-40B4-BE49-F238E27FC236}">
                <a16:creationId xmlns:a16="http://schemas.microsoft.com/office/drawing/2014/main" id="{B8C5EAD8-C1C1-5FFC-D9FE-A28B3C954546}"/>
              </a:ext>
            </a:extLst>
          </p:cNvPr>
          <p:cNvSpPr txBox="1">
            <a:spLocks noChangeArrowheads="1"/>
          </p:cNvSpPr>
          <p:nvPr/>
        </p:nvSpPr>
        <p:spPr bwMode="auto">
          <a:xfrm>
            <a:off x="6610351" y="5164138"/>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220.220.32.0/24</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3059"/>
                                        </p:tgtEl>
                                        <p:attrNameLst>
                                          <p:attrName>style.visibility</p:attrName>
                                        </p:attrNameLst>
                                      </p:cBhvr>
                                      <p:to>
                                        <p:strVal val="visible"/>
                                      </p:to>
                                    </p:set>
                                    <p:animEffect transition="in" filter="wipe(left)">
                                      <p:cBhvr>
                                        <p:cTn id="7" dur="500"/>
                                        <p:tgtEl>
                                          <p:spTgt spid="343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43054"/>
                                        </p:tgtEl>
                                        <p:attrNameLst>
                                          <p:attrName>style.visibility</p:attrName>
                                        </p:attrNameLst>
                                      </p:cBhvr>
                                      <p:to>
                                        <p:strVal val="visible"/>
                                      </p:to>
                                    </p:set>
                                  </p:childTnLst>
                                </p:cTn>
                              </p:par>
                            </p:childTnLst>
                          </p:cTn>
                        </p:par>
                        <p:par>
                          <p:cTn id="12" fill="hold" nodeType="afterGroup">
                            <p:stCondLst>
                              <p:cond delay="500"/>
                            </p:stCondLst>
                            <p:childTnLst>
                              <p:par>
                                <p:cTn id="13" presetID="23" presetClass="entr" presetSubtype="16" fill="hold" nodeType="afterEffect">
                                  <p:stCondLst>
                                    <p:cond delay="0"/>
                                  </p:stCondLst>
                                  <p:childTnLst>
                                    <p:set>
                                      <p:cBhvr>
                                        <p:cTn id="14" dur="1" fill="hold">
                                          <p:stCondLst>
                                            <p:cond delay="0"/>
                                          </p:stCondLst>
                                        </p:cTn>
                                        <p:tgtEl>
                                          <p:spTgt spid="343057"/>
                                        </p:tgtEl>
                                        <p:attrNameLst>
                                          <p:attrName>style.visibility</p:attrName>
                                        </p:attrNameLst>
                                      </p:cBhvr>
                                      <p:to>
                                        <p:strVal val="visible"/>
                                      </p:to>
                                    </p:set>
                                    <p:anim calcmode="lin" valueType="num">
                                      <p:cBhvr>
                                        <p:cTn id="15" dur="500" fill="hold"/>
                                        <p:tgtEl>
                                          <p:spTgt spid="343057"/>
                                        </p:tgtEl>
                                        <p:attrNameLst>
                                          <p:attrName>ppt_w</p:attrName>
                                        </p:attrNameLst>
                                      </p:cBhvr>
                                      <p:tavLst>
                                        <p:tav tm="0">
                                          <p:val>
                                            <p:fltVal val="0"/>
                                          </p:val>
                                        </p:tav>
                                        <p:tav tm="100000">
                                          <p:val>
                                            <p:strVal val="#ppt_w"/>
                                          </p:val>
                                        </p:tav>
                                      </p:tavLst>
                                    </p:anim>
                                    <p:anim calcmode="lin" valueType="num">
                                      <p:cBhvr>
                                        <p:cTn id="16" dur="500" fill="hold"/>
                                        <p:tgtEl>
                                          <p:spTgt spid="343057"/>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00"/>
                            </p:stCondLst>
                            <p:childTnLst>
                              <p:par>
                                <p:cTn id="18" presetID="23" presetClass="entr" presetSubtype="16" fill="hold" nodeType="afterEffect">
                                  <p:stCondLst>
                                    <p:cond delay="0"/>
                                  </p:stCondLst>
                                  <p:childTnLst>
                                    <p:set>
                                      <p:cBhvr>
                                        <p:cTn id="19" dur="1" fill="hold">
                                          <p:stCondLst>
                                            <p:cond delay="0"/>
                                          </p:stCondLst>
                                        </p:cTn>
                                        <p:tgtEl>
                                          <p:spTgt spid="343058"/>
                                        </p:tgtEl>
                                        <p:attrNameLst>
                                          <p:attrName>style.visibility</p:attrName>
                                        </p:attrNameLst>
                                      </p:cBhvr>
                                      <p:to>
                                        <p:strVal val="visible"/>
                                      </p:to>
                                    </p:set>
                                    <p:anim calcmode="lin" valueType="num">
                                      <p:cBhvr>
                                        <p:cTn id="20" dur="500" fill="hold"/>
                                        <p:tgtEl>
                                          <p:spTgt spid="343058"/>
                                        </p:tgtEl>
                                        <p:attrNameLst>
                                          <p:attrName>ppt_w</p:attrName>
                                        </p:attrNameLst>
                                      </p:cBhvr>
                                      <p:tavLst>
                                        <p:tav tm="0">
                                          <p:val>
                                            <p:fltVal val="0"/>
                                          </p:val>
                                        </p:tav>
                                        <p:tav tm="100000">
                                          <p:val>
                                            <p:strVal val="#ppt_w"/>
                                          </p:val>
                                        </p:tav>
                                      </p:tavLst>
                                    </p:anim>
                                    <p:anim calcmode="lin" valueType="num">
                                      <p:cBhvr>
                                        <p:cTn id="21" dur="500" fill="hold"/>
                                        <p:tgtEl>
                                          <p:spTgt spid="343058"/>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3072"/>
                                        </p:tgtEl>
                                        <p:attrNameLst>
                                          <p:attrName>style.visibility</p:attrName>
                                        </p:attrNameLst>
                                      </p:cBhvr>
                                      <p:to>
                                        <p:strVal val="visible"/>
                                      </p:to>
                                    </p:set>
                                    <p:animEffect transition="in" filter="wipe(left)">
                                      <p:cBhvr>
                                        <p:cTn id="26" dur="500"/>
                                        <p:tgtEl>
                                          <p:spTgt spid="34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090" name="Picture 2">
            <a:extLst>
              <a:ext uri="{FF2B5EF4-FFF2-40B4-BE49-F238E27FC236}">
                <a16:creationId xmlns:a16="http://schemas.microsoft.com/office/drawing/2014/main" id="{DA53FF52-2AD5-D604-663D-BD5330D9C92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6" y="167481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1" name="Picture 3">
            <a:extLst>
              <a:ext uri="{FF2B5EF4-FFF2-40B4-BE49-F238E27FC236}">
                <a16:creationId xmlns:a16="http://schemas.microsoft.com/office/drawing/2014/main" id="{550EE662-F369-33DA-31CD-DEF8479452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9" y="1731963"/>
            <a:ext cx="3095625"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2" name="Picture 4">
            <a:extLst>
              <a:ext uri="{FF2B5EF4-FFF2-40B4-BE49-F238E27FC236}">
                <a16:creationId xmlns:a16="http://schemas.microsoft.com/office/drawing/2014/main" id="{B3664D7F-E55D-9698-C124-CBA7A653F2A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38" y="3975101"/>
            <a:ext cx="3097212"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093" name="Rectangle 5">
            <a:extLst>
              <a:ext uri="{FF2B5EF4-FFF2-40B4-BE49-F238E27FC236}">
                <a16:creationId xmlns:a16="http://schemas.microsoft.com/office/drawing/2014/main" id="{AABCA5F3-AA9B-70E6-ADA6-642F8BB3816F}"/>
              </a:ext>
            </a:extLst>
          </p:cNvPr>
          <p:cNvSpPr>
            <a:spLocks noChangeArrowheads="1"/>
          </p:cNvSpPr>
          <p:nvPr/>
        </p:nvSpPr>
        <p:spPr bwMode="auto">
          <a:xfrm>
            <a:off x="2447925" y="2452108"/>
            <a:ext cx="13350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100</a:t>
            </a:r>
          </a:p>
        </p:txBody>
      </p:sp>
      <p:sp>
        <p:nvSpPr>
          <p:cNvPr id="345094" name="Rectangle 6">
            <a:extLst>
              <a:ext uri="{FF2B5EF4-FFF2-40B4-BE49-F238E27FC236}">
                <a16:creationId xmlns:a16="http://schemas.microsoft.com/office/drawing/2014/main" id="{1E7B64FD-62B4-17E3-2A6D-9DD01CF5C944}"/>
              </a:ext>
            </a:extLst>
          </p:cNvPr>
          <p:cNvSpPr>
            <a:spLocks noChangeArrowheads="1"/>
          </p:cNvSpPr>
          <p:nvPr/>
        </p:nvSpPr>
        <p:spPr bwMode="auto">
          <a:xfrm>
            <a:off x="8470901" y="2440995"/>
            <a:ext cx="133667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101</a:t>
            </a:r>
          </a:p>
        </p:txBody>
      </p:sp>
      <p:sp>
        <p:nvSpPr>
          <p:cNvPr id="345095" name="Line 7">
            <a:extLst>
              <a:ext uri="{FF2B5EF4-FFF2-40B4-BE49-F238E27FC236}">
                <a16:creationId xmlns:a16="http://schemas.microsoft.com/office/drawing/2014/main" id="{A61C94F2-3582-917A-6B30-58DA5EFFD147}"/>
              </a:ext>
            </a:extLst>
          </p:cNvPr>
          <p:cNvSpPr>
            <a:spLocks noChangeShapeType="1"/>
          </p:cNvSpPr>
          <p:nvPr/>
        </p:nvSpPr>
        <p:spPr bwMode="auto">
          <a:xfrm>
            <a:off x="4956176" y="1957388"/>
            <a:ext cx="2479675"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45096" name="Picture 8">
            <a:extLst>
              <a:ext uri="{FF2B5EF4-FFF2-40B4-BE49-F238E27FC236}">
                <a16:creationId xmlns:a16="http://schemas.microsoft.com/office/drawing/2014/main" id="{9263B4E9-865A-4590-B85E-7AE8C9F8303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800" y="1704976"/>
            <a:ext cx="87153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5097" name="Picture 9">
            <a:extLst>
              <a:ext uri="{FF2B5EF4-FFF2-40B4-BE49-F238E27FC236}">
                <a16:creationId xmlns:a16="http://schemas.microsoft.com/office/drawing/2014/main" id="{8CEC329C-CC55-A913-05E8-7747DCC7B69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114" y="1704976"/>
            <a:ext cx="871537"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098" name="Rectangle 10">
            <a:extLst>
              <a:ext uri="{FF2B5EF4-FFF2-40B4-BE49-F238E27FC236}">
                <a16:creationId xmlns:a16="http://schemas.microsoft.com/office/drawing/2014/main" id="{9C28DF61-4320-EECC-43CE-3774A3F3FEEA}"/>
              </a:ext>
            </a:extLst>
          </p:cNvPr>
          <p:cNvSpPr>
            <a:spLocks noChangeArrowheads="1"/>
          </p:cNvSpPr>
          <p:nvPr/>
        </p:nvSpPr>
        <p:spPr bwMode="auto">
          <a:xfrm>
            <a:off x="4545013" y="1947863"/>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A</a:t>
            </a:r>
          </a:p>
        </p:txBody>
      </p:sp>
      <p:sp>
        <p:nvSpPr>
          <p:cNvPr id="345099" name="Rectangle 11">
            <a:extLst>
              <a:ext uri="{FF2B5EF4-FFF2-40B4-BE49-F238E27FC236}">
                <a16:creationId xmlns:a16="http://schemas.microsoft.com/office/drawing/2014/main" id="{DE624BDD-F495-107F-669C-7E4334A1795D}"/>
              </a:ext>
            </a:extLst>
          </p:cNvPr>
          <p:cNvSpPr>
            <a:spLocks noChangeArrowheads="1"/>
          </p:cNvSpPr>
          <p:nvPr/>
        </p:nvSpPr>
        <p:spPr bwMode="auto">
          <a:xfrm>
            <a:off x="7632700" y="1947863"/>
            <a:ext cx="184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C</a:t>
            </a:r>
          </a:p>
        </p:txBody>
      </p:sp>
      <p:sp>
        <p:nvSpPr>
          <p:cNvPr id="345100" name="Rectangle 12">
            <a:extLst>
              <a:ext uri="{FF2B5EF4-FFF2-40B4-BE49-F238E27FC236}">
                <a16:creationId xmlns:a16="http://schemas.microsoft.com/office/drawing/2014/main" id="{D7111D48-24D1-91C6-46C7-482A6283B508}"/>
              </a:ext>
            </a:extLst>
          </p:cNvPr>
          <p:cNvSpPr>
            <a:spLocks noGrp="1" noChangeArrowheads="1"/>
          </p:cNvSpPr>
          <p:nvPr>
            <p:ph type="title"/>
          </p:nvPr>
        </p:nvSpPr>
        <p:spPr/>
        <p:txBody>
          <a:bodyPr/>
          <a:lstStyle/>
          <a:p>
            <a:r>
              <a:rPr lang="en-GB" altLang="fr-FR"/>
              <a:t>Sessions BGP</a:t>
            </a:r>
          </a:p>
        </p:txBody>
      </p:sp>
      <p:sp>
        <p:nvSpPr>
          <p:cNvPr id="345101" name="Rectangle 13">
            <a:extLst>
              <a:ext uri="{FF2B5EF4-FFF2-40B4-BE49-F238E27FC236}">
                <a16:creationId xmlns:a16="http://schemas.microsoft.com/office/drawing/2014/main" id="{29D64CF1-C63F-5287-F462-73F19A6E497A}"/>
              </a:ext>
            </a:extLst>
          </p:cNvPr>
          <p:cNvSpPr>
            <a:spLocks noChangeArrowheads="1"/>
          </p:cNvSpPr>
          <p:nvPr/>
        </p:nvSpPr>
        <p:spPr bwMode="auto">
          <a:xfrm>
            <a:off x="6305550" y="4668258"/>
            <a:ext cx="1614488"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700" b="1">
                <a:solidFill>
                  <a:srgbClr val="000000"/>
                </a:solidFill>
                <a:latin typeface="Arial" panose="020B0604020202020204" pitchFamily="34" charset="0"/>
              </a:rPr>
              <a:t>AS 102</a:t>
            </a:r>
          </a:p>
        </p:txBody>
      </p:sp>
      <p:sp>
        <p:nvSpPr>
          <p:cNvPr id="345102" name="Line 14">
            <a:extLst>
              <a:ext uri="{FF2B5EF4-FFF2-40B4-BE49-F238E27FC236}">
                <a16:creationId xmlns:a16="http://schemas.microsoft.com/office/drawing/2014/main" id="{6E7F0D94-5B23-8C1D-F868-7CA30D7DAC3E}"/>
              </a:ext>
            </a:extLst>
          </p:cNvPr>
          <p:cNvSpPr>
            <a:spLocks noChangeShapeType="1"/>
          </p:cNvSpPr>
          <p:nvPr/>
        </p:nvSpPr>
        <p:spPr bwMode="auto">
          <a:xfrm flipH="1">
            <a:off x="7067550" y="3176589"/>
            <a:ext cx="681038" cy="930275"/>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5103" name="Group 15">
            <a:extLst>
              <a:ext uri="{FF2B5EF4-FFF2-40B4-BE49-F238E27FC236}">
                <a16:creationId xmlns:a16="http://schemas.microsoft.com/office/drawing/2014/main" id="{15EC3A2C-9713-CC91-D321-78B7405D180A}"/>
              </a:ext>
            </a:extLst>
          </p:cNvPr>
          <p:cNvGrpSpPr>
            <a:grpSpLocks/>
          </p:cNvGrpSpPr>
          <p:nvPr/>
        </p:nvGrpSpPr>
        <p:grpSpPr bwMode="auto">
          <a:xfrm>
            <a:off x="7289800" y="2982913"/>
            <a:ext cx="871538" cy="531812"/>
            <a:chOff x="3632" y="1879"/>
            <a:chExt cx="549" cy="335"/>
          </a:xfrm>
        </p:grpSpPr>
        <p:pic>
          <p:nvPicPr>
            <p:cNvPr id="345104" name="Picture 16">
              <a:extLst>
                <a:ext uri="{FF2B5EF4-FFF2-40B4-BE49-F238E27FC236}">
                  <a16:creationId xmlns:a16="http://schemas.microsoft.com/office/drawing/2014/main" id="{BB340528-5875-08CF-0742-373FDF5E722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105" name="Rectangle 17">
              <a:extLst>
                <a:ext uri="{FF2B5EF4-FFF2-40B4-BE49-F238E27FC236}">
                  <a16:creationId xmlns:a16="http://schemas.microsoft.com/office/drawing/2014/main" id="{B80F00D7-9809-FA37-126D-F681055D64E9}"/>
                </a:ext>
              </a:extLst>
            </p:cNvPr>
            <p:cNvSpPr>
              <a:spLocks noChangeArrowheads="1"/>
            </p:cNvSpPr>
            <p:nvPr/>
          </p:nvSpPr>
          <p:spPr bwMode="auto">
            <a:xfrm>
              <a:off x="3848"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45106" name="Text Box 18">
            <a:extLst>
              <a:ext uri="{FF2B5EF4-FFF2-40B4-BE49-F238E27FC236}">
                <a16:creationId xmlns:a16="http://schemas.microsoft.com/office/drawing/2014/main" id="{DC883875-A47D-ADD7-E686-089B02B58DE2}"/>
              </a:ext>
            </a:extLst>
          </p:cNvPr>
          <p:cNvSpPr txBox="1">
            <a:spLocks noChangeArrowheads="1"/>
          </p:cNvSpPr>
          <p:nvPr/>
        </p:nvSpPr>
        <p:spPr bwMode="auto">
          <a:xfrm>
            <a:off x="2238375" y="2924175"/>
            <a:ext cx="1365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220.220.8.0/24</a:t>
            </a:r>
          </a:p>
        </p:txBody>
      </p:sp>
      <p:sp>
        <p:nvSpPr>
          <p:cNvPr id="345107" name="Text Box 19">
            <a:extLst>
              <a:ext uri="{FF2B5EF4-FFF2-40B4-BE49-F238E27FC236}">
                <a16:creationId xmlns:a16="http://schemas.microsoft.com/office/drawing/2014/main" id="{D88F62C0-2D18-6278-154E-5303F0E7D81F}"/>
              </a:ext>
            </a:extLst>
          </p:cNvPr>
          <p:cNvSpPr txBox="1">
            <a:spLocks noChangeArrowheads="1"/>
          </p:cNvSpPr>
          <p:nvPr/>
        </p:nvSpPr>
        <p:spPr bwMode="auto">
          <a:xfrm>
            <a:off x="8429626" y="2900363"/>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220.220.16.0/24</a:t>
            </a:r>
          </a:p>
        </p:txBody>
      </p:sp>
      <p:sp>
        <p:nvSpPr>
          <p:cNvPr id="345108" name="Text Box 20">
            <a:extLst>
              <a:ext uri="{FF2B5EF4-FFF2-40B4-BE49-F238E27FC236}">
                <a16:creationId xmlns:a16="http://schemas.microsoft.com/office/drawing/2014/main" id="{44A0C81C-3BE0-F71E-93F5-3ADFC5802FAD}"/>
              </a:ext>
            </a:extLst>
          </p:cNvPr>
          <p:cNvSpPr txBox="1">
            <a:spLocks noChangeArrowheads="1"/>
          </p:cNvSpPr>
          <p:nvPr/>
        </p:nvSpPr>
        <p:spPr bwMode="auto">
          <a:xfrm>
            <a:off x="6610351" y="5164138"/>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220.220.32.0/24</a:t>
            </a:r>
          </a:p>
        </p:txBody>
      </p:sp>
      <p:sp>
        <p:nvSpPr>
          <p:cNvPr id="345109" name="Line 21">
            <a:extLst>
              <a:ext uri="{FF2B5EF4-FFF2-40B4-BE49-F238E27FC236}">
                <a16:creationId xmlns:a16="http://schemas.microsoft.com/office/drawing/2014/main" id="{E88D456F-5BF7-DED5-5326-F9BBAC937B3F}"/>
              </a:ext>
            </a:extLst>
          </p:cNvPr>
          <p:cNvSpPr>
            <a:spLocks noChangeShapeType="1"/>
          </p:cNvSpPr>
          <p:nvPr/>
        </p:nvSpPr>
        <p:spPr bwMode="auto">
          <a:xfrm>
            <a:off x="4618038" y="3216275"/>
            <a:ext cx="2324100" cy="877888"/>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5110" name="Group 22">
            <a:extLst>
              <a:ext uri="{FF2B5EF4-FFF2-40B4-BE49-F238E27FC236}">
                <a16:creationId xmlns:a16="http://schemas.microsoft.com/office/drawing/2014/main" id="{C0996FED-B62B-2347-52B3-76B8B4E92754}"/>
              </a:ext>
            </a:extLst>
          </p:cNvPr>
          <p:cNvGrpSpPr>
            <a:grpSpLocks/>
          </p:cNvGrpSpPr>
          <p:nvPr/>
        </p:nvGrpSpPr>
        <p:grpSpPr bwMode="auto">
          <a:xfrm>
            <a:off x="6632575" y="3898901"/>
            <a:ext cx="871538" cy="550863"/>
            <a:chOff x="3218" y="2456"/>
            <a:chExt cx="549" cy="347"/>
          </a:xfrm>
        </p:grpSpPr>
        <p:pic>
          <p:nvPicPr>
            <p:cNvPr id="345111" name="Picture 23">
              <a:extLst>
                <a:ext uri="{FF2B5EF4-FFF2-40B4-BE49-F238E27FC236}">
                  <a16:creationId xmlns:a16="http://schemas.microsoft.com/office/drawing/2014/main" id="{0B458C2D-B61D-F8DB-04D8-E64DDDF5D0B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 y="2456"/>
              <a:ext cx="549"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112" name="Rectangle 24">
              <a:extLst>
                <a:ext uri="{FF2B5EF4-FFF2-40B4-BE49-F238E27FC236}">
                  <a16:creationId xmlns:a16="http://schemas.microsoft.com/office/drawing/2014/main" id="{878D533A-5CA8-DDF7-C7E9-BC7CA6F26528}"/>
                </a:ext>
              </a:extLst>
            </p:cNvPr>
            <p:cNvSpPr>
              <a:spLocks noChangeArrowheads="1"/>
            </p:cNvSpPr>
            <p:nvPr/>
          </p:nvSpPr>
          <p:spPr bwMode="auto">
            <a:xfrm>
              <a:off x="3438" y="2611"/>
              <a:ext cx="10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E</a:t>
              </a:r>
            </a:p>
          </p:txBody>
        </p:sp>
      </p:grpSp>
      <p:grpSp>
        <p:nvGrpSpPr>
          <p:cNvPr id="345113" name="Group 25">
            <a:extLst>
              <a:ext uri="{FF2B5EF4-FFF2-40B4-BE49-F238E27FC236}">
                <a16:creationId xmlns:a16="http://schemas.microsoft.com/office/drawing/2014/main" id="{F2AA18E6-034C-3789-9D9C-91FFC903AA52}"/>
              </a:ext>
            </a:extLst>
          </p:cNvPr>
          <p:cNvGrpSpPr>
            <a:grpSpLocks/>
          </p:cNvGrpSpPr>
          <p:nvPr/>
        </p:nvGrpSpPr>
        <p:grpSpPr bwMode="auto">
          <a:xfrm>
            <a:off x="4202114" y="2982913"/>
            <a:ext cx="871537" cy="531812"/>
            <a:chOff x="1687" y="1879"/>
            <a:chExt cx="549" cy="335"/>
          </a:xfrm>
        </p:grpSpPr>
        <p:pic>
          <p:nvPicPr>
            <p:cNvPr id="345114" name="Picture 26">
              <a:extLst>
                <a:ext uri="{FF2B5EF4-FFF2-40B4-BE49-F238E27FC236}">
                  <a16:creationId xmlns:a16="http://schemas.microsoft.com/office/drawing/2014/main" id="{F86B5DC9-2F89-2528-C0C9-823141E31D2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 y="1879"/>
              <a:ext cx="549"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5115" name="Rectangle 27">
              <a:extLst>
                <a:ext uri="{FF2B5EF4-FFF2-40B4-BE49-F238E27FC236}">
                  <a16:creationId xmlns:a16="http://schemas.microsoft.com/office/drawing/2014/main" id="{64EEC90C-3E08-22D9-F427-9025DE087494}"/>
                </a:ext>
              </a:extLst>
            </p:cNvPr>
            <p:cNvSpPr>
              <a:spLocks noChangeArrowheads="1"/>
            </p:cNvSpPr>
            <p:nvPr/>
          </p:nvSpPr>
          <p:spPr bwMode="auto">
            <a:xfrm>
              <a:off x="1903" y="2022"/>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CCCCFF"/>
                  </a:solidFill>
                  <a:effectLst>
                    <a:outerShdw blurRad="38100" dist="38100" dir="2700000" algn="tl">
                      <a:srgbClr val="C0C0C0"/>
                    </a:outerShdw>
                  </a:effectLst>
                  <a:latin typeface="Arial" panose="020B0604020202020204" pitchFamily="34" charset="0"/>
                </a:rPr>
                <a:t>B</a:t>
              </a:r>
            </a:p>
          </p:txBody>
        </p:sp>
      </p:grpSp>
      <p:sp>
        <p:nvSpPr>
          <p:cNvPr id="345116" name="Text Box 28">
            <a:extLst>
              <a:ext uri="{FF2B5EF4-FFF2-40B4-BE49-F238E27FC236}">
                <a16:creationId xmlns:a16="http://schemas.microsoft.com/office/drawing/2014/main" id="{72EB0718-C7C9-069E-AFC9-5989DBDD83B6}"/>
              </a:ext>
            </a:extLst>
          </p:cNvPr>
          <p:cNvSpPr txBox="1">
            <a:spLocks noChangeArrowheads="1"/>
          </p:cNvSpPr>
          <p:nvPr/>
        </p:nvSpPr>
        <p:spPr bwMode="auto">
          <a:xfrm>
            <a:off x="1806575" y="3994150"/>
            <a:ext cx="4006850"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02" tIns="41050" rIns="82102" bIns="41050">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1463" defTabSz="1028700">
              <a:defRPr sz="2400">
                <a:solidFill>
                  <a:schemeClr val="tx1"/>
                </a:solidFill>
                <a:latin typeface="Times New Roman" panose="02020603050405020304" pitchFamily="18" charset="0"/>
              </a:defRPr>
            </a:lvl4pPr>
            <a:lvl5pPr marL="2055813" defTabSz="1028700">
              <a:defRPr sz="2400">
                <a:solidFill>
                  <a:schemeClr val="tx1"/>
                </a:solidFill>
                <a:latin typeface="Times New Roman" panose="02020603050405020304" pitchFamily="18" charset="0"/>
              </a:defRPr>
            </a:lvl5pPr>
            <a:lvl6pPr marL="2513013"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0213"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7413"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4613"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lnSpc>
                <a:spcPct val="95000"/>
              </a:lnSpc>
              <a:spcBef>
                <a:spcPct val="50000"/>
              </a:spcBef>
              <a:spcAft>
                <a:spcPct val="0"/>
              </a:spcAft>
              <a:buClr>
                <a:srgbClr val="3333CC"/>
              </a:buClr>
            </a:pPr>
            <a:r>
              <a:rPr lang="en-GB" altLang="fr-FR" sz="2500" b="1">
                <a:solidFill>
                  <a:srgbClr val="000000"/>
                </a:solidFill>
                <a:latin typeface="Arial" panose="020B0604020202020204" pitchFamily="34" charset="0"/>
              </a:rPr>
              <a:t>Les voisins BGP s’éch-</a:t>
            </a:r>
            <a:br>
              <a:rPr lang="en-GB" altLang="fr-FR" sz="2500" b="1">
                <a:solidFill>
                  <a:srgbClr val="000000"/>
                </a:solidFill>
                <a:latin typeface="Arial" panose="020B0604020202020204" pitchFamily="34" charset="0"/>
              </a:rPr>
            </a:br>
            <a:r>
              <a:rPr lang="en-GB" altLang="fr-FR" sz="2500" b="1">
                <a:solidFill>
                  <a:srgbClr val="000000"/>
                </a:solidFill>
                <a:latin typeface="Arial" panose="020B0604020202020204" pitchFamily="34" charset="0"/>
              </a:rPr>
              <a:t>angent des messages contenant des préfixes (NLRI)</a:t>
            </a:r>
          </a:p>
        </p:txBody>
      </p:sp>
      <p:sp>
        <p:nvSpPr>
          <p:cNvPr id="345117" name="Line 29">
            <a:extLst>
              <a:ext uri="{FF2B5EF4-FFF2-40B4-BE49-F238E27FC236}">
                <a16:creationId xmlns:a16="http://schemas.microsoft.com/office/drawing/2014/main" id="{33FA6BC5-FD89-B2A7-BBAB-7CEB5595D52A}"/>
              </a:ext>
            </a:extLst>
          </p:cNvPr>
          <p:cNvSpPr>
            <a:spLocks noChangeShapeType="1"/>
          </p:cNvSpPr>
          <p:nvPr/>
        </p:nvSpPr>
        <p:spPr bwMode="auto">
          <a:xfrm flipV="1">
            <a:off x="7437438" y="3487739"/>
            <a:ext cx="296862" cy="446087"/>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5118" name="Line 30">
            <a:extLst>
              <a:ext uri="{FF2B5EF4-FFF2-40B4-BE49-F238E27FC236}">
                <a16:creationId xmlns:a16="http://schemas.microsoft.com/office/drawing/2014/main" id="{AA5383E7-6B1A-5B77-18E5-0C387D9BC276}"/>
              </a:ext>
            </a:extLst>
          </p:cNvPr>
          <p:cNvSpPr>
            <a:spLocks noChangeShapeType="1"/>
          </p:cNvSpPr>
          <p:nvPr/>
        </p:nvSpPr>
        <p:spPr bwMode="auto">
          <a:xfrm flipH="1">
            <a:off x="5346701" y="1781175"/>
            <a:ext cx="1806575" cy="0"/>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5119" name="Line 31">
            <a:extLst>
              <a:ext uri="{FF2B5EF4-FFF2-40B4-BE49-F238E27FC236}">
                <a16:creationId xmlns:a16="http://schemas.microsoft.com/office/drawing/2014/main" id="{243B2F1C-CA8E-636A-2240-56A88110FBFF}"/>
              </a:ext>
            </a:extLst>
          </p:cNvPr>
          <p:cNvSpPr>
            <a:spLocks noChangeShapeType="1"/>
          </p:cNvSpPr>
          <p:nvPr/>
        </p:nvSpPr>
        <p:spPr bwMode="auto">
          <a:xfrm rot="10716359" flipV="1">
            <a:off x="7016751" y="3424239"/>
            <a:ext cx="296863" cy="446087"/>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5120" name="Line 32">
            <a:extLst>
              <a:ext uri="{FF2B5EF4-FFF2-40B4-BE49-F238E27FC236}">
                <a16:creationId xmlns:a16="http://schemas.microsoft.com/office/drawing/2014/main" id="{F15B2FDA-7C48-988A-5448-48348770DED3}"/>
              </a:ext>
            </a:extLst>
          </p:cNvPr>
          <p:cNvSpPr>
            <a:spLocks noChangeShapeType="1"/>
          </p:cNvSpPr>
          <p:nvPr/>
        </p:nvSpPr>
        <p:spPr bwMode="auto">
          <a:xfrm>
            <a:off x="5346701" y="2090738"/>
            <a:ext cx="1806575" cy="0"/>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5121" name="Line 33">
            <a:extLst>
              <a:ext uri="{FF2B5EF4-FFF2-40B4-BE49-F238E27FC236}">
                <a16:creationId xmlns:a16="http://schemas.microsoft.com/office/drawing/2014/main" id="{2108A741-9F7F-AC60-B904-1C70DF97E8D5}"/>
              </a:ext>
            </a:extLst>
          </p:cNvPr>
          <p:cNvSpPr>
            <a:spLocks noChangeShapeType="1"/>
          </p:cNvSpPr>
          <p:nvPr/>
        </p:nvSpPr>
        <p:spPr bwMode="auto">
          <a:xfrm>
            <a:off x="5186364" y="3240089"/>
            <a:ext cx="1546225" cy="606425"/>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5122" name="Line 34">
            <a:extLst>
              <a:ext uri="{FF2B5EF4-FFF2-40B4-BE49-F238E27FC236}">
                <a16:creationId xmlns:a16="http://schemas.microsoft.com/office/drawing/2014/main" id="{3B2479DF-5801-99B6-D5C4-E82A792BAF6F}"/>
              </a:ext>
            </a:extLst>
          </p:cNvPr>
          <p:cNvSpPr>
            <a:spLocks noChangeShapeType="1"/>
          </p:cNvSpPr>
          <p:nvPr/>
        </p:nvSpPr>
        <p:spPr bwMode="auto">
          <a:xfrm rot="10773103">
            <a:off x="4987926" y="3522664"/>
            <a:ext cx="1520825" cy="619125"/>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45123" name="Group 35">
            <a:extLst>
              <a:ext uri="{FF2B5EF4-FFF2-40B4-BE49-F238E27FC236}">
                <a16:creationId xmlns:a16="http://schemas.microsoft.com/office/drawing/2014/main" id="{6DA95F81-57A2-3ED8-04F7-10CCBFEB5812}"/>
              </a:ext>
            </a:extLst>
          </p:cNvPr>
          <p:cNvGrpSpPr>
            <a:grpSpLocks/>
          </p:cNvGrpSpPr>
          <p:nvPr/>
        </p:nvGrpSpPr>
        <p:grpSpPr bwMode="auto">
          <a:xfrm>
            <a:off x="2376489" y="5859463"/>
            <a:ext cx="1641475" cy="603250"/>
            <a:chOff x="537" y="3691"/>
            <a:chExt cx="1034" cy="380"/>
          </a:xfrm>
        </p:grpSpPr>
        <p:sp>
          <p:nvSpPr>
            <p:cNvPr id="345124" name="Text Box 36">
              <a:extLst>
                <a:ext uri="{FF2B5EF4-FFF2-40B4-BE49-F238E27FC236}">
                  <a16:creationId xmlns:a16="http://schemas.microsoft.com/office/drawing/2014/main" id="{D087489C-F9CA-1F00-A91E-D96A3CF17FD7}"/>
                </a:ext>
              </a:extLst>
            </p:cNvPr>
            <p:cNvSpPr txBox="1">
              <a:spLocks noChangeArrowheads="1"/>
            </p:cNvSpPr>
            <p:nvPr/>
          </p:nvSpPr>
          <p:spPr bwMode="auto">
            <a:xfrm>
              <a:off x="537" y="3691"/>
              <a:ext cx="103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Message de mise</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à jour BGP</a:t>
              </a:r>
            </a:p>
          </p:txBody>
        </p:sp>
        <p:sp>
          <p:nvSpPr>
            <p:cNvPr id="345125" name="Line 37">
              <a:extLst>
                <a:ext uri="{FF2B5EF4-FFF2-40B4-BE49-F238E27FC236}">
                  <a16:creationId xmlns:a16="http://schemas.microsoft.com/office/drawing/2014/main" id="{0515D04F-2BEE-A86D-11A4-1F2A5D3388EB}"/>
                </a:ext>
              </a:extLst>
            </p:cNvPr>
            <p:cNvSpPr>
              <a:spLocks noChangeShapeType="1"/>
            </p:cNvSpPr>
            <p:nvPr/>
          </p:nvSpPr>
          <p:spPr bwMode="auto">
            <a:xfrm>
              <a:off x="701" y="3881"/>
              <a:ext cx="827" cy="0"/>
            </a:xfrm>
            <a:prstGeom prst="line">
              <a:avLst/>
            </a:prstGeom>
            <a:noFill/>
            <a:ln w="38100">
              <a:solidFill>
                <a:srgbClr val="F35B1B"/>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5116"/>
                                        </p:tgtEl>
                                        <p:attrNameLst>
                                          <p:attrName>style.visibility</p:attrName>
                                        </p:attrNameLst>
                                      </p:cBhvr>
                                      <p:to>
                                        <p:strVal val="visible"/>
                                      </p:to>
                                    </p:set>
                                    <p:animEffect transition="in" filter="wipe(left)">
                                      <p:cBhvr>
                                        <p:cTn id="7" dur="500"/>
                                        <p:tgtEl>
                                          <p:spTgt spid="3451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45123"/>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4" fill="hold" nodeType="afterEffect">
                                  <p:stCondLst>
                                    <p:cond delay="0"/>
                                  </p:stCondLst>
                                  <p:childTnLst>
                                    <p:set>
                                      <p:cBhvr>
                                        <p:cTn id="14" dur="1" fill="hold">
                                          <p:stCondLst>
                                            <p:cond delay="0"/>
                                          </p:stCondLst>
                                        </p:cTn>
                                        <p:tgtEl>
                                          <p:spTgt spid="345117"/>
                                        </p:tgtEl>
                                        <p:attrNameLst>
                                          <p:attrName>style.visibility</p:attrName>
                                        </p:attrNameLst>
                                      </p:cBhvr>
                                      <p:to>
                                        <p:strVal val="visible"/>
                                      </p:to>
                                    </p:set>
                                    <p:animEffect transition="in" filter="wipe(down)">
                                      <p:cBhvr>
                                        <p:cTn id="15" dur="500"/>
                                        <p:tgtEl>
                                          <p:spTgt spid="345117"/>
                                        </p:tgtEl>
                                      </p:cBhvr>
                                    </p:animEffect>
                                  </p:childTnLst>
                                </p:cTn>
                              </p:par>
                            </p:childTnLst>
                          </p:cTn>
                        </p:par>
                        <p:par>
                          <p:cTn id="16" fill="hold" nodeType="afterGroup">
                            <p:stCondLst>
                              <p:cond delay="1000"/>
                            </p:stCondLst>
                            <p:childTnLst>
                              <p:par>
                                <p:cTn id="17" presetID="22" presetClass="entr" presetSubtype="1" fill="hold" nodeType="afterEffect">
                                  <p:stCondLst>
                                    <p:cond delay="0"/>
                                  </p:stCondLst>
                                  <p:childTnLst>
                                    <p:set>
                                      <p:cBhvr>
                                        <p:cTn id="18" dur="1" fill="hold">
                                          <p:stCondLst>
                                            <p:cond delay="0"/>
                                          </p:stCondLst>
                                        </p:cTn>
                                        <p:tgtEl>
                                          <p:spTgt spid="345119"/>
                                        </p:tgtEl>
                                        <p:attrNameLst>
                                          <p:attrName>style.visibility</p:attrName>
                                        </p:attrNameLst>
                                      </p:cBhvr>
                                      <p:to>
                                        <p:strVal val="visible"/>
                                      </p:to>
                                    </p:set>
                                    <p:animEffect transition="in" filter="wipe(up)">
                                      <p:cBhvr>
                                        <p:cTn id="19" dur="500"/>
                                        <p:tgtEl>
                                          <p:spTgt spid="345119"/>
                                        </p:tgtEl>
                                      </p:cBhvr>
                                    </p:animEffect>
                                  </p:childTnLst>
                                </p:cTn>
                              </p:par>
                            </p:childTnLst>
                          </p:cTn>
                        </p:par>
                        <p:par>
                          <p:cTn id="20" fill="hold" nodeType="afterGroup">
                            <p:stCondLst>
                              <p:cond delay="1500"/>
                            </p:stCondLst>
                            <p:childTnLst>
                              <p:par>
                                <p:cTn id="21" presetID="22" presetClass="entr" presetSubtype="2" fill="hold" nodeType="afterEffect">
                                  <p:stCondLst>
                                    <p:cond delay="0"/>
                                  </p:stCondLst>
                                  <p:childTnLst>
                                    <p:set>
                                      <p:cBhvr>
                                        <p:cTn id="22" dur="1" fill="hold">
                                          <p:stCondLst>
                                            <p:cond delay="0"/>
                                          </p:stCondLst>
                                        </p:cTn>
                                        <p:tgtEl>
                                          <p:spTgt spid="345118"/>
                                        </p:tgtEl>
                                        <p:attrNameLst>
                                          <p:attrName>style.visibility</p:attrName>
                                        </p:attrNameLst>
                                      </p:cBhvr>
                                      <p:to>
                                        <p:strVal val="visible"/>
                                      </p:to>
                                    </p:set>
                                    <p:animEffect transition="in" filter="wipe(right)">
                                      <p:cBhvr>
                                        <p:cTn id="23" dur="500"/>
                                        <p:tgtEl>
                                          <p:spTgt spid="345118"/>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345120"/>
                                        </p:tgtEl>
                                        <p:attrNameLst>
                                          <p:attrName>style.visibility</p:attrName>
                                        </p:attrNameLst>
                                      </p:cBhvr>
                                      <p:to>
                                        <p:strVal val="visible"/>
                                      </p:to>
                                    </p:set>
                                    <p:animEffect transition="in" filter="wipe(left)">
                                      <p:cBhvr>
                                        <p:cTn id="27" dur="500"/>
                                        <p:tgtEl>
                                          <p:spTgt spid="345120"/>
                                        </p:tgtEl>
                                      </p:cBhvr>
                                    </p:animEffect>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345121"/>
                                        </p:tgtEl>
                                        <p:attrNameLst>
                                          <p:attrName>style.visibility</p:attrName>
                                        </p:attrNameLst>
                                      </p:cBhvr>
                                      <p:to>
                                        <p:strVal val="visible"/>
                                      </p:to>
                                    </p:set>
                                    <p:animEffect transition="in" filter="wipe(left)">
                                      <p:cBhvr>
                                        <p:cTn id="31" dur="500"/>
                                        <p:tgtEl>
                                          <p:spTgt spid="345121"/>
                                        </p:tgtEl>
                                      </p:cBhvr>
                                    </p:animEffect>
                                  </p:childTnLst>
                                </p:cTn>
                              </p:par>
                            </p:childTnLst>
                          </p:cTn>
                        </p:par>
                        <p:par>
                          <p:cTn id="32" fill="hold" nodeType="afterGroup">
                            <p:stCondLst>
                              <p:cond delay="3000"/>
                            </p:stCondLst>
                            <p:childTnLst>
                              <p:par>
                                <p:cTn id="33" presetID="22" presetClass="entr" presetSubtype="2" fill="hold" nodeType="afterEffect">
                                  <p:stCondLst>
                                    <p:cond delay="0"/>
                                  </p:stCondLst>
                                  <p:childTnLst>
                                    <p:set>
                                      <p:cBhvr>
                                        <p:cTn id="34" dur="1" fill="hold">
                                          <p:stCondLst>
                                            <p:cond delay="0"/>
                                          </p:stCondLst>
                                        </p:cTn>
                                        <p:tgtEl>
                                          <p:spTgt spid="345122"/>
                                        </p:tgtEl>
                                        <p:attrNameLst>
                                          <p:attrName>style.visibility</p:attrName>
                                        </p:attrNameLst>
                                      </p:cBhvr>
                                      <p:to>
                                        <p:strVal val="visible"/>
                                      </p:to>
                                    </p:set>
                                    <p:animEffect transition="in" filter="wipe(right)">
                                      <p:cBhvr>
                                        <p:cTn id="35" dur="500"/>
                                        <p:tgtEl>
                                          <p:spTgt spid="34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F0C73E2B-3975-3DBD-D8B6-22DF68AE9F86}"/>
              </a:ext>
            </a:extLst>
          </p:cNvPr>
          <p:cNvGraphicFramePr>
            <a:graphicFrameLocks noGrp="1"/>
          </p:cNvGraphicFramePr>
          <p:nvPr/>
        </p:nvGraphicFramePr>
        <p:xfrm>
          <a:off x="1666875" y="285751"/>
          <a:ext cx="1957388" cy="4157665"/>
        </p:xfrm>
        <a:graphic>
          <a:graphicData uri="http://schemas.openxmlformats.org/drawingml/2006/table">
            <a:tbl>
              <a:tblPr firstRow="1" bandRow="1">
                <a:tableStyleId>{5C22544A-7EE6-4342-B048-85BDC9FD1C3A}</a:tableStyleId>
              </a:tblPr>
              <a:tblGrid>
                <a:gridCol w="1957388">
                  <a:extLst>
                    <a:ext uri="{9D8B030D-6E8A-4147-A177-3AD203B41FA5}">
                      <a16:colId xmlns:a16="http://schemas.microsoft.com/office/drawing/2014/main" val="20000"/>
                    </a:ext>
                  </a:extLst>
                </a:gridCol>
              </a:tblGrid>
              <a:tr h="586261">
                <a:tc>
                  <a:txBody>
                    <a:bodyPr/>
                    <a:lstStyle/>
                    <a:p>
                      <a:pPr algn="ctr"/>
                      <a:r>
                        <a:rPr lang="fr-FR" sz="1800" kern="1200" dirty="0">
                          <a:solidFill>
                            <a:schemeClr val="dk1"/>
                          </a:solidFill>
                          <a:latin typeface="+mn-lt"/>
                          <a:ea typeface="+mn-ea"/>
                          <a:cs typeface="+mn-cs"/>
                        </a:rPr>
                        <a:t>Application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86261">
                <a:tc>
                  <a:txBody>
                    <a:bodyPr/>
                    <a:lstStyle/>
                    <a:p>
                      <a:pPr algn="ctr"/>
                      <a:r>
                        <a:rPr lang="fr-FR" sz="1800" dirty="0"/>
                        <a:t>Présentation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86261">
                <a:tc>
                  <a:txBody>
                    <a:bodyPr/>
                    <a:lstStyle/>
                    <a:p>
                      <a:pPr algn="ctr"/>
                      <a:r>
                        <a:rPr lang="fr-FR" sz="1800" dirty="0"/>
                        <a:t>Session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86261">
                <a:tc>
                  <a:txBody>
                    <a:bodyPr/>
                    <a:lstStyle/>
                    <a:p>
                      <a:pPr algn="ctr"/>
                      <a:r>
                        <a:rPr lang="fr-FR" sz="1800" dirty="0"/>
                        <a:t>Transport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6261">
                <a:tc>
                  <a:txBody>
                    <a:bodyPr/>
                    <a:lstStyle/>
                    <a:p>
                      <a:pPr algn="ctr"/>
                      <a:r>
                        <a:rPr lang="fr-FR" sz="1800" dirty="0"/>
                        <a:t>Réseau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0099">
                <a:tc>
                  <a:txBody>
                    <a:bodyPr/>
                    <a:lstStyle/>
                    <a:p>
                      <a:r>
                        <a:rPr lang="fr-FR" sz="1800" dirty="0"/>
                        <a:t>Liaison de données</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86261">
                <a:tc>
                  <a:txBody>
                    <a:bodyPr/>
                    <a:lstStyle/>
                    <a:p>
                      <a:pPr algn="ctr"/>
                      <a:r>
                        <a:rPr lang="fr-FR" sz="1800" dirty="0"/>
                        <a:t>Physique</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3" name="Tableau 2">
            <a:extLst>
              <a:ext uri="{FF2B5EF4-FFF2-40B4-BE49-F238E27FC236}">
                <a16:creationId xmlns:a16="http://schemas.microsoft.com/office/drawing/2014/main" id="{CA098B69-86A3-4CD3-407F-998A41A70244}"/>
              </a:ext>
            </a:extLst>
          </p:cNvPr>
          <p:cNvGraphicFramePr>
            <a:graphicFrameLocks noGrp="1"/>
          </p:cNvGraphicFramePr>
          <p:nvPr/>
        </p:nvGraphicFramePr>
        <p:xfrm>
          <a:off x="8424864" y="214314"/>
          <a:ext cx="1957387" cy="4157659"/>
        </p:xfrm>
        <a:graphic>
          <a:graphicData uri="http://schemas.openxmlformats.org/drawingml/2006/table">
            <a:tbl>
              <a:tblPr firstRow="1" bandRow="1">
                <a:tableStyleId>{5C22544A-7EE6-4342-B048-85BDC9FD1C3A}</a:tableStyleId>
              </a:tblPr>
              <a:tblGrid>
                <a:gridCol w="1957387">
                  <a:extLst>
                    <a:ext uri="{9D8B030D-6E8A-4147-A177-3AD203B41FA5}">
                      <a16:colId xmlns:a16="http://schemas.microsoft.com/office/drawing/2014/main" val="20000"/>
                    </a:ext>
                  </a:extLst>
                </a:gridCol>
              </a:tblGrid>
              <a:tr h="586260">
                <a:tc>
                  <a:txBody>
                    <a:bodyPr/>
                    <a:lstStyle/>
                    <a:p>
                      <a:pPr algn="ctr"/>
                      <a:r>
                        <a:rPr lang="fr-FR" sz="1800" kern="1200" dirty="0">
                          <a:solidFill>
                            <a:schemeClr val="dk1"/>
                          </a:solidFill>
                          <a:latin typeface="+mn-lt"/>
                          <a:ea typeface="+mn-ea"/>
                          <a:cs typeface="+mn-cs"/>
                        </a:rPr>
                        <a:t>Application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86260">
                <a:tc>
                  <a:txBody>
                    <a:bodyPr/>
                    <a:lstStyle/>
                    <a:p>
                      <a:pPr algn="ctr"/>
                      <a:r>
                        <a:rPr lang="fr-FR" sz="1800" dirty="0"/>
                        <a:t>Présentation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86260">
                <a:tc>
                  <a:txBody>
                    <a:bodyPr/>
                    <a:lstStyle/>
                    <a:p>
                      <a:pPr algn="ctr"/>
                      <a:r>
                        <a:rPr lang="fr-FR" sz="1800" dirty="0"/>
                        <a:t>Session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86260">
                <a:tc>
                  <a:txBody>
                    <a:bodyPr/>
                    <a:lstStyle/>
                    <a:p>
                      <a:pPr algn="ctr"/>
                      <a:r>
                        <a:rPr lang="fr-FR" sz="1800" dirty="0"/>
                        <a:t>Transport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6260">
                <a:tc>
                  <a:txBody>
                    <a:bodyPr/>
                    <a:lstStyle/>
                    <a:p>
                      <a:pPr algn="ctr"/>
                      <a:r>
                        <a:rPr lang="fr-FR" sz="1800" dirty="0"/>
                        <a:t>Réseau </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40099">
                <a:tc>
                  <a:txBody>
                    <a:bodyPr/>
                    <a:lstStyle/>
                    <a:p>
                      <a:pPr algn="ctr"/>
                      <a:r>
                        <a:rPr lang="fr-FR" sz="1800" dirty="0"/>
                        <a:t>Liaison de données</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86260">
                <a:tc>
                  <a:txBody>
                    <a:bodyPr/>
                    <a:lstStyle/>
                    <a:p>
                      <a:pPr algn="ctr"/>
                      <a:r>
                        <a:rPr lang="fr-FR" sz="1800" dirty="0"/>
                        <a:t>Physique</a:t>
                      </a:r>
                    </a:p>
                  </a:txBody>
                  <a:tcPr marL="91429" marR="91429"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4" name="Tableau 3">
            <a:extLst>
              <a:ext uri="{FF2B5EF4-FFF2-40B4-BE49-F238E27FC236}">
                <a16:creationId xmlns:a16="http://schemas.microsoft.com/office/drawing/2014/main" id="{BC797500-112E-EFD2-4B71-2785F6A57231}"/>
              </a:ext>
            </a:extLst>
          </p:cNvPr>
          <p:cNvGraphicFramePr>
            <a:graphicFrameLocks noGrp="1"/>
          </p:cNvGraphicFramePr>
          <p:nvPr/>
        </p:nvGraphicFramePr>
        <p:xfrm>
          <a:off x="6210300" y="2500313"/>
          <a:ext cx="1957388" cy="1884362"/>
        </p:xfrm>
        <a:graphic>
          <a:graphicData uri="http://schemas.openxmlformats.org/drawingml/2006/table">
            <a:tbl>
              <a:tblPr firstRow="1" bandRow="1">
                <a:tableStyleId>{5C22544A-7EE6-4342-B048-85BDC9FD1C3A}</a:tableStyleId>
              </a:tblPr>
              <a:tblGrid>
                <a:gridCol w="1957388">
                  <a:extLst>
                    <a:ext uri="{9D8B030D-6E8A-4147-A177-3AD203B41FA5}">
                      <a16:colId xmlns:a16="http://schemas.microsoft.com/office/drawing/2014/main" val="20000"/>
                    </a:ext>
                  </a:extLst>
                </a:gridCol>
              </a:tblGrid>
              <a:tr h="609464">
                <a:tc>
                  <a:txBody>
                    <a:bodyPr/>
                    <a:lstStyle/>
                    <a:p>
                      <a:pPr algn="ctr"/>
                      <a:r>
                        <a:rPr lang="fr-FR" sz="1800" dirty="0">
                          <a:solidFill>
                            <a:schemeClr val="tx1"/>
                          </a:solidFill>
                        </a:rPr>
                        <a:t>Réseau </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5434">
                <a:tc>
                  <a:txBody>
                    <a:bodyPr/>
                    <a:lstStyle/>
                    <a:p>
                      <a:pPr algn="ctr"/>
                      <a:r>
                        <a:rPr lang="fr-FR" sz="1800" dirty="0"/>
                        <a:t>Liaison de données</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09464">
                <a:tc>
                  <a:txBody>
                    <a:bodyPr/>
                    <a:lstStyle/>
                    <a:p>
                      <a:pPr algn="ctr"/>
                      <a:r>
                        <a:rPr lang="fr-FR" sz="1800" dirty="0"/>
                        <a:t>Physique</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cxnSp>
        <p:nvCxnSpPr>
          <p:cNvPr id="11" name="Connecteur droit avec flèche 10">
            <a:extLst>
              <a:ext uri="{FF2B5EF4-FFF2-40B4-BE49-F238E27FC236}">
                <a16:creationId xmlns:a16="http://schemas.microsoft.com/office/drawing/2014/main" id="{BEC7CD55-F321-2B14-4F91-D262DCFADD99}"/>
              </a:ext>
            </a:extLst>
          </p:cNvPr>
          <p:cNvCxnSpPr/>
          <p:nvPr/>
        </p:nvCxnSpPr>
        <p:spPr>
          <a:xfrm rot="5400000">
            <a:off x="1238251" y="2570163"/>
            <a:ext cx="4287837"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A4AC06D7-E40F-B01D-F320-2F8AAC703D92}"/>
              </a:ext>
            </a:extLst>
          </p:cNvPr>
          <p:cNvCxnSpPr/>
          <p:nvPr/>
        </p:nvCxnSpPr>
        <p:spPr>
          <a:xfrm>
            <a:off x="3524250" y="4714875"/>
            <a:ext cx="64293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DD28FD74-30BE-D763-51EF-FD750DC809F9}"/>
              </a:ext>
            </a:extLst>
          </p:cNvPr>
          <p:cNvCxnSpPr/>
          <p:nvPr/>
        </p:nvCxnSpPr>
        <p:spPr>
          <a:xfrm rot="5400000">
            <a:off x="5418138" y="3606800"/>
            <a:ext cx="1928812" cy="1588"/>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00618957-6DE6-7238-1007-A9763097113E}"/>
              </a:ext>
            </a:extLst>
          </p:cNvPr>
          <p:cNvCxnSpPr/>
          <p:nvPr/>
        </p:nvCxnSpPr>
        <p:spPr>
          <a:xfrm rot="16200000" flipH="1">
            <a:off x="6380957" y="2570957"/>
            <a:ext cx="4286250" cy="1587"/>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E5405785-5983-3240-B77E-7BC5546422A2}"/>
              </a:ext>
            </a:extLst>
          </p:cNvPr>
          <p:cNvCxnSpPr/>
          <p:nvPr/>
        </p:nvCxnSpPr>
        <p:spPr>
          <a:xfrm rot="10800000" flipV="1">
            <a:off x="7953375" y="4643438"/>
            <a:ext cx="571500" cy="0"/>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525390A1-FD55-9444-34B6-EE389FAB17DD}"/>
              </a:ext>
            </a:extLst>
          </p:cNvPr>
          <p:cNvCxnSpPr/>
          <p:nvPr/>
        </p:nvCxnSpPr>
        <p:spPr>
          <a:xfrm rot="16200000" flipH="1">
            <a:off x="6917532" y="3536157"/>
            <a:ext cx="1930400"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34" name="ZoneTexte 19">
            <a:extLst>
              <a:ext uri="{FF2B5EF4-FFF2-40B4-BE49-F238E27FC236}">
                <a16:creationId xmlns:a16="http://schemas.microsoft.com/office/drawing/2014/main" id="{8DB2565E-0FD3-D510-80DA-510C7B4C6817}"/>
              </a:ext>
            </a:extLst>
          </p:cNvPr>
          <p:cNvSpPr txBox="1">
            <a:spLocks noChangeArrowheads="1"/>
          </p:cNvSpPr>
          <p:nvPr/>
        </p:nvSpPr>
        <p:spPr bwMode="auto">
          <a:xfrm>
            <a:off x="295740" y="5008560"/>
            <a:ext cx="1182911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176213" indent="-176213">
              <a:spcBef>
                <a:spcPct val="0"/>
              </a:spcBef>
            </a:pPr>
            <a:r>
              <a:rPr lang="fr-FR" altLang="fr-FR" sz="2000" dirty="0">
                <a:latin typeface="Times New Roman" panose="02020603050405020304" pitchFamily="18" charset="0"/>
                <a:cs typeface="Times New Roman" panose="02020603050405020304" pitchFamily="18" charset="0"/>
              </a:rPr>
              <a:t>Avant qu’un paquet arrive sa destination il passe par  un ou plusieurs routeurs.</a:t>
            </a:r>
          </a:p>
          <a:p>
            <a:pPr marL="176213" indent="-176213">
              <a:spcBef>
                <a:spcPct val="0"/>
              </a:spcBef>
            </a:pPr>
            <a:r>
              <a:rPr lang="fr-FR" altLang="fr-FR" sz="2000" dirty="0">
                <a:latin typeface="Times New Roman" panose="02020603050405020304" pitchFamily="18" charset="0"/>
                <a:cs typeface="Times New Roman" panose="02020603050405020304" pitchFamily="18" charset="0"/>
              </a:rPr>
              <a:t>Lorsqu’un routeur reçoit le paquet ( couche 3 ), il </a:t>
            </a:r>
            <a:r>
              <a:rPr lang="fr-FR" altLang="fr-FR" sz="2000" b="1" dirty="0">
                <a:solidFill>
                  <a:srgbClr val="FF0000"/>
                </a:solidFill>
                <a:latin typeface="Times New Roman" panose="02020603050405020304" pitchFamily="18" charset="0"/>
                <a:cs typeface="Times New Roman" panose="02020603050405020304" pitchFamily="18" charset="0"/>
              </a:rPr>
              <a:t>va consulter l’entête du paquet </a:t>
            </a:r>
            <a:r>
              <a:rPr lang="fr-FR" altLang="fr-FR" sz="2000" dirty="0">
                <a:latin typeface="Times New Roman" panose="02020603050405020304" pitchFamily="18" charset="0"/>
                <a:cs typeface="Times New Roman" panose="02020603050405020304" pitchFamily="18" charset="0"/>
              </a:rPr>
              <a:t>pour extraire des informations qui l’aide a acheminer le paquet.</a:t>
            </a:r>
          </a:p>
          <a:p>
            <a:pPr marL="176213" indent="-176213">
              <a:spcBef>
                <a:spcPct val="0"/>
              </a:spcBef>
            </a:pPr>
            <a:r>
              <a:rPr lang="fr-FR" altLang="fr-FR" sz="2000" b="1" dirty="0">
                <a:solidFill>
                  <a:srgbClr val="FF0000"/>
                </a:solidFill>
                <a:latin typeface="Times New Roman" panose="02020603050405020304" pitchFamily="18" charset="0"/>
                <a:cs typeface="Times New Roman" panose="02020603050405020304" pitchFamily="18" charset="0"/>
              </a:rPr>
              <a:t>L’information la plus importante est  l’adresse IP de la destination  </a:t>
            </a:r>
            <a:r>
              <a:rPr lang="fr-FR" altLang="fr-FR" sz="20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existe dans l’entête d’un paquet IP</a:t>
            </a:r>
            <a:r>
              <a:rPr lang="fr-FR" altLang="fr-FR" sz="2000" b="1" dirty="0">
                <a:solidFill>
                  <a:srgbClr val="FF0000"/>
                </a:solidFill>
                <a:latin typeface="Times New Roman" panose="02020603050405020304" pitchFamily="18" charset="0"/>
                <a:cs typeface="Times New Roman" panose="02020603050405020304" pitchFamily="18" charset="0"/>
              </a:rPr>
              <a:t>.</a:t>
            </a:r>
          </a:p>
        </p:txBody>
      </p:sp>
      <p:cxnSp>
        <p:nvCxnSpPr>
          <p:cNvPr id="21" name="Connecteur droit avec flèche 20">
            <a:extLst>
              <a:ext uri="{FF2B5EF4-FFF2-40B4-BE49-F238E27FC236}">
                <a16:creationId xmlns:a16="http://schemas.microsoft.com/office/drawing/2014/main" id="{04AAA142-B744-E08F-9EC2-52958098522F}"/>
              </a:ext>
            </a:extLst>
          </p:cNvPr>
          <p:cNvCxnSpPr/>
          <p:nvPr/>
        </p:nvCxnSpPr>
        <p:spPr>
          <a:xfrm flipH="1">
            <a:off x="6381751" y="2570164"/>
            <a:ext cx="1571625" cy="1587"/>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272" name="ZoneTexte 14">
            <a:extLst>
              <a:ext uri="{FF2B5EF4-FFF2-40B4-BE49-F238E27FC236}">
                <a16:creationId xmlns:a16="http://schemas.microsoft.com/office/drawing/2014/main" id="{197B0D95-F5D1-CCBA-5333-39A9DE566ACF}"/>
              </a:ext>
            </a:extLst>
          </p:cNvPr>
          <p:cNvSpPr txBox="1">
            <a:spLocks noChangeArrowheads="1"/>
          </p:cNvSpPr>
          <p:nvPr/>
        </p:nvSpPr>
        <p:spPr bwMode="auto">
          <a:xfrm>
            <a:off x="4310064" y="214314"/>
            <a:ext cx="3367087" cy="708025"/>
          </a:xfrm>
          <a:prstGeom prst="rect">
            <a:avLst/>
          </a:prstGeom>
          <a:noFill/>
          <a:ln w="9525">
            <a:noFill/>
            <a:miter lim="800000"/>
            <a:headEnd/>
            <a:tailEnd/>
          </a:ln>
        </p:spPr>
        <p:txBody>
          <a:bodyPr wrap="none">
            <a:spAutoFit/>
          </a:bodyPr>
          <a:lstStyle/>
          <a:p>
            <a:pPr algn="ctr">
              <a:defRPr/>
            </a:pPr>
            <a:r>
              <a:rPr lang="fr-FR" sz="2000" b="1" dirty="0">
                <a:latin typeface="Times New Roman" pitchFamily="18" charset="0"/>
                <a:ea typeface="+mj-ea"/>
                <a:cs typeface="Times New Roman" pitchFamily="18" charset="0"/>
              </a:rPr>
              <a:t>Acheminement des paquets à</a:t>
            </a:r>
          </a:p>
          <a:p>
            <a:pPr algn="ctr">
              <a:defRPr/>
            </a:pPr>
            <a:r>
              <a:rPr lang="fr-FR" sz="2000" b="1" dirty="0">
                <a:latin typeface="Times New Roman" pitchFamily="18" charset="0"/>
                <a:ea typeface="+mj-ea"/>
                <a:cs typeface="Times New Roman" pitchFamily="18" charset="0"/>
              </a:rPr>
              <a:t> travers les  routeurs</a:t>
            </a:r>
          </a:p>
        </p:txBody>
      </p:sp>
      <p:graphicFrame>
        <p:nvGraphicFramePr>
          <p:cNvPr id="15" name="Tableau 14">
            <a:extLst>
              <a:ext uri="{FF2B5EF4-FFF2-40B4-BE49-F238E27FC236}">
                <a16:creationId xmlns:a16="http://schemas.microsoft.com/office/drawing/2014/main" id="{61BCF44C-E9A2-B503-87AE-696B2121875E}"/>
              </a:ext>
            </a:extLst>
          </p:cNvPr>
          <p:cNvGraphicFramePr>
            <a:graphicFrameLocks noGrp="1"/>
          </p:cNvGraphicFramePr>
          <p:nvPr/>
        </p:nvGraphicFramePr>
        <p:xfrm>
          <a:off x="3952875" y="2500314"/>
          <a:ext cx="1957388" cy="1812925"/>
        </p:xfrm>
        <a:graphic>
          <a:graphicData uri="http://schemas.openxmlformats.org/drawingml/2006/table">
            <a:tbl>
              <a:tblPr firstRow="1" bandRow="1">
                <a:tableStyleId>{5C22544A-7EE6-4342-B048-85BDC9FD1C3A}</a:tableStyleId>
              </a:tblPr>
              <a:tblGrid>
                <a:gridCol w="1957388">
                  <a:extLst>
                    <a:ext uri="{9D8B030D-6E8A-4147-A177-3AD203B41FA5}">
                      <a16:colId xmlns:a16="http://schemas.microsoft.com/office/drawing/2014/main" val="20000"/>
                    </a:ext>
                  </a:extLst>
                </a:gridCol>
              </a:tblGrid>
              <a:tr h="586359">
                <a:tc>
                  <a:txBody>
                    <a:bodyPr/>
                    <a:lstStyle/>
                    <a:p>
                      <a:pPr algn="ctr"/>
                      <a:r>
                        <a:rPr lang="fr-FR" sz="1800" dirty="0">
                          <a:solidFill>
                            <a:schemeClr val="tx1"/>
                          </a:solidFill>
                        </a:rPr>
                        <a:t>Réseau </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40207">
                <a:tc>
                  <a:txBody>
                    <a:bodyPr/>
                    <a:lstStyle/>
                    <a:p>
                      <a:pPr algn="ctr"/>
                      <a:r>
                        <a:rPr lang="fr-FR" sz="1800" dirty="0"/>
                        <a:t>Liaison de données</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86359">
                <a:tc>
                  <a:txBody>
                    <a:bodyPr/>
                    <a:lstStyle/>
                    <a:p>
                      <a:pPr algn="ctr"/>
                      <a:r>
                        <a:rPr lang="fr-FR" sz="1800" dirty="0"/>
                        <a:t>Physique</a:t>
                      </a:r>
                    </a:p>
                  </a:txBody>
                  <a:tcPr marL="91429" marR="91429" marT="45729" marB="457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cxnSp>
        <p:nvCxnSpPr>
          <p:cNvPr id="19" name="Connecteur droit avec flèche 18">
            <a:extLst>
              <a:ext uri="{FF2B5EF4-FFF2-40B4-BE49-F238E27FC236}">
                <a16:creationId xmlns:a16="http://schemas.microsoft.com/office/drawing/2014/main" id="{396F7AA5-AA70-C00E-98E3-5735B58B4CEF}"/>
              </a:ext>
            </a:extLst>
          </p:cNvPr>
          <p:cNvCxnSpPr/>
          <p:nvPr/>
        </p:nvCxnSpPr>
        <p:spPr>
          <a:xfrm rot="5400000">
            <a:off x="3203576" y="3678239"/>
            <a:ext cx="1928813" cy="1587"/>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23EEE761-7D73-629C-46F8-A67F9CEED9DD}"/>
              </a:ext>
            </a:extLst>
          </p:cNvPr>
          <p:cNvCxnSpPr/>
          <p:nvPr/>
        </p:nvCxnSpPr>
        <p:spPr>
          <a:xfrm rot="16200000" flipH="1">
            <a:off x="4702969" y="3607594"/>
            <a:ext cx="1930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36C6D6B-BC8F-E3C3-7E79-F5CD15809842}"/>
              </a:ext>
            </a:extLst>
          </p:cNvPr>
          <p:cNvCxnSpPr/>
          <p:nvPr/>
        </p:nvCxnSpPr>
        <p:spPr>
          <a:xfrm flipH="1">
            <a:off x="4095751" y="2571750"/>
            <a:ext cx="1571625" cy="1588"/>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ED03DB8-0895-6356-5F19-AE2B37792F2C}"/>
              </a:ext>
            </a:extLst>
          </p:cNvPr>
          <p:cNvCxnSpPr/>
          <p:nvPr/>
        </p:nvCxnSpPr>
        <p:spPr>
          <a:xfrm>
            <a:off x="5738814" y="4643438"/>
            <a:ext cx="64293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51" name="ZoneTexte 25">
            <a:extLst>
              <a:ext uri="{FF2B5EF4-FFF2-40B4-BE49-F238E27FC236}">
                <a16:creationId xmlns:a16="http://schemas.microsoft.com/office/drawing/2014/main" id="{14A7C74E-F90D-7AA4-DC60-B97402BE8C5D}"/>
              </a:ext>
            </a:extLst>
          </p:cNvPr>
          <p:cNvSpPr txBox="1">
            <a:spLocks noChangeArrowheads="1"/>
          </p:cNvSpPr>
          <p:nvPr/>
        </p:nvSpPr>
        <p:spPr bwMode="auto">
          <a:xfrm>
            <a:off x="4238626" y="1928814"/>
            <a:ext cx="1184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400" b="1">
                <a:latin typeface="Verdana" panose="020B0604030504040204" pitchFamily="34" charset="0"/>
              </a:rPr>
              <a:t>Routeur 1</a:t>
            </a:r>
          </a:p>
        </p:txBody>
      </p:sp>
      <p:sp>
        <p:nvSpPr>
          <p:cNvPr id="20552" name="ZoneTexte 26">
            <a:extLst>
              <a:ext uri="{FF2B5EF4-FFF2-40B4-BE49-F238E27FC236}">
                <a16:creationId xmlns:a16="http://schemas.microsoft.com/office/drawing/2014/main" id="{8CB7765A-5990-9D44-3D71-0BB73B5702C1}"/>
              </a:ext>
            </a:extLst>
          </p:cNvPr>
          <p:cNvSpPr txBox="1">
            <a:spLocks noChangeArrowheads="1"/>
          </p:cNvSpPr>
          <p:nvPr/>
        </p:nvSpPr>
        <p:spPr bwMode="auto">
          <a:xfrm>
            <a:off x="6411913" y="1928814"/>
            <a:ext cx="1185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400" b="1">
                <a:latin typeface="Verdana" panose="020B0604030504040204" pitchFamily="34" charset="0"/>
              </a:rPr>
              <a:t>Routeur 2</a:t>
            </a:r>
          </a:p>
        </p:txBody>
      </p:sp>
      <p:sp>
        <p:nvSpPr>
          <p:cNvPr id="20553" name="ZoneTexte 27">
            <a:extLst>
              <a:ext uri="{FF2B5EF4-FFF2-40B4-BE49-F238E27FC236}">
                <a16:creationId xmlns:a16="http://schemas.microsoft.com/office/drawing/2014/main" id="{5BE54B3B-56CE-4588-8AE2-EF5600BDA20A}"/>
              </a:ext>
            </a:extLst>
          </p:cNvPr>
          <p:cNvSpPr txBox="1">
            <a:spLocks noChangeArrowheads="1"/>
          </p:cNvSpPr>
          <p:nvPr/>
        </p:nvSpPr>
        <p:spPr bwMode="auto">
          <a:xfrm>
            <a:off x="1809750" y="4581525"/>
            <a:ext cx="1435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Machine M1</a:t>
            </a:r>
          </a:p>
        </p:txBody>
      </p:sp>
      <p:sp>
        <p:nvSpPr>
          <p:cNvPr id="20554" name="ZoneTexte 28">
            <a:extLst>
              <a:ext uri="{FF2B5EF4-FFF2-40B4-BE49-F238E27FC236}">
                <a16:creationId xmlns:a16="http://schemas.microsoft.com/office/drawing/2014/main" id="{22A112EA-3BFA-26BF-A177-8AE609E0A987}"/>
              </a:ext>
            </a:extLst>
          </p:cNvPr>
          <p:cNvSpPr txBox="1">
            <a:spLocks noChangeArrowheads="1"/>
          </p:cNvSpPr>
          <p:nvPr/>
        </p:nvSpPr>
        <p:spPr bwMode="auto">
          <a:xfrm>
            <a:off x="8882063" y="4500564"/>
            <a:ext cx="1435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fr-FR" altLang="fr-FR" sz="1800" b="1">
                <a:latin typeface="Times New Roman" panose="02020603050405020304" pitchFamily="18" charset="0"/>
                <a:cs typeface="Times New Roman" panose="02020603050405020304" pitchFamily="18" charset="0"/>
              </a:rPr>
              <a:t>Machine M2</a:t>
            </a:r>
          </a:p>
        </p:txBody>
      </p:sp>
      <p:sp>
        <p:nvSpPr>
          <p:cNvPr id="20555" name="Espace réservé du numéro de diapositive 22">
            <a:extLst>
              <a:ext uri="{FF2B5EF4-FFF2-40B4-BE49-F238E27FC236}">
                <a16:creationId xmlns:a16="http://schemas.microsoft.com/office/drawing/2014/main" id="{96A611A2-D5A0-BDEA-A77B-08272691E2C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fr-FR" altLang="fr-FR" sz="1200">
              <a:solidFill>
                <a:srgbClr val="898989"/>
              </a:solidFill>
              <a:latin typeface="Verdana" panose="020B0604030504040204" pitchFamily="34" charset="0"/>
            </a:endParaRPr>
          </a:p>
          <a:p>
            <a:pPr>
              <a:spcBef>
                <a:spcPct val="0"/>
              </a:spcBef>
              <a:buFontTx/>
              <a:buNone/>
            </a:pPr>
            <a:fld id="{B8AF52E4-4547-4B2E-99CF-AD006D05E40F}" type="slidenum">
              <a:rPr lang="ar-SA" altLang="fr-FR" sz="1200">
                <a:solidFill>
                  <a:srgbClr val="898989"/>
                </a:solidFill>
                <a:latin typeface="Verdana" panose="020B0604030504040204" pitchFamily="34" charset="0"/>
              </a:rPr>
              <a:pPr>
                <a:spcBef>
                  <a:spcPct val="0"/>
                </a:spcBef>
                <a:buFontTx/>
                <a:buNone/>
              </a:pPr>
              <a:t>8</a:t>
            </a:fld>
            <a:endParaRPr lang="fr-FR" altLang="fr-FR" sz="1200">
              <a:solidFill>
                <a:srgbClr val="898989"/>
              </a:solidFill>
              <a:latin typeface="Verdana" panose="020B060403050404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2">
            <a:extLst>
              <a:ext uri="{FF2B5EF4-FFF2-40B4-BE49-F238E27FC236}">
                <a16:creationId xmlns:a16="http://schemas.microsoft.com/office/drawing/2014/main" id="{78BF0A4D-149E-3F7E-37D6-847842E9394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488" y="1001714"/>
            <a:ext cx="3497262"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7139" name="Picture 3">
            <a:extLst>
              <a:ext uri="{FF2B5EF4-FFF2-40B4-BE49-F238E27FC236}">
                <a16:creationId xmlns:a16="http://schemas.microsoft.com/office/drawing/2014/main" id="{656DCEF2-CF4F-1D6B-8510-AA30833004B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38" y="1001714"/>
            <a:ext cx="3497262"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7140" name="Rectangle 4">
            <a:extLst>
              <a:ext uri="{FF2B5EF4-FFF2-40B4-BE49-F238E27FC236}">
                <a16:creationId xmlns:a16="http://schemas.microsoft.com/office/drawing/2014/main" id="{66DA21DB-7B26-0A4F-4F87-E217AA73F966}"/>
              </a:ext>
            </a:extLst>
          </p:cNvPr>
          <p:cNvSpPr>
            <a:spLocks noGrp="1" noChangeArrowheads="1"/>
          </p:cNvSpPr>
          <p:nvPr>
            <p:ph type="title"/>
          </p:nvPr>
        </p:nvSpPr>
        <p:spPr>
          <a:xfrm>
            <a:off x="2209800" y="80963"/>
            <a:ext cx="7772400" cy="920750"/>
          </a:xfrm>
        </p:spPr>
        <p:txBody>
          <a:bodyPr/>
          <a:lstStyle/>
          <a:p>
            <a:r>
              <a:rPr lang="en-GB" altLang="fr-FR"/>
              <a:t>Configuration de sessions BGP</a:t>
            </a:r>
            <a:endParaRPr lang="en-US" altLang="fr-FR"/>
          </a:p>
        </p:txBody>
      </p:sp>
      <p:grpSp>
        <p:nvGrpSpPr>
          <p:cNvPr id="347141" name="Group 5">
            <a:extLst>
              <a:ext uri="{FF2B5EF4-FFF2-40B4-BE49-F238E27FC236}">
                <a16:creationId xmlns:a16="http://schemas.microsoft.com/office/drawing/2014/main" id="{746BE3C9-241C-809A-9315-264CD388F08D}"/>
              </a:ext>
            </a:extLst>
          </p:cNvPr>
          <p:cNvGrpSpPr>
            <a:grpSpLocks/>
          </p:cNvGrpSpPr>
          <p:nvPr/>
        </p:nvGrpSpPr>
        <p:grpSpPr bwMode="auto">
          <a:xfrm>
            <a:off x="2014539" y="2111376"/>
            <a:ext cx="3787775" cy="2701925"/>
            <a:chOff x="309" y="1330"/>
            <a:chExt cx="2386" cy="1702"/>
          </a:xfrm>
        </p:grpSpPr>
        <p:sp>
          <p:nvSpPr>
            <p:cNvPr id="347142" name="Freeform 6">
              <a:extLst>
                <a:ext uri="{FF2B5EF4-FFF2-40B4-BE49-F238E27FC236}">
                  <a16:creationId xmlns:a16="http://schemas.microsoft.com/office/drawing/2014/main" id="{771F8EA4-D86B-29AE-D892-BFD73A6BB6A8}"/>
                </a:ext>
              </a:extLst>
            </p:cNvPr>
            <p:cNvSpPr>
              <a:spLocks/>
            </p:cNvSpPr>
            <p:nvPr/>
          </p:nvSpPr>
          <p:spPr bwMode="auto">
            <a:xfrm>
              <a:off x="312" y="1330"/>
              <a:ext cx="2376" cy="952"/>
            </a:xfrm>
            <a:custGeom>
              <a:avLst/>
              <a:gdLst>
                <a:gd name="T0" fmla="*/ 1870 w 2376"/>
                <a:gd name="T1" fmla="*/ 0 h 952"/>
                <a:gd name="T2" fmla="*/ 1488 w 2376"/>
                <a:gd name="T3" fmla="*/ 600 h 952"/>
                <a:gd name="T4" fmla="*/ 0 w 2376"/>
                <a:gd name="T5" fmla="*/ 948 h 952"/>
                <a:gd name="T6" fmla="*/ 2376 w 2376"/>
                <a:gd name="T7" fmla="*/ 952 h 952"/>
                <a:gd name="T8" fmla="*/ 1808 w 2376"/>
                <a:gd name="T9" fmla="*/ 639 h 952"/>
                <a:gd name="T10" fmla="*/ 1870 w 2376"/>
                <a:gd name="T11" fmla="*/ 0 h 952"/>
              </a:gdLst>
              <a:ahLst/>
              <a:cxnLst>
                <a:cxn ang="0">
                  <a:pos x="T0" y="T1"/>
                </a:cxn>
                <a:cxn ang="0">
                  <a:pos x="T2" y="T3"/>
                </a:cxn>
                <a:cxn ang="0">
                  <a:pos x="T4" y="T5"/>
                </a:cxn>
                <a:cxn ang="0">
                  <a:pos x="T6" y="T7"/>
                </a:cxn>
                <a:cxn ang="0">
                  <a:pos x="T8" y="T9"/>
                </a:cxn>
                <a:cxn ang="0">
                  <a:pos x="T10" y="T11"/>
                </a:cxn>
              </a:cxnLst>
              <a:rect l="0" t="0" r="r" b="b"/>
              <a:pathLst>
                <a:path w="2376" h="952">
                  <a:moveTo>
                    <a:pt x="1870" y="0"/>
                  </a:moveTo>
                  <a:lnTo>
                    <a:pt x="1488" y="600"/>
                  </a:lnTo>
                  <a:lnTo>
                    <a:pt x="0" y="948"/>
                  </a:lnTo>
                  <a:lnTo>
                    <a:pt x="2376" y="952"/>
                  </a:lnTo>
                  <a:lnTo>
                    <a:pt x="1808" y="639"/>
                  </a:lnTo>
                  <a:lnTo>
                    <a:pt x="1870" y="0"/>
                  </a:lnTo>
                  <a:close/>
                </a:path>
              </a:pathLst>
            </a:custGeom>
            <a:solidFill>
              <a:schemeClr val="folHlink"/>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7143" name="Text Box 7">
              <a:extLst>
                <a:ext uri="{FF2B5EF4-FFF2-40B4-BE49-F238E27FC236}">
                  <a16:creationId xmlns:a16="http://schemas.microsoft.com/office/drawing/2014/main" id="{8342D8E7-0811-EE1A-2B01-A158064AA1A2}"/>
                </a:ext>
              </a:extLst>
            </p:cNvPr>
            <p:cNvSpPr txBox="1">
              <a:spLocks noChangeArrowheads="1"/>
            </p:cNvSpPr>
            <p:nvPr/>
          </p:nvSpPr>
          <p:spPr bwMode="auto">
            <a:xfrm>
              <a:off x="309" y="2276"/>
              <a:ext cx="2386" cy="756"/>
            </a:xfrm>
            <a:prstGeom prst="rect">
              <a:avLst/>
            </a:prstGeom>
            <a:gradFill rotWithShape="0">
              <a:gsLst>
                <a:gs pos="0">
                  <a:schemeClr val="folHlink">
                    <a:gamma/>
                    <a:shade val="87059"/>
                    <a:invGamma/>
                  </a:schemeClr>
                </a:gs>
                <a:gs pos="100000">
                  <a:schemeClr val="folHlink"/>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interface Serial 0</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ip address 222.222.10.2 255.255.255.252</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router bgp 100</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network 220.220.8.0 mask 255.255.255.0</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a:t>
              </a:r>
              <a:r>
                <a:rPr lang="en-US" altLang="fr-FR" sz="1200" b="1">
                  <a:solidFill>
                    <a:srgbClr val="3333CC"/>
                  </a:solidFill>
                  <a:effectLst>
                    <a:outerShdw blurRad="38100" dist="38100" dir="2700000" algn="tl">
                      <a:srgbClr val="000000"/>
                    </a:outerShdw>
                  </a:effectLst>
                  <a:latin typeface="Courier New" panose="02070309020205020404" pitchFamily="49" charset="0"/>
                </a:rPr>
                <a:t>neighbor 222.222.10.1 remote-as 101</a:t>
              </a:r>
              <a:endParaRPr lang="en-US" altLang="fr-FR" sz="1200" b="1">
                <a:solidFill>
                  <a:srgbClr val="000000"/>
                </a:solidFill>
                <a:latin typeface="Courier New" panose="02070309020205020404" pitchFamily="49" charset="0"/>
              </a:endParaRPr>
            </a:p>
          </p:txBody>
        </p:sp>
      </p:grpSp>
      <p:grpSp>
        <p:nvGrpSpPr>
          <p:cNvPr id="347144" name="Group 8">
            <a:extLst>
              <a:ext uri="{FF2B5EF4-FFF2-40B4-BE49-F238E27FC236}">
                <a16:creationId xmlns:a16="http://schemas.microsoft.com/office/drawing/2014/main" id="{A9E14169-C490-DE7A-E4E2-76656A0CD02B}"/>
              </a:ext>
            </a:extLst>
          </p:cNvPr>
          <p:cNvGrpSpPr>
            <a:grpSpLocks/>
          </p:cNvGrpSpPr>
          <p:nvPr/>
        </p:nvGrpSpPr>
        <p:grpSpPr bwMode="auto">
          <a:xfrm>
            <a:off x="6272213" y="2136776"/>
            <a:ext cx="3879850" cy="2676525"/>
            <a:chOff x="2991" y="1346"/>
            <a:chExt cx="2444" cy="1686"/>
          </a:xfrm>
        </p:grpSpPr>
        <p:sp>
          <p:nvSpPr>
            <p:cNvPr id="347145" name="Freeform 9">
              <a:extLst>
                <a:ext uri="{FF2B5EF4-FFF2-40B4-BE49-F238E27FC236}">
                  <a16:creationId xmlns:a16="http://schemas.microsoft.com/office/drawing/2014/main" id="{0754E135-921E-AE21-0555-D977962F2563}"/>
                </a:ext>
              </a:extLst>
            </p:cNvPr>
            <p:cNvSpPr>
              <a:spLocks/>
            </p:cNvSpPr>
            <p:nvPr/>
          </p:nvSpPr>
          <p:spPr bwMode="auto">
            <a:xfrm>
              <a:off x="3004" y="1346"/>
              <a:ext cx="2428" cy="956"/>
            </a:xfrm>
            <a:custGeom>
              <a:avLst/>
              <a:gdLst>
                <a:gd name="T0" fmla="*/ 510 w 2428"/>
                <a:gd name="T1" fmla="*/ 0 h 956"/>
                <a:gd name="T2" fmla="*/ 791 w 2428"/>
                <a:gd name="T3" fmla="*/ 615 h 956"/>
                <a:gd name="T4" fmla="*/ 0 w 2428"/>
                <a:gd name="T5" fmla="*/ 952 h 956"/>
                <a:gd name="T6" fmla="*/ 2428 w 2428"/>
                <a:gd name="T7" fmla="*/ 956 h 956"/>
                <a:gd name="T8" fmla="*/ 1134 w 2428"/>
                <a:gd name="T9" fmla="*/ 592 h 956"/>
                <a:gd name="T10" fmla="*/ 510 w 2428"/>
                <a:gd name="T11" fmla="*/ 0 h 956"/>
              </a:gdLst>
              <a:ahLst/>
              <a:cxnLst>
                <a:cxn ang="0">
                  <a:pos x="T0" y="T1"/>
                </a:cxn>
                <a:cxn ang="0">
                  <a:pos x="T2" y="T3"/>
                </a:cxn>
                <a:cxn ang="0">
                  <a:pos x="T4" y="T5"/>
                </a:cxn>
                <a:cxn ang="0">
                  <a:pos x="T6" y="T7"/>
                </a:cxn>
                <a:cxn ang="0">
                  <a:pos x="T8" y="T9"/>
                </a:cxn>
                <a:cxn ang="0">
                  <a:pos x="T10" y="T11"/>
                </a:cxn>
              </a:cxnLst>
              <a:rect l="0" t="0" r="r" b="b"/>
              <a:pathLst>
                <a:path w="2428" h="956">
                  <a:moveTo>
                    <a:pt x="510" y="0"/>
                  </a:moveTo>
                  <a:lnTo>
                    <a:pt x="791" y="615"/>
                  </a:lnTo>
                  <a:lnTo>
                    <a:pt x="0" y="952"/>
                  </a:lnTo>
                  <a:lnTo>
                    <a:pt x="2428" y="956"/>
                  </a:lnTo>
                  <a:lnTo>
                    <a:pt x="1134" y="592"/>
                  </a:lnTo>
                  <a:lnTo>
                    <a:pt x="510" y="0"/>
                  </a:lnTo>
                  <a:close/>
                </a:path>
              </a:pathLst>
            </a:custGeom>
            <a:solidFill>
              <a:schemeClr val="folHlink"/>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7146" name="Text Box 10">
              <a:extLst>
                <a:ext uri="{FF2B5EF4-FFF2-40B4-BE49-F238E27FC236}">
                  <a16:creationId xmlns:a16="http://schemas.microsoft.com/office/drawing/2014/main" id="{83B507DC-A747-8104-ABBA-393C260350AF}"/>
                </a:ext>
              </a:extLst>
            </p:cNvPr>
            <p:cNvSpPr txBox="1">
              <a:spLocks noChangeArrowheads="1"/>
            </p:cNvSpPr>
            <p:nvPr/>
          </p:nvSpPr>
          <p:spPr bwMode="auto">
            <a:xfrm>
              <a:off x="2991" y="2276"/>
              <a:ext cx="2444" cy="756"/>
            </a:xfrm>
            <a:prstGeom prst="rect">
              <a:avLst/>
            </a:prstGeom>
            <a:gradFill rotWithShape="0">
              <a:gsLst>
                <a:gs pos="0">
                  <a:schemeClr val="folHlink">
                    <a:gamma/>
                    <a:shade val="87059"/>
                    <a:invGamma/>
                  </a:schemeClr>
                </a:gs>
                <a:gs pos="100000">
                  <a:schemeClr val="folHlink"/>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interface Serial 0</a:t>
              </a: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ip address 222.222.10.1 255.255.255.252</a:t>
              </a:r>
            </a:p>
            <a:p>
              <a:pPr defTabSz="914400" eaLnBrk="0" fontAlgn="base" hangingPunct="0">
                <a:spcBef>
                  <a:spcPct val="0"/>
                </a:spcBef>
                <a:spcAft>
                  <a:spcPct val="0"/>
                </a:spcAft>
              </a:pPr>
              <a:endParaRPr lang="en-GB" altLang="fr-FR" sz="1200" b="1">
                <a:solidFill>
                  <a:srgbClr val="000000"/>
                </a:solidFill>
                <a:latin typeface="Courier New" panose="02070309020205020404" pitchFamily="49" charset="0"/>
              </a:endParaRP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router bgp 101</a:t>
              </a: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 network 220.220.16.0 mask 255.255.255.0</a:t>
              </a:r>
            </a:p>
            <a:p>
              <a:pPr defTabSz="914400" eaLnBrk="0" fontAlgn="base" hangingPunct="0">
                <a:spcBef>
                  <a:spcPct val="0"/>
                </a:spcBef>
                <a:spcAft>
                  <a:spcPct val="0"/>
                </a:spcAft>
              </a:pPr>
              <a:r>
                <a:rPr lang="en-GB" altLang="fr-FR" sz="1200" b="1">
                  <a:solidFill>
                    <a:srgbClr val="3333CC"/>
                  </a:solidFill>
                  <a:effectLst>
                    <a:outerShdw blurRad="38100" dist="38100" dir="2700000" algn="tl">
                      <a:srgbClr val="000000"/>
                    </a:outerShdw>
                  </a:effectLst>
                  <a:latin typeface="Courier New" panose="02070309020205020404" pitchFamily="49" charset="0"/>
                </a:rPr>
                <a:t> neighbor 222.222.10.2 remote-as 100</a:t>
              </a:r>
              <a:endParaRPr lang="en-US" altLang="fr-FR" sz="1200" b="1">
                <a:solidFill>
                  <a:srgbClr val="000000"/>
                </a:solidFill>
                <a:latin typeface="Courier New" panose="02070309020205020404" pitchFamily="49" charset="0"/>
              </a:endParaRPr>
            </a:p>
          </p:txBody>
        </p:sp>
      </p:grpSp>
      <p:grpSp>
        <p:nvGrpSpPr>
          <p:cNvPr id="347147" name="Group 11">
            <a:extLst>
              <a:ext uri="{FF2B5EF4-FFF2-40B4-BE49-F238E27FC236}">
                <a16:creationId xmlns:a16="http://schemas.microsoft.com/office/drawing/2014/main" id="{68693A88-0276-0E64-6E62-F4DF194FCCBB}"/>
              </a:ext>
            </a:extLst>
          </p:cNvPr>
          <p:cNvGrpSpPr>
            <a:grpSpLocks/>
          </p:cNvGrpSpPr>
          <p:nvPr/>
        </p:nvGrpSpPr>
        <p:grpSpPr bwMode="auto">
          <a:xfrm>
            <a:off x="5162550" y="1236663"/>
            <a:ext cx="1778000" cy="1198562"/>
            <a:chOff x="2292" y="1093"/>
            <a:chExt cx="1120" cy="755"/>
          </a:xfrm>
        </p:grpSpPr>
        <p:sp>
          <p:nvSpPr>
            <p:cNvPr id="347148" name="Arc 12">
              <a:extLst>
                <a:ext uri="{FF2B5EF4-FFF2-40B4-BE49-F238E27FC236}">
                  <a16:creationId xmlns:a16="http://schemas.microsoft.com/office/drawing/2014/main" id="{BCD28FF7-E1E4-EAE2-FCB8-E9DB67EC0AAE}"/>
                </a:ext>
              </a:extLst>
            </p:cNvPr>
            <p:cNvSpPr>
              <a:spLocks/>
            </p:cNvSpPr>
            <p:nvPr/>
          </p:nvSpPr>
          <p:spPr bwMode="auto">
            <a:xfrm rot="5266153">
              <a:off x="2528" y="1049"/>
              <a:ext cx="621" cy="977"/>
            </a:xfrm>
            <a:custGeom>
              <a:avLst/>
              <a:gdLst>
                <a:gd name="G0" fmla="+- 21600 0 0"/>
                <a:gd name="G1" fmla="+- 18823 0 0"/>
                <a:gd name="G2" fmla="+- 21600 0 0"/>
                <a:gd name="T0" fmla="*/ 9849 w 21600"/>
                <a:gd name="T1" fmla="*/ 36947 h 36947"/>
                <a:gd name="T2" fmla="*/ 11004 w 21600"/>
                <a:gd name="T3" fmla="*/ 0 h 36947"/>
                <a:gd name="T4" fmla="*/ 21600 w 21600"/>
                <a:gd name="T5" fmla="*/ 18823 h 36947"/>
              </a:gdLst>
              <a:ahLst/>
              <a:cxnLst>
                <a:cxn ang="0">
                  <a:pos x="T0" y="T1"/>
                </a:cxn>
                <a:cxn ang="0">
                  <a:pos x="T2" y="T3"/>
                </a:cxn>
                <a:cxn ang="0">
                  <a:pos x="T4" y="T5"/>
                </a:cxn>
              </a:cxnLst>
              <a:rect l="0" t="0" r="r" b="b"/>
              <a:pathLst>
                <a:path w="21600" h="36947" fill="none" extrusionOk="0">
                  <a:moveTo>
                    <a:pt x="9849" y="36946"/>
                  </a:moveTo>
                  <a:cubicBezTo>
                    <a:pt x="3707" y="32964"/>
                    <a:pt x="0" y="26142"/>
                    <a:pt x="0" y="18823"/>
                  </a:cubicBezTo>
                  <a:cubicBezTo>
                    <a:pt x="0" y="11022"/>
                    <a:pt x="4206" y="3827"/>
                    <a:pt x="11004" y="0"/>
                  </a:cubicBezTo>
                </a:path>
                <a:path w="21600" h="36947" stroke="0" extrusionOk="0">
                  <a:moveTo>
                    <a:pt x="9849" y="36946"/>
                  </a:moveTo>
                  <a:cubicBezTo>
                    <a:pt x="3707" y="32964"/>
                    <a:pt x="0" y="26142"/>
                    <a:pt x="0" y="18823"/>
                  </a:cubicBezTo>
                  <a:cubicBezTo>
                    <a:pt x="0" y="11022"/>
                    <a:pt x="4206" y="3827"/>
                    <a:pt x="11004" y="0"/>
                  </a:cubicBezTo>
                  <a:lnTo>
                    <a:pt x="21600" y="18823"/>
                  </a:lnTo>
                  <a:close/>
                </a:path>
              </a:pathLst>
            </a:custGeom>
            <a:noFill/>
            <a:ln w="25400" cap="rnd">
              <a:solidFill>
                <a:srgbClr val="81C2FE"/>
              </a:solidFill>
              <a:round/>
              <a:headEnd type="triangle" w="med" len="med"/>
              <a:tailEnd type="triangl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7149" name="Text Box 13">
              <a:extLst>
                <a:ext uri="{FF2B5EF4-FFF2-40B4-BE49-F238E27FC236}">
                  <a16:creationId xmlns:a16="http://schemas.microsoft.com/office/drawing/2014/main" id="{6E2E3B2E-B970-2C87-398D-9AF6B34C2A8E}"/>
                </a:ext>
              </a:extLst>
            </p:cNvPr>
            <p:cNvSpPr txBox="1">
              <a:spLocks noChangeArrowheads="1"/>
            </p:cNvSpPr>
            <p:nvPr/>
          </p:nvSpPr>
          <p:spPr bwMode="auto">
            <a:xfrm>
              <a:off x="2292" y="1093"/>
              <a:ext cx="112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Connexion TCP eBGP</a:t>
              </a:r>
            </a:p>
          </p:txBody>
        </p:sp>
      </p:grpSp>
      <p:sp>
        <p:nvSpPr>
          <p:cNvPr id="347150" name="Rectangle 14">
            <a:extLst>
              <a:ext uri="{FF2B5EF4-FFF2-40B4-BE49-F238E27FC236}">
                <a16:creationId xmlns:a16="http://schemas.microsoft.com/office/drawing/2014/main" id="{1A9C21B5-F66E-083C-A1DF-BBD142F102AF}"/>
              </a:ext>
            </a:extLst>
          </p:cNvPr>
          <p:cNvSpPr>
            <a:spLocks noChangeArrowheads="1"/>
          </p:cNvSpPr>
          <p:nvPr/>
        </p:nvSpPr>
        <p:spPr bwMode="auto">
          <a:xfrm>
            <a:off x="1811338" y="5067301"/>
            <a:ext cx="8331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400">
                <a:solidFill>
                  <a:schemeClr val="tx1"/>
                </a:solidFill>
                <a:latin typeface="Times New Roman" panose="02020603050405020304" pitchFamily="18" charset="0"/>
              </a:defRPr>
            </a:lvl1pPr>
            <a:lvl2pPr marL="681038"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30000"/>
              </a:spcBef>
              <a:spcAft>
                <a:spcPct val="0"/>
              </a:spcAft>
              <a:buFontTx/>
              <a:buChar char="•"/>
            </a:pPr>
            <a:r>
              <a:rPr lang="en-US" altLang="fr-FR" sz="2000" b="1">
                <a:solidFill>
                  <a:srgbClr val="000000"/>
                </a:solidFill>
                <a:latin typeface="Arial" panose="020B0604020202020204" pitchFamily="34" charset="0"/>
              </a:rPr>
              <a:t>Les sessions BGP sont établies en utilisant la commande BGP “neighbor” du routeur</a:t>
            </a:r>
            <a:endParaRPr lang="en-US" altLang="fr-FR" sz="1400">
              <a:solidFill>
                <a:srgbClr val="000000"/>
              </a:solidFill>
              <a:latin typeface="Courier New" panose="02070309020205020404" pitchFamily="49" charset="0"/>
            </a:endParaRPr>
          </a:p>
        </p:txBody>
      </p:sp>
      <p:sp>
        <p:nvSpPr>
          <p:cNvPr id="347151" name="Line 15">
            <a:extLst>
              <a:ext uri="{FF2B5EF4-FFF2-40B4-BE49-F238E27FC236}">
                <a16:creationId xmlns:a16="http://schemas.microsoft.com/office/drawing/2014/main" id="{E2B6A702-FC69-D71C-63D1-3E49458C32A3}"/>
              </a:ext>
            </a:extLst>
          </p:cNvPr>
          <p:cNvSpPr>
            <a:spLocks noChangeShapeType="1"/>
          </p:cNvSpPr>
          <p:nvPr/>
        </p:nvSpPr>
        <p:spPr bwMode="auto">
          <a:xfrm>
            <a:off x="2276476" y="2185988"/>
            <a:ext cx="7483475" cy="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7152" name="Text Box 16">
            <a:extLst>
              <a:ext uri="{FF2B5EF4-FFF2-40B4-BE49-F238E27FC236}">
                <a16:creationId xmlns:a16="http://schemas.microsoft.com/office/drawing/2014/main" id="{F8BFDA10-A4C4-8FD0-9952-EFAAA7741821}"/>
              </a:ext>
            </a:extLst>
          </p:cNvPr>
          <p:cNvSpPr txBox="1">
            <a:spLocks noChangeArrowheads="1"/>
          </p:cNvSpPr>
          <p:nvPr/>
        </p:nvSpPr>
        <p:spPr bwMode="auto">
          <a:xfrm>
            <a:off x="5386388" y="1903414"/>
            <a:ext cx="1281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222.222.10.0/30</a:t>
            </a:r>
          </a:p>
        </p:txBody>
      </p:sp>
      <p:grpSp>
        <p:nvGrpSpPr>
          <p:cNvPr id="347153" name="Group 17">
            <a:extLst>
              <a:ext uri="{FF2B5EF4-FFF2-40B4-BE49-F238E27FC236}">
                <a16:creationId xmlns:a16="http://schemas.microsoft.com/office/drawing/2014/main" id="{B48E3CF2-9193-66AD-C3DA-43D0752920D1}"/>
              </a:ext>
            </a:extLst>
          </p:cNvPr>
          <p:cNvGrpSpPr>
            <a:grpSpLocks/>
          </p:cNvGrpSpPr>
          <p:nvPr/>
        </p:nvGrpSpPr>
        <p:grpSpPr bwMode="auto">
          <a:xfrm>
            <a:off x="4575176" y="1927226"/>
            <a:ext cx="847725" cy="530225"/>
            <a:chOff x="2034" y="1265"/>
            <a:chExt cx="534" cy="334"/>
          </a:xfrm>
        </p:grpSpPr>
        <p:pic>
          <p:nvPicPr>
            <p:cNvPr id="347154" name="Picture 18">
              <a:extLst>
                <a:ext uri="{FF2B5EF4-FFF2-40B4-BE49-F238E27FC236}">
                  <a16:creationId xmlns:a16="http://schemas.microsoft.com/office/drawing/2014/main" id="{1528E108-F6A4-2815-2CCC-F077E61BFE6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 y="1265"/>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7155" name="Rectangle 19">
              <a:extLst>
                <a:ext uri="{FF2B5EF4-FFF2-40B4-BE49-F238E27FC236}">
                  <a16:creationId xmlns:a16="http://schemas.microsoft.com/office/drawing/2014/main" id="{F34A2F72-DD6A-B1D5-0203-01EE1E1ECA86}"/>
                </a:ext>
              </a:extLst>
            </p:cNvPr>
            <p:cNvSpPr>
              <a:spLocks noChangeArrowheads="1"/>
            </p:cNvSpPr>
            <p:nvPr/>
          </p:nvSpPr>
          <p:spPr bwMode="auto">
            <a:xfrm>
              <a:off x="2243" y="140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47156" name="Group 20">
            <a:extLst>
              <a:ext uri="{FF2B5EF4-FFF2-40B4-BE49-F238E27FC236}">
                <a16:creationId xmlns:a16="http://schemas.microsoft.com/office/drawing/2014/main" id="{764486DB-0ADF-8906-A7B0-C3B906D34425}"/>
              </a:ext>
            </a:extLst>
          </p:cNvPr>
          <p:cNvGrpSpPr>
            <a:grpSpLocks/>
          </p:cNvGrpSpPr>
          <p:nvPr/>
        </p:nvGrpSpPr>
        <p:grpSpPr bwMode="auto">
          <a:xfrm>
            <a:off x="6683376" y="1928813"/>
            <a:ext cx="847725" cy="527050"/>
            <a:chOff x="3178" y="1777"/>
            <a:chExt cx="534" cy="332"/>
          </a:xfrm>
        </p:grpSpPr>
        <p:pic>
          <p:nvPicPr>
            <p:cNvPr id="347157" name="Picture 21">
              <a:extLst>
                <a:ext uri="{FF2B5EF4-FFF2-40B4-BE49-F238E27FC236}">
                  <a16:creationId xmlns:a16="http://schemas.microsoft.com/office/drawing/2014/main" id="{A34DFA3A-1E1A-6B71-F780-4C2B47676D4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7158" name="Rectangle 22">
              <a:extLst>
                <a:ext uri="{FF2B5EF4-FFF2-40B4-BE49-F238E27FC236}">
                  <a16:creationId xmlns:a16="http://schemas.microsoft.com/office/drawing/2014/main" id="{1FC03D81-B333-683B-CFF2-E95697168FDC}"/>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C</a:t>
              </a:r>
            </a:p>
          </p:txBody>
        </p:sp>
      </p:grpSp>
      <p:grpSp>
        <p:nvGrpSpPr>
          <p:cNvPr id="347159" name="Group 23">
            <a:extLst>
              <a:ext uri="{FF2B5EF4-FFF2-40B4-BE49-F238E27FC236}">
                <a16:creationId xmlns:a16="http://schemas.microsoft.com/office/drawing/2014/main" id="{E448747A-11E5-0888-4928-5F11189F028D}"/>
              </a:ext>
            </a:extLst>
          </p:cNvPr>
          <p:cNvGrpSpPr>
            <a:grpSpLocks/>
          </p:cNvGrpSpPr>
          <p:nvPr/>
        </p:nvGrpSpPr>
        <p:grpSpPr bwMode="auto">
          <a:xfrm>
            <a:off x="9628189" y="1928813"/>
            <a:ext cx="847725" cy="527050"/>
            <a:chOff x="3178" y="1777"/>
            <a:chExt cx="534" cy="332"/>
          </a:xfrm>
        </p:grpSpPr>
        <p:pic>
          <p:nvPicPr>
            <p:cNvPr id="347160" name="Picture 24">
              <a:extLst>
                <a:ext uri="{FF2B5EF4-FFF2-40B4-BE49-F238E27FC236}">
                  <a16:creationId xmlns:a16="http://schemas.microsoft.com/office/drawing/2014/main" id="{1DAEE471-FE91-BD31-DF6F-F12AC3723BC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7161" name="Rectangle 25">
              <a:extLst>
                <a:ext uri="{FF2B5EF4-FFF2-40B4-BE49-F238E27FC236}">
                  <a16:creationId xmlns:a16="http://schemas.microsoft.com/office/drawing/2014/main" id="{33EBEE60-68B2-F4D2-A729-21FF8DBD6A53}"/>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D</a:t>
              </a:r>
            </a:p>
          </p:txBody>
        </p:sp>
      </p:grpSp>
      <p:grpSp>
        <p:nvGrpSpPr>
          <p:cNvPr id="347162" name="Group 26">
            <a:extLst>
              <a:ext uri="{FF2B5EF4-FFF2-40B4-BE49-F238E27FC236}">
                <a16:creationId xmlns:a16="http://schemas.microsoft.com/office/drawing/2014/main" id="{D1993FCB-4B1A-255A-46DD-B5FB83D06B0E}"/>
              </a:ext>
            </a:extLst>
          </p:cNvPr>
          <p:cNvGrpSpPr>
            <a:grpSpLocks/>
          </p:cNvGrpSpPr>
          <p:nvPr/>
        </p:nvGrpSpPr>
        <p:grpSpPr bwMode="auto">
          <a:xfrm>
            <a:off x="1671639" y="1928813"/>
            <a:ext cx="847725" cy="527050"/>
            <a:chOff x="3178" y="1777"/>
            <a:chExt cx="534" cy="332"/>
          </a:xfrm>
        </p:grpSpPr>
        <p:pic>
          <p:nvPicPr>
            <p:cNvPr id="347163" name="Picture 27">
              <a:extLst>
                <a:ext uri="{FF2B5EF4-FFF2-40B4-BE49-F238E27FC236}">
                  <a16:creationId xmlns:a16="http://schemas.microsoft.com/office/drawing/2014/main" id="{BBDFF50B-4ED4-C987-AABA-1DA5D2DC271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7164" name="Rectangle 28">
              <a:extLst>
                <a:ext uri="{FF2B5EF4-FFF2-40B4-BE49-F238E27FC236}">
                  <a16:creationId xmlns:a16="http://schemas.microsoft.com/office/drawing/2014/main" id="{3DFA7DAC-DE56-AF3B-969C-E3519D215660}"/>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A</a:t>
              </a:r>
            </a:p>
          </p:txBody>
        </p:sp>
      </p:grpSp>
      <p:sp>
        <p:nvSpPr>
          <p:cNvPr id="347165" name="Rectangle 29">
            <a:extLst>
              <a:ext uri="{FF2B5EF4-FFF2-40B4-BE49-F238E27FC236}">
                <a16:creationId xmlns:a16="http://schemas.microsoft.com/office/drawing/2014/main" id="{5EF32180-0A92-438B-3C63-00523CFD3896}"/>
              </a:ext>
            </a:extLst>
          </p:cNvPr>
          <p:cNvSpPr>
            <a:spLocks noChangeArrowheads="1"/>
          </p:cNvSpPr>
          <p:nvPr/>
        </p:nvSpPr>
        <p:spPr bwMode="auto">
          <a:xfrm>
            <a:off x="2928938" y="1147183"/>
            <a:ext cx="142716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700" b="1">
                <a:solidFill>
                  <a:srgbClr val="000000"/>
                </a:solidFill>
                <a:latin typeface="Arial" panose="020B0604020202020204" pitchFamily="34" charset="0"/>
              </a:rPr>
              <a:t>AS 100</a:t>
            </a:r>
          </a:p>
        </p:txBody>
      </p:sp>
      <p:sp>
        <p:nvSpPr>
          <p:cNvPr id="347166" name="Rectangle 30">
            <a:extLst>
              <a:ext uri="{FF2B5EF4-FFF2-40B4-BE49-F238E27FC236}">
                <a16:creationId xmlns:a16="http://schemas.microsoft.com/office/drawing/2014/main" id="{C06EF4E9-99E3-8487-DBDF-E4BAC34264F6}"/>
              </a:ext>
            </a:extLst>
          </p:cNvPr>
          <p:cNvSpPr>
            <a:spLocks noChangeArrowheads="1"/>
          </p:cNvSpPr>
          <p:nvPr/>
        </p:nvSpPr>
        <p:spPr bwMode="auto">
          <a:xfrm>
            <a:off x="8153401" y="1109083"/>
            <a:ext cx="14271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700" b="1">
                <a:solidFill>
                  <a:srgbClr val="000000"/>
                </a:solidFill>
                <a:latin typeface="Arial" panose="020B0604020202020204" pitchFamily="34" charset="0"/>
              </a:rPr>
              <a:t>AS 101</a:t>
            </a:r>
          </a:p>
        </p:txBody>
      </p:sp>
      <p:sp>
        <p:nvSpPr>
          <p:cNvPr id="347167" name="Text Box 31">
            <a:extLst>
              <a:ext uri="{FF2B5EF4-FFF2-40B4-BE49-F238E27FC236}">
                <a16:creationId xmlns:a16="http://schemas.microsoft.com/office/drawing/2014/main" id="{55E66461-00C8-BA77-B1B7-266153C553B5}"/>
              </a:ext>
            </a:extLst>
          </p:cNvPr>
          <p:cNvSpPr txBox="1">
            <a:spLocks noChangeArrowheads="1"/>
          </p:cNvSpPr>
          <p:nvPr/>
        </p:nvSpPr>
        <p:spPr bwMode="auto">
          <a:xfrm>
            <a:off x="5354638"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sp>
        <p:nvSpPr>
          <p:cNvPr id="347168" name="Text Box 32">
            <a:extLst>
              <a:ext uri="{FF2B5EF4-FFF2-40B4-BE49-F238E27FC236}">
                <a16:creationId xmlns:a16="http://schemas.microsoft.com/office/drawing/2014/main" id="{ECC109EE-681C-64F5-C069-2912EA6A4DB6}"/>
              </a:ext>
            </a:extLst>
          </p:cNvPr>
          <p:cNvSpPr txBox="1">
            <a:spLocks noChangeArrowheads="1"/>
          </p:cNvSpPr>
          <p:nvPr/>
        </p:nvSpPr>
        <p:spPr bwMode="auto">
          <a:xfrm>
            <a:off x="2806700" y="2152650"/>
            <a:ext cx="1365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220.220.8.0/24</a:t>
            </a:r>
          </a:p>
        </p:txBody>
      </p:sp>
      <p:sp>
        <p:nvSpPr>
          <p:cNvPr id="347169" name="Text Box 33">
            <a:extLst>
              <a:ext uri="{FF2B5EF4-FFF2-40B4-BE49-F238E27FC236}">
                <a16:creationId xmlns:a16="http://schemas.microsoft.com/office/drawing/2014/main" id="{7829B3D0-01D9-5708-3495-117FA4CF36F2}"/>
              </a:ext>
            </a:extLst>
          </p:cNvPr>
          <p:cNvSpPr txBox="1">
            <a:spLocks noChangeArrowheads="1"/>
          </p:cNvSpPr>
          <p:nvPr/>
        </p:nvSpPr>
        <p:spPr bwMode="auto">
          <a:xfrm>
            <a:off x="7896226" y="2155825"/>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220.220.16.0/24</a:t>
            </a:r>
          </a:p>
        </p:txBody>
      </p:sp>
      <p:sp>
        <p:nvSpPr>
          <p:cNvPr id="347170" name="Text Box 34">
            <a:extLst>
              <a:ext uri="{FF2B5EF4-FFF2-40B4-BE49-F238E27FC236}">
                <a16:creationId xmlns:a16="http://schemas.microsoft.com/office/drawing/2014/main" id="{495D10E5-431B-F7F2-12C2-4BAAA8B328C2}"/>
              </a:ext>
            </a:extLst>
          </p:cNvPr>
          <p:cNvSpPr txBox="1">
            <a:spLocks noChangeArrowheads="1"/>
          </p:cNvSpPr>
          <p:nvPr/>
        </p:nvSpPr>
        <p:spPr bwMode="auto">
          <a:xfrm>
            <a:off x="2435225"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sp>
        <p:nvSpPr>
          <p:cNvPr id="347171" name="Text Box 35">
            <a:extLst>
              <a:ext uri="{FF2B5EF4-FFF2-40B4-BE49-F238E27FC236}">
                <a16:creationId xmlns:a16="http://schemas.microsoft.com/office/drawing/2014/main" id="{631337E8-3F78-937F-7FA9-63FEE9E5C846}"/>
              </a:ext>
            </a:extLst>
          </p:cNvPr>
          <p:cNvSpPr txBox="1">
            <a:spLocks noChangeArrowheads="1"/>
          </p:cNvSpPr>
          <p:nvPr/>
        </p:nvSpPr>
        <p:spPr bwMode="auto">
          <a:xfrm>
            <a:off x="4316413"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7172" name="Text Box 36">
            <a:extLst>
              <a:ext uri="{FF2B5EF4-FFF2-40B4-BE49-F238E27FC236}">
                <a16:creationId xmlns:a16="http://schemas.microsoft.com/office/drawing/2014/main" id="{512AC5FA-B9CB-4A6E-5CD7-1485726660F3}"/>
              </a:ext>
            </a:extLst>
          </p:cNvPr>
          <p:cNvSpPr txBox="1">
            <a:spLocks noChangeArrowheads="1"/>
          </p:cNvSpPr>
          <p:nvPr/>
        </p:nvSpPr>
        <p:spPr bwMode="auto">
          <a:xfrm>
            <a:off x="7467600"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sp>
        <p:nvSpPr>
          <p:cNvPr id="347173" name="Text Box 37">
            <a:extLst>
              <a:ext uri="{FF2B5EF4-FFF2-40B4-BE49-F238E27FC236}">
                <a16:creationId xmlns:a16="http://schemas.microsoft.com/office/drawing/2014/main" id="{117F04C4-F69C-D9D4-62B7-1D12FD6C4106}"/>
              </a:ext>
            </a:extLst>
          </p:cNvPr>
          <p:cNvSpPr txBox="1">
            <a:spLocks noChangeArrowheads="1"/>
          </p:cNvSpPr>
          <p:nvPr/>
        </p:nvSpPr>
        <p:spPr bwMode="auto">
          <a:xfrm>
            <a:off x="9374188"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7174" name="Text Box 38">
            <a:extLst>
              <a:ext uri="{FF2B5EF4-FFF2-40B4-BE49-F238E27FC236}">
                <a16:creationId xmlns:a16="http://schemas.microsoft.com/office/drawing/2014/main" id="{696E6DAD-E431-042D-242D-11C2A4E429FC}"/>
              </a:ext>
            </a:extLst>
          </p:cNvPr>
          <p:cNvSpPr txBox="1">
            <a:spLocks noChangeArrowheads="1"/>
          </p:cNvSpPr>
          <p:nvPr/>
        </p:nvSpPr>
        <p:spPr bwMode="auto">
          <a:xfrm>
            <a:off x="6405563"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7175" name="Rectangle 39">
            <a:extLst>
              <a:ext uri="{FF2B5EF4-FFF2-40B4-BE49-F238E27FC236}">
                <a16:creationId xmlns:a16="http://schemas.microsoft.com/office/drawing/2014/main" id="{6CCAF24C-46C3-94DD-7C26-0C38D86A2789}"/>
              </a:ext>
            </a:extLst>
          </p:cNvPr>
          <p:cNvSpPr>
            <a:spLocks noChangeArrowheads="1"/>
          </p:cNvSpPr>
          <p:nvPr/>
        </p:nvSpPr>
        <p:spPr bwMode="auto">
          <a:xfrm>
            <a:off x="1811338" y="5670550"/>
            <a:ext cx="7135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68325" indent="-222250">
              <a:defRPr sz="2400">
                <a:solidFill>
                  <a:schemeClr val="tx1"/>
                </a:solidFill>
                <a:latin typeface="Times New Roman" panose="02020603050405020304" pitchFamily="18" charset="0"/>
              </a:defRPr>
            </a:lvl1pPr>
            <a:lvl2pPr marL="906463" indent="-223838">
              <a:defRPr sz="2400">
                <a:solidFill>
                  <a:schemeClr val="tx1"/>
                </a:solidFill>
                <a:latin typeface="Times New Roman" panose="02020603050405020304" pitchFamily="18" charset="0"/>
              </a:defRPr>
            </a:lvl2pPr>
            <a:lvl3pPr marL="102076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30000"/>
              </a:spcBef>
              <a:spcAft>
                <a:spcPct val="0"/>
              </a:spcAft>
              <a:buFontTx/>
              <a:buChar char="–"/>
            </a:pPr>
            <a:r>
              <a:rPr lang="en-US" altLang="fr-FR" sz="1800">
                <a:solidFill>
                  <a:srgbClr val="000000"/>
                </a:solidFill>
                <a:latin typeface="Arial" panose="020B0604020202020204" pitchFamily="34" charset="0"/>
              </a:rPr>
              <a:t>Lorsque les numéros d’AS sont différents il s’agit d’une session BGP Externe (eBGP)</a:t>
            </a:r>
            <a:endParaRPr lang="en-US" altLang="fr-FR" sz="1400">
              <a:solidFill>
                <a:srgbClr val="000000"/>
              </a:solidFill>
              <a:latin typeface="Courier New" panose="02070309020205020404" pitchFamily="49" charset="0"/>
            </a:endParaRPr>
          </a:p>
        </p:txBody>
      </p:sp>
      <p:sp>
        <p:nvSpPr>
          <p:cNvPr id="347176" name="Rectangle 40">
            <a:extLst>
              <a:ext uri="{FF2B5EF4-FFF2-40B4-BE49-F238E27FC236}">
                <a16:creationId xmlns:a16="http://schemas.microsoft.com/office/drawing/2014/main" id="{5DF1544C-B4A7-2C66-A1CA-F5BEEFAD80E6}"/>
              </a:ext>
            </a:extLst>
          </p:cNvPr>
          <p:cNvSpPr>
            <a:spLocks noChangeArrowheads="1"/>
          </p:cNvSpPr>
          <p:nvPr/>
        </p:nvSpPr>
        <p:spPr bwMode="auto">
          <a:xfrm>
            <a:off x="5124450" y="4552950"/>
            <a:ext cx="369888" cy="222250"/>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7177" name="Rectangle 41">
            <a:extLst>
              <a:ext uri="{FF2B5EF4-FFF2-40B4-BE49-F238E27FC236}">
                <a16:creationId xmlns:a16="http://schemas.microsoft.com/office/drawing/2014/main" id="{E223D0FE-9BC9-30B7-9AAF-12B26144EF21}"/>
              </a:ext>
            </a:extLst>
          </p:cNvPr>
          <p:cNvSpPr>
            <a:spLocks noChangeArrowheads="1"/>
          </p:cNvSpPr>
          <p:nvPr/>
        </p:nvSpPr>
        <p:spPr bwMode="auto">
          <a:xfrm>
            <a:off x="9380539" y="4552950"/>
            <a:ext cx="369887" cy="222250"/>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7150"/>
                                        </p:tgtEl>
                                        <p:attrNameLst>
                                          <p:attrName>style.visibility</p:attrName>
                                        </p:attrNameLst>
                                      </p:cBhvr>
                                      <p:to>
                                        <p:strVal val="visible"/>
                                      </p:to>
                                    </p:set>
                                    <p:animEffect transition="in" filter="wipe(left)">
                                      <p:cBhvr>
                                        <p:cTn id="7" dur="500"/>
                                        <p:tgtEl>
                                          <p:spTgt spid="34715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47141"/>
                                        </p:tgtEl>
                                        <p:attrNameLst>
                                          <p:attrName>style.visibility</p:attrName>
                                        </p:attrNameLst>
                                      </p:cBhvr>
                                      <p:to>
                                        <p:strVal val="visible"/>
                                      </p:to>
                                    </p:set>
                                    <p:animEffect transition="in" filter="wipe(up)">
                                      <p:cBhvr>
                                        <p:cTn id="11" dur="500"/>
                                        <p:tgtEl>
                                          <p:spTgt spid="347141"/>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7144"/>
                                        </p:tgtEl>
                                        <p:attrNameLst>
                                          <p:attrName>style.visibility</p:attrName>
                                        </p:attrNameLst>
                                      </p:cBhvr>
                                      <p:to>
                                        <p:strVal val="visible"/>
                                      </p:to>
                                    </p:set>
                                    <p:animEffect transition="in" filter="wipe(up)">
                                      <p:cBhvr>
                                        <p:cTn id="15" dur="500"/>
                                        <p:tgtEl>
                                          <p:spTgt spid="3471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47175"/>
                                        </p:tgtEl>
                                        <p:attrNameLst>
                                          <p:attrName>style.visibility</p:attrName>
                                        </p:attrNameLst>
                                      </p:cBhvr>
                                      <p:to>
                                        <p:strVal val="visible"/>
                                      </p:to>
                                    </p:set>
                                    <p:animEffect transition="in" filter="wipe(left)">
                                      <p:cBhvr>
                                        <p:cTn id="20" dur="500"/>
                                        <p:tgtEl>
                                          <p:spTgt spid="347175"/>
                                        </p:tgtEl>
                                      </p:cBhvr>
                                    </p:animEffect>
                                  </p:childTnLst>
                                </p:cTn>
                              </p:par>
                            </p:childTnLst>
                          </p:cTn>
                        </p:par>
                        <p:par>
                          <p:cTn id="21" fill="hold" nodeType="afterGroup">
                            <p:stCondLst>
                              <p:cond delay="500"/>
                            </p:stCondLst>
                            <p:childTnLst>
                              <p:par>
                                <p:cTn id="22" presetID="23" presetClass="entr" presetSubtype="32" fill="hold" nodeType="afterEffect">
                                  <p:stCondLst>
                                    <p:cond delay="0"/>
                                  </p:stCondLst>
                                  <p:childTnLst>
                                    <p:set>
                                      <p:cBhvr>
                                        <p:cTn id="23" dur="1" fill="hold">
                                          <p:stCondLst>
                                            <p:cond delay="0"/>
                                          </p:stCondLst>
                                        </p:cTn>
                                        <p:tgtEl>
                                          <p:spTgt spid="347176"/>
                                        </p:tgtEl>
                                        <p:attrNameLst>
                                          <p:attrName>style.visibility</p:attrName>
                                        </p:attrNameLst>
                                      </p:cBhvr>
                                      <p:to>
                                        <p:strVal val="visible"/>
                                      </p:to>
                                    </p:set>
                                    <p:anim calcmode="lin" valueType="num">
                                      <p:cBhvr>
                                        <p:cTn id="24" dur="500" fill="hold"/>
                                        <p:tgtEl>
                                          <p:spTgt spid="347176"/>
                                        </p:tgtEl>
                                        <p:attrNameLst>
                                          <p:attrName>ppt_w</p:attrName>
                                        </p:attrNameLst>
                                      </p:cBhvr>
                                      <p:tavLst>
                                        <p:tav tm="0">
                                          <p:val>
                                            <p:strVal val="4*#ppt_w"/>
                                          </p:val>
                                        </p:tav>
                                        <p:tav tm="100000">
                                          <p:val>
                                            <p:strVal val="#ppt_w"/>
                                          </p:val>
                                        </p:tav>
                                      </p:tavLst>
                                    </p:anim>
                                    <p:anim calcmode="lin" valueType="num">
                                      <p:cBhvr>
                                        <p:cTn id="25" dur="500" fill="hold"/>
                                        <p:tgtEl>
                                          <p:spTgt spid="347176"/>
                                        </p:tgtEl>
                                        <p:attrNameLst>
                                          <p:attrName>ppt_h</p:attrName>
                                        </p:attrNameLst>
                                      </p:cBhvr>
                                      <p:tavLst>
                                        <p:tav tm="0">
                                          <p:val>
                                            <p:strVal val="4*#ppt_h"/>
                                          </p:val>
                                        </p:tav>
                                        <p:tav tm="100000">
                                          <p:val>
                                            <p:strVal val="#ppt_h"/>
                                          </p:val>
                                        </p:tav>
                                      </p:tavLst>
                                    </p:anim>
                                  </p:childTnLst>
                                </p:cTn>
                              </p:par>
                            </p:childTnLst>
                          </p:cTn>
                        </p:par>
                        <p:par>
                          <p:cTn id="26" fill="hold" nodeType="afterGroup">
                            <p:stCondLst>
                              <p:cond delay="1000"/>
                            </p:stCondLst>
                            <p:childTnLst>
                              <p:par>
                                <p:cTn id="27" presetID="23" presetClass="entr" presetSubtype="32" fill="hold" nodeType="afterEffect">
                                  <p:stCondLst>
                                    <p:cond delay="0"/>
                                  </p:stCondLst>
                                  <p:childTnLst>
                                    <p:set>
                                      <p:cBhvr>
                                        <p:cTn id="28" dur="1" fill="hold">
                                          <p:stCondLst>
                                            <p:cond delay="0"/>
                                          </p:stCondLst>
                                        </p:cTn>
                                        <p:tgtEl>
                                          <p:spTgt spid="347177"/>
                                        </p:tgtEl>
                                        <p:attrNameLst>
                                          <p:attrName>style.visibility</p:attrName>
                                        </p:attrNameLst>
                                      </p:cBhvr>
                                      <p:to>
                                        <p:strVal val="visible"/>
                                      </p:to>
                                    </p:set>
                                    <p:anim calcmode="lin" valueType="num">
                                      <p:cBhvr>
                                        <p:cTn id="29" dur="500" fill="hold"/>
                                        <p:tgtEl>
                                          <p:spTgt spid="347177"/>
                                        </p:tgtEl>
                                        <p:attrNameLst>
                                          <p:attrName>ppt_w</p:attrName>
                                        </p:attrNameLst>
                                      </p:cBhvr>
                                      <p:tavLst>
                                        <p:tav tm="0">
                                          <p:val>
                                            <p:strVal val="4*#ppt_w"/>
                                          </p:val>
                                        </p:tav>
                                        <p:tav tm="100000">
                                          <p:val>
                                            <p:strVal val="#ppt_w"/>
                                          </p:val>
                                        </p:tav>
                                      </p:tavLst>
                                    </p:anim>
                                    <p:anim calcmode="lin" valueType="num">
                                      <p:cBhvr>
                                        <p:cTn id="30" dur="500" fill="hold"/>
                                        <p:tgtEl>
                                          <p:spTgt spid="347177"/>
                                        </p:tgtEl>
                                        <p:attrNameLst>
                                          <p:attrName>ppt_h</p:attrName>
                                        </p:attrNameLst>
                                      </p:cBhvr>
                                      <p:tavLst>
                                        <p:tav tm="0">
                                          <p:val>
                                            <p:strVal val="4*#ppt_h"/>
                                          </p:val>
                                        </p:tav>
                                        <p:tav tm="100000">
                                          <p:val>
                                            <p:strVal val="#ppt_h"/>
                                          </p:val>
                                        </p:tav>
                                      </p:tavLst>
                                    </p:anim>
                                  </p:childTnLst>
                                </p:cTn>
                              </p:par>
                            </p:childTnLst>
                          </p:cTn>
                        </p:par>
                        <p:par>
                          <p:cTn id="31" fill="hold" nodeType="afterGroup">
                            <p:stCondLst>
                              <p:cond delay="1500"/>
                            </p:stCondLst>
                            <p:childTnLst>
                              <p:par>
                                <p:cTn id="32" presetID="23" presetClass="entr" presetSubtype="16" fill="hold" nodeType="afterEffect">
                                  <p:stCondLst>
                                    <p:cond delay="0"/>
                                  </p:stCondLst>
                                  <p:childTnLst>
                                    <p:set>
                                      <p:cBhvr>
                                        <p:cTn id="33" dur="1" fill="hold">
                                          <p:stCondLst>
                                            <p:cond delay="0"/>
                                          </p:stCondLst>
                                        </p:cTn>
                                        <p:tgtEl>
                                          <p:spTgt spid="347147"/>
                                        </p:tgtEl>
                                        <p:attrNameLst>
                                          <p:attrName>style.visibility</p:attrName>
                                        </p:attrNameLst>
                                      </p:cBhvr>
                                      <p:to>
                                        <p:strVal val="visible"/>
                                      </p:to>
                                    </p:set>
                                    <p:anim calcmode="lin" valueType="num">
                                      <p:cBhvr>
                                        <p:cTn id="34" dur="500" fill="hold"/>
                                        <p:tgtEl>
                                          <p:spTgt spid="347147"/>
                                        </p:tgtEl>
                                        <p:attrNameLst>
                                          <p:attrName>ppt_w</p:attrName>
                                        </p:attrNameLst>
                                      </p:cBhvr>
                                      <p:tavLst>
                                        <p:tav tm="0">
                                          <p:val>
                                            <p:fltVal val="0"/>
                                          </p:val>
                                        </p:tav>
                                        <p:tav tm="100000">
                                          <p:val>
                                            <p:strVal val="#ppt_w"/>
                                          </p:val>
                                        </p:tav>
                                      </p:tavLst>
                                    </p:anim>
                                    <p:anim calcmode="lin" valueType="num">
                                      <p:cBhvr>
                                        <p:cTn id="35" dur="500" fill="hold"/>
                                        <p:tgtEl>
                                          <p:spTgt spid="3471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37CEFC1B-0429-6CCD-FC99-907871DAD955}"/>
              </a:ext>
            </a:extLst>
          </p:cNvPr>
          <p:cNvSpPr>
            <a:spLocks noChangeArrowheads="1"/>
          </p:cNvSpPr>
          <p:nvPr/>
        </p:nvSpPr>
        <p:spPr bwMode="auto">
          <a:xfrm>
            <a:off x="1812926" y="5957888"/>
            <a:ext cx="7135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400">
                <a:solidFill>
                  <a:schemeClr val="tx1"/>
                </a:solidFill>
                <a:latin typeface="Times New Roman" panose="02020603050405020304" pitchFamily="18" charset="0"/>
              </a:defRPr>
            </a:lvl1pPr>
            <a:lvl2pPr marL="568325"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1" defTabSz="914400" eaLnBrk="0" fontAlgn="base" hangingPunct="0">
              <a:spcBef>
                <a:spcPct val="0"/>
              </a:spcBef>
              <a:spcAft>
                <a:spcPct val="0"/>
              </a:spcAft>
              <a:buFontTx/>
              <a:buChar char="–"/>
            </a:pPr>
            <a:r>
              <a:rPr lang="en-US" altLang="fr-FR" sz="1800">
                <a:solidFill>
                  <a:srgbClr val="000000"/>
                </a:solidFill>
                <a:latin typeface="Arial" panose="020B0604020202020204" pitchFamily="34" charset="0"/>
              </a:rPr>
              <a:t>Numéros d’AS identiques -&gt; BGP Interne (iBGP)</a:t>
            </a:r>
            <a:endParaRPr lang="en-US" altLang="fr-FR" sz="1400">
              <a:solidFill>
                <a:srgbClr val="000000"/>
              </a:solidFill>
              <a:latin typeface="Courier New" panose="02070309020205020404" pitchFamily="49" charset="0"/>
            </a:endParaRPr>
          </a:p>
        </p:txBody>
      </p:sp>
      <p:pic>
        <p:nvPicPr>
          <p:cNvPr id="349187" name="Picture 3">
            <a:extLst>
              <a:ext uri="{FF2B5EF4-FFF2-40B4-BE49-F238E27FC236}">
                <a16:creationId xmlns:a16="http://schemas.microsoft.com/office/drawing/2014/main" id="{22D7E063-C119-215C-B357-F6CDF2E1D17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488" y="1001714"/>
            <a:ext cx="3497262"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9188" name="Picture 4">
            <a:extLst>
              <a:ext uri="{FF2B5EF4-FFF2-40B4-BE49-F238E27FC236}">
                <a16:creationId xmlns:a16="http://schemas.microsoft.com/office/drawing/2014/main" id="{8BE20BDD-2D75-E0F6-4713-E6699D5317B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38" y="1001714"/>
            <a:ext cx="3497262"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9189" name="Rectangle 5">
            <a:extLst>
              <a:ext uri="{FF2B5EF4-FFF2-40B4-BE49-F238E27FC236}">
                <a16:creationId xmlns:a16="http://schemas.microsoft.com/office/drawing/2014/main" id="{27935ECA-D19A-CA8E-F86B-1A52E0557DDB}"/>
              </a:ext>
            </a:extLst>
          </p:cNvPr>
          <p:cNvSpPr>
            <a:spLocks noChangeArrowheads="1"/>
          </p:cNvSpPr>
          <p:nvPr/>
        </p:nvSpPr>
        <p:spPr bwMode="auto">
          <a:xfrm>
            <a:off x="2928938" y="1147183"/>
            <a:ext cx="1427162"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700" b="1">
                <a:solidFill>
                  <a:srgbClr val="000000"/>
                </a:solidFill>
                <a:latin typeface="Arial" panose="020B0604020202020204" pitchFamily="34" charset="0"/>
              </a:rPr>
              <a:t>AS 100</a:t>
            </a:r>
          </a:p>
        </p:txBody>
      </p:sp>
      <p:sp>
        <p:nvSpPr>
          <p:cNvPr id="349190" name="Line 6">
            <a:extLst>
              <a:ext uri="{FF2B5EF4-FFF2-40B4-BE49-F238E27FC236}">
                <a16:creationId xmlns:a16="http://schemas.microsoft.com/office/drawing/2014/main" id="{E3A3217E-2CD3-6503-D910-86DE547CA413}"/>
              </a:ext>
            </a:extLst>
          </p:cNvPr>
          <p:cNvSpPr>
            <a:spLocks noChangeShapeType="1"/>
          </p:cNvSpPr>
          <p:nvPr/>
        </p:nvSpPr>
        <p:spPr bwMode="auto">
          <a:xfrm>
            <a:off x="2276476" y="2185988"/>
            <a:ext cx="7483475" cy="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191" name="Rectangle 7">
            <a:extLst>
              <a:ext uri="{FF2B5EF4-FFF2-40B4-BE49-F238E27FC236}">
                <a16:creationId xmlns:a16="http://schemas.microsoft.com/office/drawing/2014/main" id="{6055E1DD-2EC1-1023-8971-2A39A7E1158D}"/>
              </a:ext>
            </a:extLst>
          </p:cNvPr>
          <p:cNvSpPr>
            <a:spLocks noChangeArrowheads="1"/>
          </p:cNvSpPr>
          <p:nvPr/>
        </p:nvSpPr>
        <p:spPr bwMode="auto">
          <a:xfrm>
            <a:off x="8153401" y="1109083"/>
            <a:ext cx="14271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700" b="1">
                <a:solidFill>
                  <a:srgbClr val="000000"/>
                </a:solidFill>
                <a:latin typeface="Arial" panose="020B0604020202020204" pitchFamily="34" charset="0"/>
              </a:rPr>
              <a:t>AS 101</a:t>
            </a:r>
          </a:p>
        </p:txBody>
      </p:sp>
      <p:sp>
        <p:nvSpPr>
          <p:cNvPr id="349192" name="Rectangle 8">
            <a:extLst>
              <a:ext uri="{FF2B5EF4-FFF2-40B4-BE49-F238E27FC236}">
                <a16:creationId xmlns:a16="http://schemas.microsoft.com/office/drawing/2014/main" id="{7179420C-E290-C7A3-F51E-D173BD4BD8A0}"/>
              </a:ext>
            </a:extLst>
          </p:cNvPr>
          <p:cNvSpPr>
            <a:spLocks noGrp="1" noChangeArrowheads="1"/>
          </p:cNvSpPr>
          <p:nvPr>
            <p:ph type="title"/>
          </p:nvPr>
        </p:nvSpPr>
        <p:spPr>
          <a:xfrm>
            <a:off x="2209800" y="119063"/>
            <a:ext cx="7772400" cy="882650"/>
          </a:xfrm>
        </p:spPr>
        <p:txBody>
          <a:bodyPr/>
          <a:lstStyle/>
          <a:p>
            <a:r>
              <a:rPr lang="en-GB" altLang="fr-FR"/>
              <a:t>Configuration de sessions BGP</a:t>
            </a:r>
            <a:endParaRPr lang="en-US" altLang="fr-FR"/>
          </a:p>
        </p:txBody>
      </p:sp>
      <p:sp>
        <p:nvSpPr>
          <p:cNvPr id="349193" name="Text Box 9">
            <a:extLst>
              <a:ext uri="{FF2B5EF4-FFF2-40B4-BE49-F238E27FC236}">
                <a16:creationId xmlns:a16="http://schemas.microsoft.com/office/drawing/2014/main" id="{47619A4C-9F22-4A76-FAA5-41E8966EBB27}"/>
              </a:ext>
            </a:extLst>
          </p:cNvPr>
          <p:cNvSpPr txBox="1">
            <a:spLocks noChangeArrowheads="1"/>
          </p:cNvSpPr>
          <p:nvPr/>
        </p:nvSpPr>
        <p:spPr bwMode="auto">
          <a:xfrm>
            <a:off x="5386388" y="1903414"/>
            <a:ext cx="1281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222.222.10.0/30</a:t>
            </a:r>
          </a:p>
        </p:txBody>
      </p:sp>
      <p:sp>
        <p:nvSpPr>
          <p:cNvPr id="349194" name="Text Box 10">
            <a:extLst>
              <a:ext uri="{FF2B5EF4-FFF2-40B4-BE49-F238E27FC236}">
                <a16:creationId xmlns:a16="http://schemas.microsoft.com/office/drawing/2014/main" id="{E2208418-D95A-B80C-F955-6C327CB1B01F}"/>
              </a:ext>
            </a:extLst>
          </p:cNvPr>
          <p:cNvSpPr txBox="1">
            <a:spLocks noChangeArrowheads="1"/>
          </p:cNvSpPr>
          <p:nvPr/>
        </p:nvSpPr>
        <p:spPr bwMode="auto">
          <a:xfrm>
            <a:off x="5354638"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grpSp>
        <p:nvGrpSpPr>
          <p:cNvPr id="349195" name="Group 11">
            <a:extLst>
              <a:ext uri="{FF2B5EF4-FFF2-40B4-BE49-F238E27FC236}">
                <a16:creationId xmlns:a16="http://schemas.microsoft.com/office/drawing/2014/main" id="{FFEFD62C-F83A-1E90-8920-E1B488F863DA}"/>
              </a:ext>
            </a:extLst>
          </p:cNvPr>
          <p:cNvGrpSpPr>
            <a:grpSpLocks/>
          </p:cNvGrpSpPr>
          <p:nvPr/>
        </p:nvGrpSpPr>
        <p:grpSpPr bwMode="auto">
          <a:xfrm>
            <a:off x="2352676" y="2165350"/>
            <a:ext cx="5072063" cy="2306638"/>
            <a:chOff x="522" y="1364"/>
            <a:chExt cx="3195" cy="1453"/>
          </a:xfrm>
        </p:grpSpPr>
        <p:sp>
          <p:nvSpPr>
            <p:cNvPr id="349196" name="Freeform 12">
              <a:extLst>
                <a:ext uri="{FF2B5EF4-FFF2-40B4-BE49-F238E27FC236}">
                  <a16:creationId xmlns:a16="http://schemas.microsoft.com/office/drawing/2014/main" id="{F9A0ABAC-8895-6879-A744-B8375CBCE9F5}"/>
                </a:ext>
              </a:extLst>
            </p:cNvPr>
            <p:cNvSpPr>
              <a:spLocks/>
            </p:cNvSpPr>
            <p:nvPr/>
          </p:nvSpPr>
          <p:spPr bwMode="auto">
            <a:xfrm>
              <a:off x="525" y="1364"/>
              <a:ext cx="3192" cy="706"/>
            </a:xfrm>
            <a:custGeom>
              <a:avLst/>
              <a:gdLst>
                <a:gd name="T0" fmla="*/ 3192 w 3192"/>
                <a:gd name="T1" fmla="*/ 0 h 706"/>
                <a:gd name="T2" fmla="*/ 1743 w 3192"/>
                <a:gd name="T3" fmla="*/ 397 h 706"/>
                <a:gd name="T4" fmla="*/ 0 w 3192"/>
                <a:gd name="T5" fmla="*/ 706 h 706"/>
                <a:gd name="T6" fmla="*/ 2428 w 3192"/>
                <a:gd name="T7" fmla="*/ 701 h 706"/>
                <a:gd name="T8" fmla="*/ 2187 w 3192"/>
                <a:gd name="T9" fmla="*/ 460 h 706"/>
                <a:gd name="T10" fmla="*/ 3192 w 3192"/>
                <a:gd name="T11" fmla="*/ 0 h 706"/>
              </a:gdLst>
              <a:ahLst/>
              <a:cxnLst>
                <a:cxn ang="0">
                  <a:pos x="T0" y="T1"/>
                </a:cxn>
                <a:cxn ang="0">
                  <a:pos x="T2" y="T3"/>
                </a:cxn>
                <a:cxn ang="0">
                  <a:pos x="T4" y="T5"/>
                </a:cxn>
                <a:cxn ang="0">
                  <a:pos x="T6" y="T7"/>
                </a:cxn>
                <a:cxn ang="0">
                  <a:pos x="T8" y="T9"/>
                </a:cxn>
                <a:cxn ang="0">
                  <a:pos x="T10" y="T11"/>
                </a:cxn>
              </a:cxnLst>
              <a:rect l="0" t="0" r="r" b="b"/>
              <a:pathLst>
                <a:path w="3192" h="706">
                  <a:moveTo>
                    <a:pt x="3192" y="0"/>
                  </a:moveTo>
                  <a:lnTo>
                    <a:pt x="1743" y="397"/>
                  </a:lnTo>
                  <a:lnTo>
                    <a:pt x="0" y="706"/>
                  </a:lnTo>
                  <a:lnTo>
                    <a:pt x="2428" y="701"/>
                  </a:lnTo>
                  <a:lnTo>
                    <a:pt x="2187" y="460"/>
                  </a:lnTo>
                  <a:lnTo>
                    <a:pt x="3192" y="0"/>
                  </a:lnTo>
                  <a:close/>
                </a:path>
              </a:pathLst>
            </a:custGeom>
            <a:solidFill>
              <a:schemeClr val="folHlink"/>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197" name="Text Box 13">
              <a:extLst>
                <a:ext uri="{FF2B5EF4-FFF2-40B4-BE49-F238E27FC236}">
                  <a16:creationId xmlns:a16="http://schemas.microsoft.com/office/drawing/2014/main" id="{187451E4-A406-B725-B5E8-523F5A7334EA}"/>
                </a:ext>
              </a:extLst>
            </p:cNvPr>
            <p:cNvSpPr txBox="1">
              <a:spLocks noChangeArrowheads="1"/>
            </p:cNvSpPr>
            <p:nvPr/>
          </p:nvSpPr>
          <p:spPr bwMode="auto">
            <a:xfrm>
              <a:off x="522" y="2061"/>
              <a:ext cx="2444" cy="756"/>
            </a:xfrm>
            <a:prstGeom prst="rect">
              <a:avLst/>
            </a:prstGeom>
            <a:gradFill rotWithShape="0">
              <a:gsLst>
                <a:gs pos="0">
                  <a:schemeClr val="folHlink">
                    <a:gamma/>
                    <a:shade val="87059"/>
                    <a:invGamma/>
                  </a:schemeClr>
                </a:gs>
                <a:gs pos="100000">
                  <a:schemeClr val="folHlink"/>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interface Serial 1</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ip address 220.220.16.2 255.255.255.252</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router bgp 101</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network 220.220.16.0 mask 255.255.255.0</a:t>
              </a:r>
            </a:p>
            <a:p>
              <a:pPr defTabSz="914400" eaLnBrk="0" fontAlgn="base" hangingPunct="0">
                <a:spcBef>
                  <a:spcPct val="0"/>
                </a:spcBef>
                <a:spcAft>
                  <a:spcPct val="0"/>
                </a:spcAft>
              </a:pPr>
              <a:r>
                <a:rPr lang="en-US" altLang="fr-FR" sz="1200" b="1">
                  <a:solidFill>
                    <a:srgbClr val="3333CC"/>
                  </a:solidFill>
                  <a:effectLst>
                    <a:outerShdw blurRad="38100" dist="38100" dir="2700000" algn="tl">
                      <a:srgbClr val="000000"/>
                    </a:outerShdw>
                  </a:effectLst>
                  <a:latin typeface="Courier New" panose="02070309020205020404" pitchFamily="49" charset="0"/>
                </a:rPr>
                <a:t> neighbor 220.220.16.1 remote-as 101</a:t>
              </a:r>
              <a:endParaRPr lang="en-US" altLang="fr-FR" sz="1200" b="1">
                <a:solidFill>
                  <a:srgbClr val="000000"/>
                </a:solidFill>
                <a:latin typeface="Courier New" panose="02070309020205020404" pitchFamily="49" charset="0"/>
              </a:endParaRPr>
            </a:p>
          </p:txBody>
        </p:sp>
      </p:grpSp>
      <p:grpSp>
        <p:nvGrpSpPr>
          <p:cNvPr id="349198" name="Group 14">
            <a:extLst>
              <a:ext uri="{FF2B5EF4-FFF2-40B4-BE49-F238E27FC236}">
                <a16:creationId xmlns:a16="http://schemas.microsoft.com/office/drawing/2014/main" id="{B82E68EF-ED7E-A466-410A-AE0C87C6667D}"/>
              </a:ext>
            </a:extLst>
          </p:cNvPr>
          <p:cNvGrpSpPr>
            <a:grpSpLocks/>
          </p:cNvGrpSpPr>
          <p:nvPr/>
        </p:nvGrpSpPr>
        <p:grpSpPr bwMode="auto">
          <a:xfrm>
            <a:off x="4575176" y="1927226"/>
            <a:ext cx="847725" cy="530225"/>
            <a:chOff x="2034" y="1265"/>
            <a:chExt cx="534" cy="334"/>
          </a:xfrm>
        </p:grpSpPr>
        <p:pic>
          <p:nvPicPr>
            <p:cNvPr id="349199" name="Picture 15">
              <a:extLst>
                <a:ext uri="{FF2B5EF4-FFF2-40B4-BE49-F238E27FC236}">
                  <a16:creationId xmlns:a16="http://schemas.microsoft.com/office/drawing/2014/main" id="{B22D7098-B3AC-63DB-E051-58550A74C64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 y="1265"/>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9200" name="Rectangle 16">
              <a:extLst>
                <a:ext uri="{FF2B5EF4-FFF2-40B4-BE49-F238E27FC236}">
                  <a16:creationId xmlns:a16="http://schemas.microsoft.com/office/drawing/2014/main" id="{DF30897F-3DEC-9784-6752-E328DBA4F32E}"/>
                </a:ext>
              </a:extLst>
            </p:cNvPr>
            <p:cNvSpPr>
              <a:spLocks noChangeArrowheads="1"/>
            </p:cNvSpPr>
            <p:nvPr/>
          </p:nvSpPr>
          <p:spPr bwMode="auto">
            <a:xfrm>
              <a:off x="2243" y="140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49201" name="Group 17">
            <a:extLst>
              <a:ext uri="{FF2B5EF4-FFF2-40B4-BE49-F238E27FC236}">
                <a16:creationId xmlns:a16="http://schemas.microsoft.com/office/drawing/2014/main" id="{DCE07E2B-AB43-161F-D891-9024833843D5}"/>
              </a:ext>
            </a:extLst>
          </p:cNvPr>
          <p:cNvGrpSpPr>
            <a:grpSpLocks/>
          </p:cNvGrpSpPr>
          <p:nvPr/>
        </p:nvGrpSpPr>
        <p:grpSpPr bwMode="auto">
          <a:xfrm>
            <a:off x="6323014" y="2090738"/>
            <a:ext cx="3997325" cy="2379662"/>
            <a:chOff x="2991" y="1317"/>
            <a:chExt cx="2518" cy="1499"/>
          </a:xfrm>
        </p:grpSpPr>
        <p:sp>
          <p:nvSpPr>
            <p:cNvPr id="349202" name="Freeform 18">
              <a:extLst>
                <a:ext uri="{FF2B5EF4-FFF2-40B4-BE49-F238E27FC236}">
                  <a16:creationId xmlns:a16="http://schemas.microsoft.com/office/drawing/2014/main" id="{04CA010B-9350-1B2F-B038-7E2B38ACDCFC}"/>
                </a:ext>
              </a:extLst>
            </p:cNvPr>
            <p:cNvSpPr>
              <a:spLocks/>
            </p:cNvSpPr>
            <p:nvPr/>
          </p:nvSpPr>
          <p:spPr bwMode="auto">
            <a:xfrm>
              <a:off x="3004" y="1317"/>
              <a:ext cx="2505" cy="753"/>
            </a:xfrm>
            <a:custGeom>
              <a:avLst/>
              <a:gdLst>
                <a:gd name="T0" fmla="*/ 2505 w 2505"/>
                <a:gd name="T1" fmla="*/ 0 h 753"/>
                <a:gd name="T2" fmla="*/ 1360 w 2505"/>
                <a:gd name="T3" fmla="*/ 475 h 753"/>
                <a:gd name="T4" fmla="*/ 0 w 2505"/>
                <a:gd name="T5" fmla="*/ 749 h 753"/>
                <a:gd name="T6" fmla="*/ 2428 w 2505"/>
                <a:gd name="T7" fmla="*/ 753 h 753"/>
                <a:gd name="T8" fmla="*/ 1734 w 2505"/>
                <a:gd name="T9" fmla="*/ 477 h 753"/>
                <a:gd name="T10" fmla="*/ 2505 w 2505"/>
                <a:gd name="T11" fmla="*/ 0 h 753"/>
              </a:gdLst>
              <a:ahLst/>
              <a:cxnLst>
                <a:cxn ang="0">
                  <a:pos x="T0" y="T1"/>
                </a:cxn>
                <a:cxn ang="0">
                  <a:pos x="T2" y="T3"/>
                </a:cxn>
                <a:cxn ang="0">
                  <a:pos x="T4" y="T5"/>
                </a:cxn>
                <a:cxn ang="0">
                  <a:pos x="T6" y="T7"/>
                </a:cxn>
                <a:cxn ang="0">
                  <a:pos x="T8" y="T9"/>
                </a:cxn>
                <a:cxn ang="0">
                  <a:pos x="T10" y="T11"/>
                </a:cxn>
              </a:cxnLst>
              <a:rect l="0" t="0" r="r" b="b"/>
              <a:pathLst>
                <a:path w="2505" h="753">
                  <a:moveTo>
                    <a:pt x="2505" y="0"/>
                  </a:moveTo>
                  <a:lnTo>
                    <a:pt x="1360" y="475"/>
                  </a:lnTo>
                  <a:lnTo>
                    <a:pt x="0" y="749"/>
                  </a:lnTo>
                  <a:lnTo>
                    <a:pt x="2428" y="753"/>
                  </a:lnTo>
                  <a:lnTo>
                    <a:pt x="1734" y="477"/>
                  </a:lnTo>
                  <a:lnTo>
                    <a:pt x="2505" y="0"/>
                  </a:lnTo>
                  <a:close/>
                </a:path>
              </a:pathLst>
            </a:custGeom>
            <a:solidFill>
              <a:schemeClr val="folHlink"/>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203" name="Text Box 19">
              <a:extLst>
                <a:ext uri="{FF2B5EF4-FFF2-40B4-BE49-F238E27FC236}">
                  <a16:creationId xmlns:a16="http://schemas.microsoft.com/office/drawing/2014/main" id="{F1712DC3-9D1B-1C29-25EF-CAB71B019291}"/>
                </a:ext>
              </a:extLst>
            </p:cNvPr>
            <p:cNvSpPr txBox="1">
              <a:spLocks noChangeArrowheads="1"/>
            </p:cNvSpPr>
            <p:nvPr/>
          </p:nvSpPr>
          <p:spPr bwMode="auto">
            <a:xfrm>
              <a:off x="2991" y="2060"/>
              <a:ext cx="2444" cy="756"/>
            </a:xfrm>
            <a:prstGeom prst="rect">
              <a:avLst/>
            </a:prstGeom>
            <a:gradFill rotWithShape="0">
              <a:gsLst>
                <a:gs pos="0">
                  <a:schemeClr val="folHlink">
                    <a:gamma/>
                    <a:shade val="87059"/>
                    <a:invGamma/>
                  </a:schemeClr>
                </a:gs>
                <a:gs pos="100000">
                  <a:schemeClr val="folHlink"/>
                </a:gs>
              </a:gsLst>
              <a:lin ang="5400000" scaled="1"/>
            </a:gra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interface Serial 1</a:t>
              </a: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ip address 222.220.16.1 255.255.255.252</a:t>
              </a:r>
            </a:p>
            <a:p>
              <a:pPr defTabSz="914400" eaLnBrk="0" fontAlgn="base" hangingPunct="0">
                <a:spcBef>
                  <a:spcPct val="0"/>
                </a:spcBef>
                <a:spcAft>
                  <a:spcPct val="0"/>
                </a:spcAft>
              </a:pPr>
              <a:endParaRPr lang="en-GB" altLang="fr-FR" sz="1200" b="1">
                <a:solidFill>
                  <a:srgbClr val="000000"/>
                </a:solidFill>
                <a:latin typeface="Courier New" panose="02070309020205020404" pitchFamily="49" charset="0"/>
              </a:endParaRP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router bgp 101</a:t>
              </a:r>
            </a:p>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 network 220.220.16.0 mask 255.255.255.0</a:t>
              </a:r>
            </a:p>
            <a:p>
              <a:pPr defTabSz="914400" eaLnBrk="0" fontAlgn="base" hangingPunct="0">
                <a:spcBef>
                  <a:spcPct val="0"/>
                </a:spcBef>
                <a:spcAft>
                  <a:spcPct val="0"/>
                </a:spcAft>
              </a:pPr>
              <a:r>
                <a:rPr lang="en-GB" altLang="fr-FR" sz="1200" b="1">
                  <a:solidFill>
                    <a:srgbClr val="3333CC"/>
                  </a:solidFill>
                  <a:effectLst>
                    <a:outerShdw blurRad="38100" dist="38100" dir="2700000" algn="tl">
                      <a:srgbClr val="000000"/>
                    </a:outerShdw>
                  </a:effectLst>
                  <a:latin typeface="Courier New" panose="02070309020205020404" pitchFamily="49" charset="0"/>
                </a:rPr>
                <a:t> neighbor 220.220.16.2 remote-as 101</a:t>
              </a:r>
              <a:endParaRPr lang="en-US" altLang="fr-FR" sz="1200" b="1">
                <a:solidFill>
                  <a:srgbClr val="000000"/>
                </a:solidFill>
                <a:latin typeface="Courier New" panose="02070309020205020404" pitchFamily="49" charset="0"/>
              </a:endParaRPr>
            </a:p>
          </p:txBody>
        </p:sp>
      </p:grpSp>
      <p:grpSp>
        <p:nvGrpSpPr>
          <p:cNvPr id="349204" name="Group 20">
            <a:extLst>
              <a:ext uri="{FF2B5EF4-FFF2-40B4-BE49-F238E27FC236}">
                <a16:creationId xmlns:a16="http://schemas.microsoft.com/office/drawing/2014/main" id="{9DD6E281-7C23-38AE-E8BE-5BB1E738D20F}"/>
              </a:ext>
            </a:extLst>
          </p:cNvPr>
          <p:cNvGrpSpPr>
            <a:grpSpLocks/>
          </p:cNvGrpSpPr>
          <p:nvPr/>
        </p:nvGrpSpPr>
        <p:grpSpPr bwMode="auto">
          <a:xfrm>
            <a:off x="6683376" y="1928813"/>
            <a:ext cx="847725" cy="527050"/>
            <a:chOff x="3178" y="1777"/>
            <a:chExt cx="534" cy="332"/>
          </a:xfrm>
        </p:grpSpPr>
        <p:pic>
          <p:nvPicPr>
            <p:cNvPr id="349205" name="Picture 21">
              <a:extLst>
                <a:ext uri="{FF2B5EF4-FFF2-40B4-BE49-F238E27FC236}">
                  <a16:creationId xmlns:a16="http://schemas.microsoft.com/office/drawing/2014/main" id="{E683BEAE-95ED-ACC2-A89D-1B2CD0B5ED6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9206" name="Rectangle 22">
              <a:extLst>
                <a:ext uri="{FF2B5EF4-FFF2-40B4-BE49-F238E27FC236}">
                  <a16:creationId xmlns:a16="http://schemas.microsoft.com/office/drawing/2014/main" id="{2F07F8C1-8C98-DB71-AAFF-B2D54217667E}"/>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C</a:t>
              </a:r>
            </a:p>
          </p:txBody>
        </p:sp>
      </p:grpSp>
      <p:grpSp>
        <p:nvGrpSpPr>
          <p:cNvPr id="349207" name="Group 23">
            <a:extLst>
              <a:ext uri="{FF2B5EF4-FFF2-40B4-BE49-F238E27FC236}">
                <a16:creationId xmlns:a16="http://schemas.microsoft.com/office/drawing/2014/main" id="{EEC8DCDA-65C9-FF59-5C4F-317BBD95389F}"/>
              </a:ext>
            </a:extLst>
          </p:cNvPr>
          <p:cNvGrpSpPr>
            <a:grpSpLocks/>
          </p:cNvGrpSpPr>
          <p:nvPr/>
        </p:nvGrpSpPr>
        <p:grpSpPr bwMode="auto">
          <a:xfrm>
            <a:off x="7467600" y="1539876"/>
            <a:ext cx="2224088" cy="1006475"/>
            <a:chOff x="3744" y="970"/>
            <a:chExt cx="1401" cy="634"/>
          </a:xfrm>
        </p:grpSpPr>
        <p:sp>
          <p:nvSpPr>
            <p:cNvPr id="349208" name="Arc 24">
              <a:extLst>
                <a:ext uri="{FF2B5EF4-FFF2-40B4-BE49-F238E27FC236}">
                  <a16:creationId xmlns:a16="http://schemas.microsoft.com/office/drawing/2014/main" id="{90D7C817-5F4B-2E43-795A-1920DAE7A266}"/>
                </a:ext>
              </a:extLst>
            </p:cNvPr>
            <p:cNvSpPr>
              <a:spLocks/>
            </p:cNvSpPr>
            <p:nvPr/>
          </p:nvSpPr>
          <p:spPr bwMode="auto">
            <a:xfrm rot="5266153">
              <a:off x="4128" y="586"/>
              <a:ext cx="634" cy="1401"/>
            </a:xfrm>
            <a:custGeom>
              <a:avLst/>
              <a:gdLst>
                <a:gd name="G0" fmla="+- 21600 0 0"/>
                <a:gd name="G1" fmla="+- 18823 0 0"/>
                <a:gd name="G2" fmla="+- 21600 0 0"/>
                <a:gd name="T0" fmla="*/ 8475 w 21600"/>
                <a:gd name="T1" fmla="*/ 35978 h 35978"/>
                <a:gd name="T2" fmla="*/ 11004 w 21600"/>
                <a:gd name="T3" fmla="*/ 0 h 35978"/>
                <a:gd name="T4" fmla="*/ 21600 w 21600"/>
                <a:gd name="T5" fmla="*/ 18823 h 35978"/>
              </a:gdLst>
              <a:ahLst/>
              <a:cxnLst>
                <a:cxn ang="0">
                  <a:pos x="T0" y="T1"/>
                </a:cxn>
                <a:cxn ang="0">
                  <a:pos x="T2" y="T3"/>
                </a:cxn>
                <a:cxn ang="0">
                  <a:pos x="T4" y="T5"/>
                </a:cxn>
              </a:cxnLst>
              <a:rect l="0" t="0" r="r" b="b"/>
              <a:pathLst>
                <a:path w="21600" h="35978" fill="none" extrusionOk="0">
                  <a:moveTo>
                    <a:pt x="8474" y="35978"/>
                  </a:moveTo>
                  <a:cubicBezTo>
                    <a:pt x="3133" y="31891"/>
                    <a:pt x="0" y="25548"/>
                    <a:pt x="0" y="18823"/>
                  </a:cubicBezTo>
                  <a:cubicBezTo>
                    <a:pt x="0" y="11022"/>
                    <a:pt x="4206" y="3827"/>
                    <a:pt x="11004" y="0"/>
                  </a:cubicBezTo>
                </a:path>
                <a:path w="21600" h="35978" stroke="0" extrusionOk="0">
                  <a:moveTo>
                    <a:pt x="8474" y="35978"/>
                  </a:moveTo>
                  <a:cubicBezTo>
                    <a:pt x="3133" y="31891"/>
                    <a:pt x="0" y="25548"/>
                    <a:pt x="0" y="18823"/>
                  </a:cubicBezTo>
                  <a:cubicBezTo>
                    <a:pt x="0" y="11022"/>
                    <a:pt x="4206" y="3827"/>
                    <a:pt x="11004" y="0"/>
                  </a:cubicBezTo>
                  <a:lnTo>
                    <a:pt x="21600" y="18823"/>
                  </a:lnTo>
                  <a:close/>
                </a:path>
              </a:pathLst>
            </a:custGeom>
            <a:noFill/>
            <a:ln w="25400" cap="rnd">
              <a:solidFill>
                <a:srgbClr val="00B17A"/>
              </a:solidFill>
              <a:round/>
              <a:headEnd type="triangle" w="med" len="med"/>
              <a:tailEnd type="triangl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209" name="Text Box 25">
              <a:extLst>
                <a:ext uri="{FF2B5EF4-FFF2-40B4-BE49-F238E27FC236}">
                  <a16:creationId xmlns:a16="http://schemas.microsoft.com/office/drawing/2014/main" id="{4FDD40E1-6B79-729E-4444-418C07BF3788}"/>
                </a:ext>
              </a:extLst>
            </p:cNvPr>
            <p:cNvSpPr txBox="1">
              <a:spLocks noChangeArrowheads="1"/>
            </p:cNvSpPr>
            <p:nvPr/>
          </p:nvSpPr>
          <p:spPr bwMode="auto">
            <a:xfrm>
              <a:off x="3986" y="1072"/>
              <a:ext cx="96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Session TCP iBGP</a:t>
              </a:r>
            </a:p>
          </p:txBody>
        </p:sp>
      </p:grpSp>
      <p:sp>
        <p:nvSpPr>
          <p:cNvPr id="349210" name="Rectangle 26">
            <a:extLst>
              <a:ext uri="{FF2B5EF4-FFF2-40B4-BE49-F238E27FC236}">
                <a16:creationId xmlns:a16="http://schemas.microsoft.com/office/drawing/2014/main" id="{7CB23F82-2132-ECCB-0E53-E050E7EEDFE6}"/>
              </a:ext>
            </a:extLst>
          </p:cNvPr>
          <p:cNvSpPr>
            <a:spLocks noChangeArrowheads="1"/>
          </p:cNvSpPr>
          <p:nvPr/>
        </p:nvSpPr>
        <p:spPr bwMode="auto">
          <a:xfrm>
            <a:off x="1812926" y="5067301"/>
            <a:ext cx="8329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2250" indent="-222250">
              <a:defRPr sz="2400">
                <a:solidFill>
                  <a:schemeClr val="tx1"/>
                </a:solidFill>
                <a:latin typeface="Times New Roman" panose="02020603050405020304" pitchFamily="18" charset="0"/>
              </a:defRPr>
            </a:lvl1pPr>
            <a:lvl2pPr marL="571500"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30000"/>
              </a:spcBef>
              <a:spcAft>
                <a:spcPct val="0"/>
              </a:spcAft>
              <a:buFontTx/>
              <a:buChar char="•"/>
            </a:pPr>
            <a:r>
              <a:rPr lang="en-US" altLang="fr-FR" sz="2000" b="1">
                <a:solidFill>
                  <a:srgbClr val="000000"/>
                </a:solidFill>
                <a:latin typeface="Arial" panose="020B0604020202020204" pitchFamily="34" charset="0"/>
              </a:rPr>
              <a:t>Les sessions BGP sont établies en utilisant la commande BGP “neighbor” du routeur</a:t>
            </a:r>
            <a:endParaRPr lang="en-US" altLang="fr-FR" sz="1400">
              <a:solidFill>
                <a:srgbClr val="000000"/>
              </a:solidFill>
              <a:latin typeface="Courier New" panose="02070309020205020404" pitchFamily="49" charset="0"/>
            </a:endParaRPr>
          </a:p>
        </p:txBody>
      </p:sp>
      <p:grpSp>
        <p:nvGrpSpPr>
          <p:cNvPr id="349211" name="Group 27">
            <a:extLst>
              <a:ext uri="{FF2B5EF4-FFF2-40B4-BE49-F238E27FC236}">
                <a16:creationId xmlns:a16="http://schemas.microsoft.com/office/drawing/2014/main" id="{F03AE6C0-7E02-D2D2-DCC4-7F7D857B97CA}"/>
              </a:ext>
            </a:extLst>
          </p:cNvPr>
          <p:cNvGrpSpPr>
            <a:grpSpLocks/>
          </p:cNvGrpSpPr>
          <p:nvPr/>
        </p:nvGrpSpPr>
        <p:grpSpPr bwMode="auto">
          <a:xfrm>
            <a:off x="9628189" y="1928813"/>
            <a:ext cx="847725" cy="527050"/>
            <a:chOff x="3178" y="1777"/>
            <a:chExt cx="534" cy="332"/>
          </a:xfrm>
        </p:grpSpPr>
        <p:pic>
          <p:nvPicPr>
            <p:cNvPr id="349212" name="Picture 28">
              <a:extLst>
                <a:ext uri="{FF2B5EF4-FFF2-40B4-BE49-F238E27FC236}">
                  <a16:creationId xmlns:a16="http://schemas.microsoft.com/office/drawing/2014/main" id="{DAB7A6AD-0B61-0B92-7CFC-5883B06820E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9213" name="Rectangle 29">
              <a:extLst>
                <a:ext uri="{FF2B5EF4-FFF2-40B4-BE49-F238E27FC236}">
                  <a16:creationId xmlns:a16="http://schemas.microsoft.com/office/drawing/2014/main" id="{0B76F419-424E-58C0-13F8-CB2DDC036864}"/>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49214" name="Text Box 30">
            <a:extLst>
              <a:ext uri="{FF2B5EF4-FFF2-40B4-BE49-F238E27FC236}">
                <a16:creationId xmlns:a16="http://schemas.microsoft.com/office/drawing/2014/main" id="{AC817649-823E-9DE8-2811-222AF8CCC73E}"/>
              </a:ext>
            </a:extLst>
          </p:cNvPr>
          <p:cNvSpPr txBox="1">
            <a:spLocks noChangeArrowheads="1"/>
          </p:cNvSpPr>
          <p:nvPr/>
        </p:nvSpPr>
        <p:spPr bwMode="auto">
          <a:xfrm>
            <a:off x="2806700" y="2152650"/>
            <a:ext cx="1365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220.220.8.0/24</a:t>
            </a:r>
          </a:p>
        </p:txBody>
      </p:sp>
      <p:sp>
        <p:nvSpPr>
          <p:cNvPr id="349215" name="Text Box 31">
            <a:extLst>
              <a:ext uri="{FF2B5EF4-FFF2-40B4-BE49-F238E27FC236}">
                <a16:creationId xmlns:a16="http://schemas.microsoft.com/office/drawing/2014/main" id="{BCE81796-515C-CF38-D795-620DB0072421}"/>
              </a:ext>
            </a:extLst>
          </p:cNvPr>
          <p:cNvSpPr txBox="1">
            <a:spLocks noChangeArrowheads="1"/>
          </p:cNvSpPr>
          <p:nvPr/>
        </p:nvSpPr>
        <p:spPr bwMode="auto">
          <a:xfrm>
            <a:off x="7896226" y="2155825"/>
            <a:ext cx="1463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220.220.16.0/24</a:t>
            </a:r>
          </a:p>
        </p:txBody>
      </p:sp>
      <p:grpSp>
        <p:nvGrpSpPr>
          <p:cNvPr id="349216" name="Group 32">
            <a:extLst>
              <a:ext uri="{FF2B5EF4-FFF2-40B4-BE49-F238E27FC236}">
                <a16:creationId xmlns:a16="http://schemas.microsoft.com/office/drawing/2014/main" id="{CEF93FD6-3400-7AC1-02C7-466AFEA5A8F2}"/>
              </a:ext>
            </a:extLst>
          </p:cNvPr>
          <p:cNvGrpSpPr>
            <a:grpSpLocks/>
          </p:cNvGrpSpPr>
          <p:nvPr/>
        </p:nvGrpSpPr>
        <p:grpSpPr bwMode="auto">
          <a:xfrm>
            <a:off x="1671639" y="1928813"/>
            <a:ext cx="847725" cy="527050"/>
            <a:chOff x="3178" y="1777"/>
            <a:chExt cx="534" cy="332"/>
          </a:xfrm>
        </p:grpSpPr>
        <p:pic>
          <p:nvPicPr>
            <p:cNvPr id="349217" name="Picture 33">
              <a:extLst>
                <a:ext uri="{FF2B5EF4-FFF2-40B4-BE49-F238E27FC236}">
                  <a16:creationId xmlns:a16="http://schemas.microsoft.com/office/drawing/2014/main" id="{E238DDC2-1774-6513-C1BF-7B50A3157A9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 y="1777"/>
              <a:ext cx="534"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9218" name="Rectangle 34">
              <a:extLst>
                <a:ext uri="{FF2B5EF4-FFF2-40B4-BE49-F238E27FC236}">
                  <a16:creationId xmlns:a16="http://schemas.microsoft.com/office/drawing/2014/main" id="{FF3DC785-C3A3-65EA-0DE2-E64342E73CC8}"/>
                </a:ext>
              </a:extLst>
            </p:cNvPr>
            <p:cNvSpPr>
              <a:spLocks noChangeArrowheads="1"/>
            </p:cNvSpPr>
            <p:nvPr/>
          </p:nvSpPr>
          <p:spPr bwMode="auto">
            <a:xfrm>
              <a:off x="3386" y="1917"/>
              <a:ext cx="1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nchorCtr="1">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A</a:t>
              </a:r>
            </a:p>
          </p:txBody>
        </p:sp>
      </p:grpSp>
      <p:sp>
        <p:nvSpPr>
          <p:cNvPr id="349219" name="Text Box 35">
            <a:extLst>
              <a:ext uri="{FF2B5EF4-FFF2-40B4-BE49-F238E27FC236}">
                <a16:creationId xmlns:a16="http://schemas.microsoft.com/office/drawing/2014/main" id="{FF5CC003-B231-DF51-437F-41102505EB17}"/>
              </a:ext>
            </a:extLst>
          </p:cNvPr>
          <p:cNvSpPr txBox="1">
            <a:spLocks noChangeArrowheads="1"/>
          </p:cNvSpPr>
          <p:nvPr/>
        </p:nvSpPr>
        <p:spPr bwMode="auto">
          <a:xfrm>
            <a:off x="2435225"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sp>
        <p:nvSpPr>
          <p:cNvPr id="349220" name="Text Box 36">
            <a:extLst>
              <a:ext uri="{FF2B5EF4-FFF2-40B4-BE49-F238E27FC236}">
                <a16:creationId xmlns:a16="http://schemas.microsoft.com/office/drawing/2014/main" id="{A758461E-C3FA-CC6F-4CB7-AE656F1BB885}"/>
              </a:ext>
            </a:extLst>
          </p:cNvPr>
          <p:cNvSpPr txBox="1">
            <a:spLocks noChangeArrowheads="1"/>
          </p:cNvSpPr>
          <p:nvPr/>
        </p:nvSpPr>
        <p:spPr bwMode="auto">
          <a:xfrm>
            <a:off x="4316413"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9221" name="Text Box 37">
            <a:extLst>
              <a:ext uri="{FF2B5EF4-FFF2-40B4-BE49-F238E27FC236}">
                <a16:creationId xmlns:a16="http://schemas.microsoft.com/office/drawing/2014/main" id="{7F113549-0F93-49B8-2ECA-E0525557B743}"/>
              </a:ext>
            </a:extLst>
          </p:cNvPr>
          <p:cNvSpPr txBox="1">
            <a:spLocks noChangeArrowheads="1"/>
          </p:cNvSpPr>
          <p:nvPr/>
        </p:nvSpPr>
        <p:spPr bwMode="auto">
          <a:xfrm>
            <a:off x="7467600"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.2</a:t>
            </a:r>
          </a:p>
        </p:txBody>
      </p:sp>
      <p:sp>
        <p:nvSpPr>
          <p:cNvPr id="349222" name="Text Box 38">
            <a:extLst>
              <a:ext uri="{FF2B5EF4-FFF2-40B4-BE49-F238E27FC236}">
                <a16:creationId xmlns:a16="http://schemas.microsoft.com/office/drawing/2014/main" id="{748F2418-CA6B-020F-F236-D9955ABBB0E6}"/>
              </a:ext>
            </a:extLst>
          </p:cNvPr>
          <p:cNvSpPr txBox="1">
            <a:spLocks noChangeArrowheads="1"/>
          </p:cNvSpPr>
          <p:nvPr/>
        </p:nvSpPr>
        <p:spPr bwMode="auto">
          <a:xfrm>
            <a:off x="9374188"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9223" name="Text Box 39">
            <a:extLst>
              <a:ext uri="{FF2B5EF4-FFF2-40B4-BE49-F238E27FC236}">
                <a16:creationId xmlns:a16="http://schemas.microsoft.com/office/drawing/2014/main" id="{BBCE7FB6-2F42-5D5C-50C3-6878853EF9CA}"/>
              </a:ext>
            </a:extLst>
          </p:cNvPr>
          <p:cNvSpPr txBox="1">
            <a:spLocks noChangeArrowheads="1"/>
          </p:cNvSpPr>
          <p:nvPr/>
        </p:nvSpPr>
        <p:spPr bwMode="auto">
          <a:xfrm>
            <a:off x="6405563" y="2162175"/>
            <a:ext cx="311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.1</a:t>
            </a:r>
          </a:p>
        </p:txBody>
      </p:sp>
      <p:sp>
        <p:nvSpPr>
          <p:cNvPr id="349224" name="Rectangle 40">
            <a:extLst>
              <a:ext uri="{FF2B5EF4-FFF2-40B4-BE49-F238E27FC236}">
                <a16:creationId xmlns:a16="http://schemas.microsoft.com/office/drawing/2014/main" id="{33CDA86A-F424-4E36-06E0-CD3FCE82BA96}"/>
              </a:ext>
            </a:extLst>
          </p:cNvPr>
          <p:cNvSpPr>
            <a:spLocks noChangeArrowheads="1"/>
          </p:cNvSpPr>
          <p:nvPr/>
        </p:nvSpPr>
        <p:spPr bwMode="auto">
          <a:xfrm>
            <a:off x="5453064" y="4206875"/>
            <a:ext cx="369887" cy="222250"/>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225" name="Rectangle 41">
            <a:extLst>
              <a:ext uri="{FF2B5EF4-FFF2-40B4-BE49-F238E27FC236}">
                <a16:creationId xmlns:a16="http://schemas.microsoft.com/office/drawing/2014/main" id="{4D7074A5-0FB7-C0AE-F215-88ABC02AA7D2}"/>
              </a:ext>
            </a:extLst>
          </p:cNvPr>
          <p:cNvSpPr>
            <a:spLocks noChangeArrowheads="1"/>
          </p:cNvSpPr>
          <p:nvPr/>
        </p:nvSpPr>
        <p:spPr bwMode="auto">
          <a:xfrm>
            <a:off x="9417050" y="4206875"/>
            <a:ext cx="369888" cy="222250"/>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49226" name="Rectangle 42">
            <a:extLst>
              <a:ext uri="{FF2B5EF4-FFF2-40B4-BE49-F238E27FC236}">
                <a16:creationId xmlns:a16="http://schemas.microsoft.com/office/drawing/2014/main" id="{69553C17-1AE1-A2DA-05A8-ADAE0DE36B89}"/>
              </a:ext>
            </a:extLst>
          </p:cNvPr>
          <p:cNvSpPr>
            <a:spLocks noChangeArrowheads="1"/>
          </p:cNvSpPr>
          <p:nvPr/>
        </p:nvSpPr>
        <p:spPr bwMode="auto">
          <a:xfrm>
            <a:off x="1811338" y="5670551"/>
            <a:ext cx="7135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68325" indent="-222250">
              <a:defRPr sz="2400">
                <a:solidFill>
                  <a:schemeClr val="tx1"/>
                </a:solidFill>
                <a:latin typeface="Times New Roman" panose="02020603050405020304" pitchFamily="18" charset="0"/>
              </a:defRPr>
            </a:lvl1pPr>
            <a:lvl2pPr marL="906463" indent="-223838">
              <a:defRPr sz="2400">
                <a:solidFill>
                  <a:schemeClr val="tx1"/>
                </a:solidFill>
                <a:latin typeface="Times New Roman" panose="02020603050405020304" pitchFamily="18" charset="0"/>
              </a:defRPr>
            </a:lvl2pPr>
            <a:lvl3pPr marL="1020763">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30000"/>
              </a:spcBef>
              <a:spcAft>
                <a:spcPct val="0"/>
              </a:spcAft>
              <a:buFontTx/>
              <a:buChar char="–"/>
            </a:pPr>
            <a:r>
              <a:rPr lang="en-US" altLang="fr-FR" sz="1800">
                <a:solidFill>
                  <a:srgbClr val="000000"/>
                </a:solidFill>
                <a:latin typeface="Arial" panose="020B0604020202020204" pitchFamily="34" charset="0"/>
              </a:rPr>
              <a:t>Numéros d’AS différents -&gt; BGP Externe (eBGP)</a:t>
            </a:r>
            <a:endParaRPr lang="en-US" altLang="fr-FR" sz="1400">
              <a:solidFill>
                <a:srgbClr val="000000"/>
              </a:solidFill>
              <a:latin typeface="Courier New" panose="02070309020205020404" pitchFamily="49" charset="0"/>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9186"/>
                                        </p:tgtEl>
                                        <p:attrNameLst>
                                          <p:attrName>style.visibility</p:attrName>
                                        </p:attrNameLst>
                                      </p:cBhvr>
                                      <p:to>
                                        <p:strVal val="visible"/>
                                      </p:to>
                                    </p:set>
                                    <p:animEffect transition="in" filter="wipe(left)">
                                      <p:cBhvr>
                                        <p:cTn id="7" dur="500"/>
                                        <p:tgtEl>
                                          <p:spTgt spid="349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49195"/>
                                        </p:tgtEl>
                                        <p:attrNameLst>
                                          <p:attrName>style.visibility</p:attrName>
                                        </p:attrNameLst>
                                      </p:cBhvr>
                                      <p:to>
                                        <p:strVal val="visible"/>
                                      </p:to>
                                    </p:set>
                                    <p:animEffect transition="in" filter="wipe(up)">
                                      <p:cBhvr>
                                        <p:cTn id="12" dur="500"/>
                                        <p:tgtEl>
                                          <p:spTgt spid="349195"/>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349201"/>
                                        </p:tgtEl>
                                        <p:attrNameLst>
                                          <p:attrName>style.visibility</p:attrName>
                                        </p:attrNameLst>
                                      </p:cBhvr>
                                      <p:to>
                                        <p:strVal val="visible"/>
                                      </p:to>
                                    </p:set>
                                    <p:animEffect transition="in" filter="wipe(up)">
                                      <p:cBhvr>
                                        <p:cTn id="16" dur="500"/>
                                        <p:tgtEl>
                                          <p:spTgt spid="349201"/>
                                        </p:tgtEl>
                                      </p:cBhvr>
                                    </p:animEffect>
                                  </p:childTnLst>
                                </p:cTn>
                              </p:par>
                            </p:childTnLst>
                          </p:cTn>
                        </p:par>
                        <p:par>
                          <p:cTn id="17" fill="hold" nodeType="afterGroup">
                            <p:stCondLst>
                              <p:cond delay="1000"/>
                            </p:stCondLst>
                            <p:childTnLst>
                              <p:par>
                                <p:cTn id="18" presetID="23" presetClass="entr" presetSubtype="32" fill="hold" nodeType="afterEffect">
                                  <p:stCondLst>
                                    <p:cond delay="0"/>
                                  </p:stCondLst>
                                  <p:childTnLst>
                                    <p:set>
                                      <p:cBhvr>
                                        <p:cTn id="19" dur="1" fill="hold">
                                          <p:stCondLst>
                                            <p:cond delay="0"/>
                                          </p:stCondLst>
                                        </p:cTn>
                                        <p:tgtEl>
                                          <p:spTgt spid="349224"/>
                                        </p:tgtEl>
                                        <p:attrNameLst>
                                          <p:attrName>style.visibility</p:attrName>
                                        </p:attrNameLst>
                                      </p:cBhvr>
                                      <p:to>
                                        <p:strVal val="visible"/>
                                      </p:to>
                                    </p:set>
                                    <p:anim calcmode="lin" valueType="num">
                                      <p:cBhvr>
                                        <p:cTn id="20" dur="500" fill="hold"/>
                                        <p:tgtEl>
                                          <p:spTgt spid="349224"/>
                                        </p:tgtEl>
                                        <p:attrNameLst>
                                          <p:attrName>ppt_w</p:attrName>
                                        </p:attrNameLst>
                                      </p:cBhvr>
                                      <p:tavLst>
                                        <p:tav tm="0">
                                          <p:val>
                                            <p:strVal val="4*#ppt_w"/>
                                          </p:val>
                                        </p:tav>
                                        <p:tav tm="100000">
                                          <p:val>
                                            <p:strVal val="#ppt_w"/>
                                          </p:val>
                                        </p:tav>
                                      </p:tavLst>
                                    </p:anim>
                                    <p:anim calcmode="lin" valueType="num">
                                      <p:cBhvr>
                                        <p:cTn id="21" dur="500" fill="hold"/>
                                        <p:tgtEl>
                                          <p:spTgt spid="349224"/>
                                        </p:tgtEl>
                                        <p:attrNameLst>
                                          <p:attrName>ppt_h</p:attrName>
                                        </p:attrNameLst>
                                      </p:cBhvr>
                                      <p:tavLst>
                                        <p:tav tm="0">
                                          <p:val>
                                            <p:strVal val="4*#ppt_h"/>
                                          </p:val>
                                        </p:tav>
                                        <p:tav tm="100000">
                                          <p:val>
                                            <p:strVal val="#ppt_h"/>
                                          </p:val>
                                        </p:tav>
                                      </p:tavLst>
                                    </p:anim>
                                  </p:childTnLst>
                                </p:cTn>
                              </p:par>
                            </p:childTnLst>
                          </p:cTn>
                        </p:par>
                        <p:par>
                          <p:cTn id="22" fill="hold" nodeType="afterGroup">
                            <p:stCondLst>
                              <p:cond delay="1500"/>
                            </p:stCondLst>
                            <p:childTnLst>
                              <p:par>
                                <p:cTn id="23" presetID="23" presetClass="entr" presetSubtype="32" fill="hold" nodeType="afterEffect">
                                  <p:stCondLst>
                                    <p:cond delay="0"/>
                                  </p:stCondLst>
                                  <p:childTnLst>
                                    <p:set>
                                      <p:cBhvr>
                                        <p:cTn id="24" dur="1" fill="hold">
                                          <p:stCondLst>
                                            <p:cond delay="0"/>
                                          </p:stCondLst>
                                        </p:cTn>
                                        <p:tgtEl>
                                          <p:spTgt spid="349225"/>
                                        </p:tgtEl>
                                        <p:attrNameLst>
                                          <p:attrName>style.visibility</p:attrName>
                                        </p:attrNameLst>
                                      </p:cBhvr>
                                      <p:to>
                                        <p:strVal val="visible"/>
                                      </p:to>
                                    </p:set>
                                    <p:anim calcmode="lin" valueType="num">
                                      <p:cBhvr>
                                        <p:cTn id="25" dur="500" fill="hold"/>
                                        <p:tgtEl>
                                          <p:spTgt spid="349225"/>
                                        </p:tgtEl>
                                        <p:attrNameLst>
                                          <p:attrName>ppt_w</p:attrName>
                                        </p:attrNameLst>
                                      </p:cBhvr>
                                      <p:tavLst>
                                        <p:tav tm="0">
                                          <p:val>
                                            <p:strVal val="4*#ppt_w"/>
                                          </p:val>
                                        </p:tav>
                                        <p:tav tm="100000">
                                          <p:val>
                                            <p:strVal val="#ppt_w"/>
                                          </p:val>
                                        </p:tav>
                                      </p:tavLst>
                                    </p:anim>
                                    <p:anim calcmode="lin" valueType="num">
                                      <p:cBhvr>
                                        <p:cTn id="26" dur="500" fill="hold"/>
                                        <p:tgtEl>
                                          <p:spTgt spid="349225"/>
                                        </p:tgtEl>
                                        <p:attrNameLst>
                                          <p:attrName>ppt_h</p:attrName>
                                        </p:attrNameLst>
                                      </p:cBhvr>
                                      <p:tavLst>
                                        <p:tav tm="0">
                                          <p:val>
                                            <p:strVal val="4*#ppt_h"/>
                                          </p:val>
                                        </p:tav>
                                        <p:tav tm="100000">
                                          <p:val>
                                            <p:strVal val="#ppt_h"/>
                                          </p:val>
                                        </p:tav>
                                      </p:tavLst>
                                    </p:anim>
                                  </p:childTnLst>
                                </p:cTn>
                              </p:par>
                            </p:childTnLst>
                          </p:cTn>
                        </p:par>
                        <p:par>
                          <p:cTn id="27" fill="hold" nodeType="afterGroup">
                            <p:stCondLst>
                              <p:cond delay="2000"/>
                            </p:stCondLst>
                            <p:childTnLst>
                              <p:par>
                                <p:cTn id="28" presetID="23" presetClass="entr" presetSubtype="16" fill="hold" nodeType="afterEffect">
                                  <p:stCondLst>
                                    <p:cond delay="0"/>
                                  </p:stCondLst>
                                  <p:childTnLst>
                                    <p:set>
                                      <p:cBhvr>
                                        <p:cTn id="29" dur="1" fill="hold">
                                          <p:stCondLst>
                                            <p:cond delay="0"/>
                                          </p:stCondLst>
                                        </p:cTn>
                                        <p:tgtEl>
                                          <p:spTgt spid="349207"/>
                                        </p:tgtEl>
                                        <p:attrNameLst>
                                          <p:attrName>style.visibility</p:attrName>
                                        </p:attrNameLst>
                                      </p:cBhvr>
                                      <p:to>
                                        <p:strVal val="visible"/>
                                      </p:to>
                                    </p:set>
                                    <p:anim calcmode="lin" valueType="num">
                                      <p:cBhvr>
                                        <p:cTn id="30" dur="500" fill="hold"/>
                                        <p:tgtEl>
                                          <p:spTgt spid="349207"/>
                                        </p:tgtEl>
                                        <p:attrNameLst>
                                          <p:attrName>ppt_w</p:attrName>
                                        </p:attrNameLst>
                                      </p:cBhvr>
                                      <p:tavLst>
                                        <p:tav tm="0">
                                          <p:val>
                                            <p:fltVal val="0"/>
                                          </p:val>
                                        </p:tav>
                                        <p:tav tm="100000">
                                          <p:val>
                                            <p:strVal val="#ppt_w"/>
                                          </p:val>
                                        </p:tav>
                                      </p:tavLst>
                                    </p:anim>
                                    <p:anim calcmode="lin" valueType="num">
                                      <p:cBhvr>
                                        <p:cTn id="31" dur="500" fill="hold"/>
                                        <p:tgtEl>
                                          <p:spTgt spid="3492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036F9434-0D54-46E6-F96E-E4A24D0A3C9E}"/>
              </a:ext>
            </a:extLst>
          </p:cNvPr>
          <p:cNvSpPr>
            <a:spLocks noGrp="1" noChangeArrowheads="1"/>
          </p:cNvSpPr>
          <p:nvPr>
            <p:ph type="title"/>
          </p:nvPr>
        </p:nvSpPr>
        <p:spPr>
          <a:xfrm>
            <a:off x="2209800" y="118031"/>
            <a:ext cx="7772400" cy="76724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89259" tIns="44630" rIns="89259" bIns="44630" numCol="1" anchor="ctr" anchorCtr="0" compatLnSpc="1">
            <a:prstTxWarp prst="textNoShape">
              <a:avLst/>
            </a:prstTxWarp>
            <a:spAutoFit/>
          </a:bodyPr>
          <a:lstStyle/>
          <a:p>
            <a:pPr defTabSz="688975"/>
            <a:r>
              <a:rPr lang="en-GB" altLang="fr-FR"/>
              <a:t>Configuration de sessions BGP</a:t>
            </a:r>
            <a:endParaRPr lang="en-US" altLang="fr-FR"/>
          </a:p>
        </p:txBody>
      </p:sp>
      <p:sp>
        <p:nvSpPr>
          <p:cNvPr id="351235" name="Rectangle 3">
            <a:extLst>
              <a:ext uri="{FF2B5EF4-FFF2-40B4-BE49-F238E27FC236}">
                <a16:creationId xmlns:a16="http://schemas.microsoft.com/office/drawing/2014/main" id="{95B8A6EE-76C8-110A-CB93-4C23DE18936C}"/>
              </a:ext>
            </a:extLst>
          </p:cNvPr>
          <p:cNvSpPr>
            <a:spLocks noChangeArrowheads="1"/>
          </p:cNvSpPr>
          <p:nvPr/>
        </p:nvSpPr>
        <p:spPr bwMode="auto">
          <a:xfrm>
            <a:off x="1728788" y="5467350"/>
            <a:ext cx="81407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119" tIns="41058" rIns="82119" bIns="41058">
            <a:spAutoFit/>
          </a:bodyPr>
          <a:lstStyle>
            <a:lvl1pPr marL="228600" indent="-228600" defTabSz="723900">
              <a:spcBef>
                <a:spcPct val="20000"/>
              </a:spcBef>
              <a:buChar char="•"/>
              <a:defRPr sz="3200">
                <a:solidFill>
                  <a:schemeClr val="tx1"/>
                </a:solidFill>
                <a:latin typeface="Times New Roman" panose="02020603050405020304" pitchFamily="18" charset="0"/>
              </a:defRPr>
            </a:lvl1pPr>
            <a:lvl2pPr marL="503238" defTabSz="723900">
              <a:spcBef>
                <a:spcPct val="20000"/>
              </a:spcBef>
              <a:buChar char="–"/>
              <a:defRPr sz="2800">
                <a:solidFill>
                  <a:schemeClr val="tx1"/>
                </a:solidFill>
                <a:latin typeface="Times New Roman" panose="02020603050405020304" pitchFamily="18" charset="0"/>
              </a:defRPr>
            </a:lvl2pPr>
            <a:lvl3pPr marL="760413" defTabSz="723900">
              <a:spcBef>
                <a:spcPct val="20000"/>
              </a:spcBef>
              <a:buChar char="•"/>
              <a:defRPr sz="2400">
                <a:solidFill>
                  <a:schemeClr val="tx1"/>
                </a:solidFill>
                <a:latin typeface="Times New Roman" panose="02020603050405020304" pitchFamily="18" charset="0"/>
              </a:defRPr>
            </a:lvl3pPr>
            <a:lvl4pPr marL="1006475" defTabSz="723900">
              <a:spcBef>
                <a:spcPct val="20000"/>
              </a:spcBef>
              <a:buChar char="–"/>
              <a:defRPr sz="2000">
                <a:solidFill>
                  <a:schemeClr val="tx1"/>
                </a:solidFill>
                <a:latin typeface="Times New Roman" panose="02020603050405020304" pitchFamily="18" charset="0"/>
              </a:defRPr>
            </a:lvl4pPr>
            <a:lvl5pPr marL="1263650" defTabSz="723900">
              <a:spcBef>
                <a:spcPct val="20000"/>
              </a:spcBef>
              <a:buChar char="»"/>
              <a:defRPr sz="2000">
                <a:solidFill>
                  <a:schemeClr val="tx1"/>
                </a:solidFill>
                <a:latin typeface="Times New Roman" panose="02020603050405020304" pitchFamily="18" charset="0"/>
              </a:defRPr>
            </a:lvl5pPr>
            <a:lvl6pPr marL="1720850" defTabSz="7239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178050" defTabSz="7239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2635250" defTabSz="7239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092450" defTabSz="7239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15000"/>
              </a:spcBef>
              <a:spcAft>
                <a:spcPct val="0"/>
              </a:spcAft>
            </a:pPr>
            <a:r>
              <a:rPr lang="en-US" altLang="fr-FR" sz="2600">
                <a:solidFill>
                  <a:srgbClr val="000000"/>
                </a:solidFill>
              </a:rPr>
              <a:t>Chaque routeur iBGP doit établir une session avec tous les</a:t>
            </a:r>
            <a:br>
              <a:rPr lang="en-US" altLang="fr-FR" sz="2600">
                <a:solidFill>
                  <a:srgbClr val="000000"/>
                </a:solidFill>
              </a:rPr>
            </a:br>
            <a:r>
              <a:rPr lang="en-US" altLang="fr-FR" sz="2600">
                <a:solidFill>
                  <a:srgbClr val="000000"/>
                </a:solidFill>
              </a:rPr>
              <a:t>autres routeurs iBGP du même AS</a:t>
            </a:r>
          </a:p>
        </p:txBody>
      </p:sp>
      <p:grpSp>
        <p:nvGrpSpPr>
          <p:cNvPr id="351236" name="Group 4">
            <a:extLst>
              <a:ext uri="{FF2B5EF4-FFF2-40B4-BE49-F238E27FC236}">
                <a16:creationId xmlns:a16="http://schemas.microsoft.com/office/drawing/2014/main" id="{63AF2767-351F-B730-CC3A-2D3AF659F32E}"/>
              </a:ext>
            </a:extLst>
          </p:cNvPr>
          <p:cNvGrpSpPr>
            <a:grpSpLocks/>
          </p:cNvGrpSpPr>
          <p:nvPr/>
        </p:nvGrpSpPr>
        <p:grpSpPr bwMode="auto">
          <a:xfrm>
            <a:off x="1746250" y="4014788"/>
            <a:ext cx="1892300" cy="603250"/>
            <a:chOff x="444" y="3317"/>
            <a:chExt cx="1192" cy="380"/>
          </a:xfrm>
        </p:grpSpPr>
        <p:sp>
          <p:nvSpPr>
            <p:cNvPr id="351237" name="Text Box 5">
              <a:extLst>
                <a:ext uri="{FF2B5EF4-FFF2-40B4-BE49-F238E27FC236}">
                  <a16:creationId xmlns:a16="http://schemas.microsoft.com/office/drawing/2014/main" id="{C51ED6C2-50F9-305B-C30B-8120C2B07C22}"/>
                </a:ext>
              </a:extLst>
            </p:cNvPr>
            <p:cNvSpPr txBox="1">
              <a:spLocks noChangeArrowheads="1"/>
            </p:cNvSpPr>
            <p:nvPr/>
          </p:nvSpPr>
          <p:spPr bwMode="auto">
            <a:xfrm>
              <a:off x="512" y="3317"/>
              <a:ext cx="108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Connexion TCP/IP</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iBGP</a:t>
              </a:r>
            </a:p>
          </p:txBody>
        </p:sp>
        <p:sp>
          <p:nvSpPr>
            <p:cNvPr id="351238" name="Line 6">
              <a:extLst>
                <a:ext uri="{FF2B5EF4-FFF2-40B4-BE49-F238E27FC236}">
                  <a16:creationId xmlns:a16="http://schemas.microsoft.com/office/drawing/2014/main" id="{A42BE04E-BFEF-A12A-3378-6A47F326AC1B}"/>
                </a:ext>
              </a:extLst>
            </p:cNvPr>
            <p:cNvSpPr>
              <a:spLocks noChangeShapeType="1"/>
            </p:cNvSpPr>
            <p:nvPr/>
          </p:nvSpPr>
          <p:spPr bwMode="auto">
            <a:xfrm>
              <a:off x="444" y="3507"/>
              <a:ext cx="1192" cy="0"/>
            </a:xfrm>
            <a:prstGeom prst="line">
              <a:avLst/>
            </a:prstGeom>
            <a:noFill/>
            <a:ln w="38100">
              <a:solidFill>
                <a:srgbClr val="00B17A"/>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pic>
        <p:nvPicPr>
          <p:cNvPr id="351239" name="Picture 7">
            <a:extLst>
              <a:ext uri="{FF2B5EF4-FFF2-40B4-BE49-F238E27FC236}">
                <a16:creationId xmlns:a16="http://schemas.microsoft.com/office/drawing/2014/main" id="{CEF7D92C-9E41-95C6-6881-05D84541BEA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9" y="881063"/>
            <a:ext cx="6256337" cy="40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1240" name="Line 8">
            <a:extLst>
              <a:ext uri="{FF2B5EF4-FFF2-40B4-BE49-F238E27FC236}">
                <a16:creationId xmlns:a16="http://schemas.microsoft.com/office/drawing/2014/main" id="{3EE8DF4F-4A50-9227-7070-AAA871986B69}"/>
              </a:ext>
            </a:extLst>
          </p:cNvPr>
          <p:cNvSpPr>
            <a:spLocks noChangeShapeType="1"/>
          </p:cNvSpPr>
          <p:nvPr/>
        </p:nvSpPr>
        <p:spPr bwMode="auto">
          <a:xfrm>
            <a:off x="6591300" y="2465388"/>
            <a:ext cx="1633538" cy="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1" name="Freeform 9">
            <a:extLst>
              <a:ext uri="{FF2B5EF4-FFF2-40B4-BE49-F238E27FC236}">
                <a16:creationId xmlns:a16="http://schemas.microsoft.com/office/drawing/2014/main" id="{9C4A2A9C-59AD-6CF3-83C0-BE0F6DECF8F1}"/>
              </a:ext>
            </a:extLst>
          </p:cNvPr>
          <p:cNvSpPr>
            <a:spLocks/>
          </p:cNvSpPr>
          <p:nvPr/>
        </p:nvSpPr>
        <p:spPr bwMode="auto">
          <a:xfrm>
            <a:off x="4849814" y="2571750"/>
            <a:ext cx="3455987" cy="1951038"/>
          </a:xfrm>
          <a:custGeom>
            <a:avLst/>
            <a:gdLst>
              <a:gd name="T0" fmla="*/ 0 w 1935"/>
              <a:gd name="T1" fmla="*/ 0 h 1092"/>
              <a:gd name="T2" fmla="*/ 967 w 1935"/>
              <a:gd name="T3" fmla="*/ 1091 h 1092"/>
              <a:gd name="T4" fmla="*/ 1934 w 1935"/>
              <a:gd name="T5" fmla="*/ 0 h 1092"/>
            </a:gdLst>
            <a:ahLst/>
            <a:cxnLst>
              <a:cxn ang="0">
                <a:pos x="T0" y="T1"/>
              </a:cxn>
              <a:cxn ang="0">
                <a:pos x="T2" y="T3"/>
              </a:cxn>
              <a:cxn ang="0">
                <a:pos x="T4" y="T5"/>
              </a:cxn>
            </a:cxnLst>
            <a:rect l="0" t="0" r="r" b="b"/>
            <a:pathLst>
              <a:path w="1935" h="1092">
                <a:moveTo>
                  <a:pt x="0" y="0"/>
                </a:moveTo>
                <a:lnTo>
                  <a:pt x="967" y="1091"/>
                </a:lnTo>
                <a:lnTo>
                  <a:pt x="1934" y="0"/>
                </a:lnTo>
              </a:path>
            </a:pathLst>
          </a:custGeom>
          <a:noFill/>
          <a:ln w="25400" cap="rnd" cmpd="sng">
            <a:solidFill>
              <a:schemeClr val="accent2"/>
            </a:solidFill>
            <a:prstDash val="solid"/>
            <a:round/>
            <a:headEnd type="none" w="med" len="med"/>
            <a:tailEnd type="non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2" name="Rectangle 10">
            <a:extLst>
              <a:ext uri="{FF2B5EF4-FFF2-40B4-BE49-F238E27FC236}">
                <a16:creationId xmlns:a16="http://schemas.microsoft.com/office/drawing/2014/main" id="{1BF6F94A-73F7-FF08-7EC6-58E692A12F67}"/>
              </a:ext>
            </a:extLst>
          </p:cNvPr>
          <p:cNvSpPr>
            <a:spLocks noChangeArrowheads="1"/>
          </p:cNvSpPr>
          <p:nvPr/>
        </p:nvSpPr>
        <p:spPr bwMode="auto">
          <a:xfrm>
            <a:off x="5653088" y="1439283"/>
            <a:ext cx="1752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1022350">
              <a:defRPr sz="2400">
                <a:solidFill>
                  <a:schemeClr val="tx1"/>
                </a:solidFill>
                <a:latin typeface="Times New Roman" panose="02020603050405020304" pitchFamily="18" charset="0"/>
              </a:defRPr>
            </a:lvl1pPr>
            <a:lvl2pPr marL="485775" defTabSz="1022350">
              <a:defRPr sz="2400">
                <a:solidFill>
                  <a:schemeClr val="tx1"/>
                </a:solidFill>
                <a:latin typeface="Times New Roman" panose="02020603050405020304" pitchFamily="18" charset="0"/>
              </a:defRPr>
            </a:lvl2pPr>
            <a:lvl3pPr marL="973138" defTabSz="1022350">
              <a:defRPr sz="2400">
                <a:solidFill>
                  <a:schemeClr val="tx1"/>
                </a:solidFill>
                <a:latin typeface="Times New Roman" panose="02020603050405020304" pitchFamily="18" charset="0"/>
              </a:defRPr>
            </a:lvl3pPr>
            <a:lvl4pPr marL="1458913" defTabSz="1022350">
              <a:defRPr sz="2400">
                <a:solidFill>
                  <a:schemeClr val="tx1"/>
                </a:solidFill>
                <a:latin typeface="Times New Roman" panose="02020603050405020304" pitchFamily="18" charset="0"/>
              </a:defRPr>
            </a:lvl4pPr>
            <a:lvl5pPr marL="1944688" defTabSz="1022350">
              <a:defRPr sz="2400">
                <a:solidFill>
                  <a:schemeClr val="tx1"/>
                </a:solidFill>
                <a:latin typeface="Times New Roman" panose="02020603050405020304" pitchFamily="18" charset="0"/>
              </a:defRPr>
            </a:lvl5pPr>
            <a:lvl6pPr marL="2401888" defTabSz="1022350" eaLnBrk="0" fontAlgn="base" hangingPunct="0">
              <a:spcBef>
                <a:spcPct val="0"/>
              </a:spcBef>
              <a:spcAft>
                <a:spcPct val="0"/>
              </a:spcAft>
              <a:defRPr sz="2400">
                <a:solidFill>
                  <a:schemeClr val="tx1"/>
                </a:solidFill>
                <a:latin typeface="Times New Roman" panose="02020603050405020304" pitchFamily="18" charset="0"/>
              </a:defRPr>
            </a:lvl6pPr>
            <a:lvl7pPr marL="2859088" defTabSz="1022350" eaLnBrk="0" fontAlgn="base" hangingPunct="0">
              <a:spcBef>
                <a:spcPct val="0"/>
              </a:spcBef>
              <a:spcAft>
                <a:spcPct val="0"/>
              </a:spcAft>
              <a:defRPr sz="2400">
                <a:solidFill>
                  <a:schemeClr val="tx1"/>
                </a:solidFill>
                <a:latin typeface="Times New Roman" panose="02020603050405020304" pitchFamily="18" charset="0"/>
              </a:defRPr>
            </a:lvl7pPr>
            <a:lvl8pPr marL="3316288" defTabSz="1022350" eaLnBrk="0" fontAlgn="base" hangingPunct="0">
              <a:spcBef>
                <a:spcPct val="0"/>
              </a:spcBef>
              <a:spcAft>
                <a:spcPct val="0"/>
              </a:spcAft>
              <a:defRPr sz="2400">
                <a:solidFill>
                  <a:schemeClr val="tx1"/>
                </a:solidFill>
                <a:latin typeface="Times New Roman" panose="02020603050405020304" pitchFamily="18" charset="0"/>
              </a:defRPr>
            </a:lvl8pPr>
            <a:lvl9pPr marL="3773488" defTabSz="10223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700" b="1">
                <a:solidFill>
                  <a:srgbClr val="000000"/>
                </a:solidFill>
                <a:latin typeface="Arial" panose="020B0604020202020204" pitchFamily="34" charset="0"/>
              </a:rPr>
              <a:t>AS 100</a:t>
            </a:r>
          </a:p>
        </p:txBody>
      </p:sp>
      <p:sp>
        <p:nvSpPr>
          <p:cNvPr id="351243" name="Line 11">
            <a:extLst>
              <a:ext uri="{FF2B5EF4-FFF2-40B4-BE49-F238E27FC236}">
                <a16:creationId xmlns:a16="http://schemas.microsoft.com/office/drawing/2014/main" id="{F9A4F921-7B72-1835-233D-B7FD529E393C}"/>
              </a:ext>
            </a:extLst>
          </p:cNvPr>
          <p:cNvSpPr>
            <a:spLocks noChangeShapeType="1"/>
          </p:cNvSpPr>
          <p:nvPr/>
        </p:nvSpPr>
        <p:spPr bwMode="auto">
          <a:xfrm>
            <a:off x="5013325" y="2655888"/>
            <a:ext cx="1549400" cy="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4" name="Freeform 12">
            <a:extLst>
              <a:ext uri="{FF2B5EF4-FFF2-40B4-BE49-F238E27FC236}">
                <a16:creationId xmlns:a16="http://schemas.microsoft.com/office/drawing/2014/main" id="{8A2E931A-E63A-0853-076B-11E57BA051DC}"/>
              </a:ext>
            </a:extLst>
          </p:cNvPr>
          <p:cNvSpPr>
            <a:spLocks/>
          </p:cNvSpPr>
          <p:nvPr/>
        </p:nvSpPr>
        <p:spPr bwMode="auto">
          <a:xfrm>
            <a:off x="8709025" y="2232025"/>
            <a:ext cx="750888" cy="171450"/>
          </a:xfrm>
          <a:custGeom>
            <a:avLst/>
            <a:gdLst>
              <a:gd name="T0" fmla="*/ 0 w 421"/>
              <a:gd name="T1" fmla="*/ 95 h 96"/>
              <a:gd name="T2" fmla="*/ 210 w 421"/>
              <a:gd name="T3" fmla="*/ 95 h 96"/>
              <a:gd name="T4" fmla="*/ 125 w 421"/>
              <a:gd name="T5" fmla="*/ 0 h 96"/>
              <a:gd name="T6" fmla="*/ 420 w 421"/>
              <a:gd name="T7" fmla="*/ 0 h 96"/>
            </a:gdLst>
            <a:ahLst/>
            <a:cxnLst>
              <a:cxn ang="0">
                <a:pos x="T0" y="T1"/>
              </a:cxn>
              <a:cxn ang="0">
                <a:pos x="T2" y="T3"/>
              </a:cxn>
              <a:cxn ang="0">
                <a:pos x="T4" y="T5"/>
              </a:cxn>
              <a:cxn ang="0">
                <a:pos x="T6" y="T7"/>
              </a:cxn>
            </a:cxnLst>
            <a:rect l="0" t="0" r="r" b="b"/>
            <a:pathLst>
              <a:path w="421" h="96">
                <a:moveTo>
                  <a:pt x="0" y="95"/>
                </a:moveTo>
                <a:lnTo>
                  <a:pt x="210" y="95"/>
                </a:lnTo>
                <a:lnTo>
                  <a:pt x="125" y="0"/>
                </a:lnTo>
                <a:lnTo>
                  <a:pt x="420" y="0"/>
                </a:lnTo>
              </a:path>
            </a:pathLst>
          </a:custGeom>
          <a:noFill/>
          <a:ln w="25400" cap="rnd" cmpd="sng">
            <a:solidFill>
              <a:schemeClr val="accent2"/>
            </a:solidFill>
            <a:prstDash val="solid"/>
            <a:round/>
            <a:headEnd type="none" w="med" len="med"/>
            <a:tailEnd type="triangl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5" name="Freeform 13">
            <a:extLst>
              <a:ext uri="{FF2B5EF4-FFF2-40B4-BE49-F238E27FC236}">
                <a16:creationId xmlns:a16="http://schemas.microsoft.com/office/drawing/2014/main" id="{CCDEFB32-552D-005B-25A3-19C42A6C08F7}"/>
              </a:ext>
            </a:extLst>
          </p:cNvPr>
          <p:cNvSpPr>
            <a:spLocks/>
          </p:cNvSpPr>
          <p:nvPr/>
        </p:nvSpPr>
        <p:spPr bwMode="auto">
          <a:xfrm>
            <a:off x="2909888" y="2538413"/>
            <a:ext cx="1408112" cy="150812"/>
          </a:xfrm>
          <a:custGeom>
            <a:avLst/>
            <a:gdLst>
              <a:gd name="T0" fmla="*/ 887 w 887"/>
              <a:gd name="T1" fmla="*/ 95 h 95"/>
              <a:gd name="T2" fmla="*/ 452 w 887"/>
              <a:gd name="T3" fmla="*/ 95 h 95"/>
              <a:gd name="T4" fmla="*/ 539 w 887"/>
              <a:gd name="T5" fmla="*/ 0 h 95"/>
              <a:gd name="T6" fmla="*/ 0 w 887"/>
              <a:gd name="T7" fmla="*/ 0 h 95"/>
            </a:gdLst>
            <a:ahLst/>
            <a:cxnLst>
              <a:cxn ang="0">
                <a:pos x="T0" y="T1"/>
              </a:cxn>
              <a:cxn ang="0">
                <a:pos x="T2" y="T3"/>
              </a:cxn>
              <a:cxn ang="0">
                <a:pos x="T4" y="T5"/>
              </a:cxn>
              <a:cxn ang="0">
                <a:pos x="T6" y="T7"/>
              </a:cxn>
            </a:cxnLst>
            <a:rect l="0" t="0" r="r" b="b"/>
            <a:pathLst>
              <a:path w="887" h="95">
                <a:moveTo>
                  <a:pt x="887" y="95"/>
                </a:moveTo>
                <a:lnTo>
                  <a:pt x="452" y="95"/>
                </a:lnTo>
                <a:lnTo>
                  <a:pt x="539" y="0"/>
                </a:lnTo>
                <a:lnTo>
                  <a:pt x="0" y="0"/>
                </a:lnTo>
              </a:path>
            </a:pathLst>
          </a:custGeom>
          <a:noFill/>
          <a:ln w="25400" cap="rnd" cmpd="sng">
            <a:solidFill>
              <a:schemeClr val="accent2"/>
            </a:solidFill>
            <a:prstDash val="solid"/>
            <a:round/>
            <a:headEnd type="none" w="med" len="med"/>
            <a:tailEnd type="triangl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6" name="Freeform 14">
            <a:extLst>
              <a:ext uri="{FF2B5EF4-FFF2-40B4-BE49-F238E27FC236}">
                <a16:creationId xmlns:a16="http://schemas.microsoft.com/office/drawing/2014/main" id="{7060EF3C-7A8A-B327-B4A8-265EE2D0640A}"/>
              </a:ext>
            </a:extLst>
          </p:cNvPr>
          <p:cNvSpPr>
            <a:spLocks/>
          </p:cNvSpPr>
          <p:nvPr/>
        </p:nvSpPr>
        <p:spPr bwMode="auto">
          <a:xfrm>
            <a:off x="6516688" y="4625976"/>
            <a:ext cx="150812" cy="849313"/>
          </a:xfrm>
          <a:custGeom>
            <a:avLst/>
            <a:gdLst>
              <a:gd name="T0" fmla="*/ 0 w 85"/>
              <a:gd name="T1" fmla="*/ 0 h 476"/>
              <a:gd name="T2" fmla="*/ 0 w 85"/>
              <a:gd name="T3" fmla="*/ 237 h 476"/>
              <a:gd name="T4" fmla="*/ 84 w 85"/>
              <a:gd name="T5" fmla="*/ 141 h 476"/>
              <a:gd name="T6" fmla="*/ 84 w 85"/>
              <a:gd name="T7" fmla="*/ 475 h 476"/>
            </a:gdLst>
            <a:ahLst/>
            <a:cxnLst>
              <a:cxn ang="0">
                <a:pos x="T0" y="T1"/>
              </a:cxn>
              <a:cxn ang="0">
                <a:pos x="T2" y="T3"/>
              </a:cxn>
              <a:cxn ang="0">
                <a:pos x="T4" y="T5"/>
              </a:cxn>
              <a:cxn ang="0">
                <a:pos x="T6" y="T7"/>
              </a:cxn>
            </a:cxnLst>
            <a:rect l="0" t="0" r="r" b="b"/>
            <a:pathLst>
              <a:path w="85" h="476">
                <a:moveTo>
                  <a:pt x="0" y="0"/>
                </a:moveTo>
                <a:lnTo>
                  <a:pt x="0" y="237"/>
                </a:lnTo>
                <a:lnTo>
                  <a:pt x="84" y="141"/>
                </a:lnTo>
                <a:lnTo>
                  <a:pt x="84" y="475"/>
                </a:lnTo>
              </a:path>
            </a:pathLst>
          </a:custGeom>
          <a:noFill/>
          <a:ln w="25400" cap="rnd" cmpd="sng">
            <a:solidFill>
              <a:schemeClr val="accent2"/>
            </a:solidFill>
            <a:prstDash val="solid"/>
            <a:round/>
            <a:headEnd type="none" w="med" len="med"/>
            <a:tailEnd type="triangle" w="med" len="med"/>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Lst>
        </p:spPr>
        <p:txBody>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7" name="Line 15">
            <a:extLst>
              <a:ext uri="{FF2B5EF4-FFF2-40B4-BE49-F238E27FC236}">
                <a16:creationId xmlns:a16="http://schemas.microsoft.com/office/drawing/2014/main" id="{94718E0B-3843-B5F5-5285-A31A3ADC7527}"/>
              </a:ext>
            </a:extLst>
          </p:cNvPr>
          <p:cNvSpPr>
            <a:spLocks noChangeShapeType="1"/>
          </p:cNvSpPr>
          <p:nvPr/>
        </p:nvSpPr>
        <p:spPr bwMode="auto">
          <a:xfrm>
            <a:off x="6577013" y="2078038"/>
            <a:ext cx="0" cy="819150"/>
          </a:xfrm>
          <a:prstGeom prst="line">
            <a:avLst/>
          </a:prstGeom>
          <a:noFill/>
          <a:ln w="25400">
            <a:solidFill>
              <a:schemeClr val="accent2"/>
            </a:solidFill>
            <a:round/>
            <a:headEnd/>
            <a:tailEnd/>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8" name="Arc 16">
            <a:extLst>
              <a:ext uri="{FF2B5EF4-FFF2-40B4-BE49-F238E27FC236}">
                <a16:creationId xmlns:a16="http://schemas.microsoft.com/office/drawing/2014/main" id="{56EA0B5C-1F31-64F2-2C17-C4B8CE466BA3}"/>
              </a:ext>
            </a:extLst>
          </p:cNvPr>
          <p:cNvSpPr>
            <a:spLocks/>
          </p:cNvSpPr>
          <p:nvPr/>
        </p:nvSpPr>
        <p:spPr bwMode="auto">
          <a:xfrm rot="15994383" flipH="1">
            <a:off x="4706145" y="2850357"/>
            <a:ext cx="1652587" cy="1765300"/>
          </a:xfrm>
          <a:custGeom>
            <a:avLst/>
            <a:gdLst>
              <a:gd name="G0" fmla="+- 0 0 0"/>
              <a:gd name="G1" fmla="+- 21600 0 0"/>
              <a:gd name="G2" fmla="+- 21600 0 0"/>
              <a:gd name="T0" fmla="*/ 0 w 20841"/>
              <a:gd name="T1" fmla="*/ 0 h 21600"/>
              <a:gd name="T2" fmla="*/ 20841 w 20841"/>
              <a:gd name="T3" fmla="*/ 15923 h 21600"/>
              <a:gd name="T4" fmla="*/ 0 w 20841"/>
              <a:gd name="T5" fmla="*/ 21600 h 21600"/>
            </a:gdLst>
            <a:ahLst/>
            <a:cxnLst>
              <a:cxn ang="0">
                <a:pos x="T0" y="T1"/>
              </a:cxn>
              <a:cxn ang="0">
                <a:pos x="T2" y="T3"/>
              </a:cxn>
              <a:cxn ang="0">
                <a:pos x="T4" y="T5"/>
              </a:cxn>
            </a:cxnLst>
            <a:rect l="0" t="0" r="r" b="b"/>
            <a:pathLst>
              <a:path w="20841" h="21600" fill="none" extrusionOk="0">
                <a:moveTo>
                  <a:pt x="-1" y="0"/>
                </a:moveTo>
                <a:cubicBezTo>
                  <a:pt x="9743" y="0"/>
                  <a:pt x="18279" y="6522"/>
                  <a:pt x="20840" y="15923"/>
                </a:cubicBezTo>
              </a:path>
              <a:path w="20841" h="21600" stroke="0" extrusionOk="0">
                <a:moveTo>
                  <a:pt x="-1" y="0"/>
                </a:moveTo>
                <a:cubicBezTo>
                  <a:pt x="9743" y="0"/>
                  <a:pt x="18279" y="6522"/>
                  <a:pt x="20840" y="15923"/>
                </a:cubicBezTo>
                <a:lnTo>
                  <a:pt x="0" y="21600"/>
                </a:lnTo>
                <a:close/>
              </a:path>
            </a:pathLst>
          </a:custGeom>
          <a:noFill/>
          <a:ln w="38100">
            <a:solidFill>
              <a:srgbClr val="00B17A"/>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49" name="Arc 17">
            <a:extLst>
              <a:ext uri="{FF2B5EF4-FFF2-40B4-BE49-F238E27FC236}">
                <a16:creationId xmlns:a16="http://schemas.microsoft.com/office/drawing/2014/main" id="{D62438F4-2CE3-476D-CCA4-410B2C233E60}"/>
              </a:ext>
            </a:extLst>
          </p:cNvPr>
          <p:cNvSpPr>
            <a:spLocks/>
          </p:cNvSpPr>
          <p:nvPr/>
        </p:nvSpPr>
        <p:spPr bwMode="auto">
          <a:xfrm rot="9969905" flipH="1">
            <a:off x="6884988" y="2462213"/>
            <a:ext cx="1752600" cy="1828800"/>
          </a:xfrm>
          <a:custGeom>
            <a:avLst/>
            <a:gdLst>
              <a:gd name="G0" fmla="+- 0 0 0"/>
              <a:gd name="G1" fmla="+- 21600 0 0"/>
              <a:gd name="G2" fmla="+- 21600 0 0"/>
              <a:gd name="T0" fmla="*/ 0 w 20841"/>
              <a:gd name="T1" fmla="*/ 0 h 21600"/>
              <a:gd name="T2" fmla="*/ 20841 w 20841"/>
              <a:gd name="T3" fmla="*/ 15923 h 21600"/>
              <a:gd name="T4" fmla="*/ 0 w 20841"/>
              <a:gd name="T5" fmla="*/ 21600 h 21600"/>
            </a:gdLst>
            <a:ahLst/>
            <a:cxnLst>
              <a:cxn ang="0">
                <a:pos x="T0" y="T1"/>
              </a:cxn>
              <a:cxn ang="0">
                <a:pos x="T2" y="T3"/>
              </a:cxn>
              <a:cxn ang="0">
                <a:pos x="T4" y="T5"/>
              </a:cxn>
            </a:cxnLst>
            <a:rect l="0" t="0" r="r" b="b"/>
            <a:pathLst>
              <a:path w="20841" h="21600" fill="none" extrusionOk="0">
                <a:moveTo>
                  <a:pt x="-1" y="0"/>
                </a:moveTo>
                <a:cubicBezTo>
                  <a:pt x="9743" y="0"/>
                  <a:pt x="18279" y="6522"/>
                  <a:pt x="20840" y="15923"/>
                </a:cubicBezTo>
              </a:path>
              <a:path w="20841" h="21600" stroke="0" extrusionOk="0">
                <a:moveTo>
                  <a:pt x="-1" y="0"/>
                </a:moveTo>
                <a:cubicBezTo>
                  <a:pt x="9743" y="0"/>
                  <a:pt x="18279" y="6522"/>
                  <a:pt x="20840" y="15923"/>
                </a:cubicBezTo>
                <a:lnTo>
                  <a:pt x="0" y="21600"/>
                </a:lnTo>
                <a:close/>
              </a:path>
            </a:pathLst>
          </a:custGeom>
          <a:noFill/>
          <a:ln w="38100">
            <a:solidFill>
              <a:srgbClr val="00B17A"/>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51250" name="Arc 18">
            <a:extLst>
              <a:ext uri="{FF2B5EF4-FFF2-40B4-BE49-F238E27FC236}">
                <a16:creationId xmlns:a16="http://schemas.microsoft.com/office/drawing/2014/main" id="{5D0AE820-27A1-7A6C-5E07-623085B24969}"/>
              </a:ext>
            </a:extLst>
          </p:cNvPr>
          <p:cNvSpPr>
            <a:spLocks/>
          </p:cNvSpPr>
          <p:nvPr/>
        </p:nvSpPr>
        <p:spPr bwMode="auto">
          <a:xfrm rot="21360000">
            <a:off x="4891089" y="1225551"/>
            <a:ext cx="3375025" cy="2697163"/>
          </a:xfrm>
          <a:custGeom>
            <a:avLst/>
            <a:gdLst>
              <a:gd name="G0" fmla="+- 17128 0 0"/>
              <a:gd name="G1" fmla="+- 21600 0 0"/>
              <a:gd name="G2" fmla="+- 21600 0 0"/>
              <a:gd name="T0" fmla="*/ 0 w 34583"/>
              <a:gd name="T1" fmla="*/ 8440 h 21600"/>
              <a:gd name="T2" fmla="*/ 34583 w 34583"/>
              <a:gd name="T3" fmla="*/ 8877 h 21600"/>
              <a:gd name="T4" fmla="*/ 17128 w 34583"/>
              <a:gd name="T5" fmla="*/ 21600 h 21600"/>
            </a:gdLst>
            <a:ahLst/>
            <a:cxnLst>
              <a:cxn ang="0">
                <a:pos x="T0" y="T1"/>
              </a:cxn>
              <a:cxn ang="0">
                <a:pos x="T2" y="T3"/>
              </a:cxn>
              <a:cxn ang="0">
                <a:pos x="T4" y="T5"/>
              </a:cxn>
            </a:cxnLst>
            <a:rect l="0" t="0" r="r" b="b"/>
            <a:pathLst>
              <a:path w="34583" h="21600" fill="none" extrusionOk="0">
                <a:moveTo>
                  <a:pt x="-1" y="8439"/>
                </a:moveTo>
                <a:cubicBezTo>
                  <a:pt x="4088" y="3118"/>
                  <a:pt x="10417" y="0"/>
                  <a:pt x="17128" y="0"/>
                </a:cubicBezTo>
                <a:cubicBezTo>
                  <a:pt x="24030" y="0"/>
                  <a:pt x="30517" y="3298"/>
                  <a:pt x="34583" y="8876"/>
                </a:cubicBezTo>
              </a:path>
              <a:path w="34583" h="21600" stroke="0" extrusionOk="0">
                <a:moveTo>
                  <a:pt x="-1" y="8439"/>
                </a:moveTo>
                <a:cubicBezTo>
                  <a:pt x="4088" y="3118"/>
                  <a:pt x="10417" y="0"/>
                  <a:pt x="17128" y="0"/>
                </a:cubicBezTo>
                <a:cubicBezTo>
                  <a:pt x="24030" y="0"/>
                  <a:pt x="30517" y="3298"/>
                  <a:pt x="34583" y="8876"/>
                </a:cubicBezTo>
                <a:lnTo>
                  <a:pt x="17128" y="21600"/>
                </a:lnTo>
                <a:close/>
              </a:path>
            </a:pathLst>
          </a:custGeom>
          <a:noFill/>
          <a:ln w="38100">
            <a:solidFill>
              <a:srgbClr val="00B17A"/>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51251" name="Group 19">
            <a:extLst>
              <a:ext uri="{FF2B5EF4-FFF2-40B4-BE49-F238E27FC236}">
                <a16:creationId xmlns:a16="http://schemas.microsoft.com/office/drawing/2014/main" id="{0556686C-7FA5-E22B-8373-CF8633E16C94}"/>
              </a:ext>
            </a:extLst>
          </p:cNvPr>
          <p:cNvGrpSpPr>
            <a:grpSpLocks/>
          </p:cNvGrpSpPr>
          <p:nvPr/>
        </p:nvGrpSpPr>
        <p:grpSpPr bwMode="auto">
          <a:xfrm>
            <a:off x="4144964" y="2393950"/>
            <a:ext cx="1069975" cy="592138"/>
            <a:chOff x="1651" y="1508"/>
            <a:chExt cx="674" cy="373"/>
          </a:xfrm>
        </p:grpSpPr>
        <p:pic>
          <p:nvPicPr>
            <p:cNvPr id="351252" name="Picture 20">
              <a:extLst>
                <a:ext uri="{FF2B5EF4-FFF2-40B4-BE49-F238E27FC236}">
                  <a16:creationId xmlns:a16="http://schemas.microsoft.com/office/drawing/2014/main" id="{D41A2BFA-F0FA-3ABF-B4FB-8A3C6BB0C91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 y="1508"/>
              <a:ext cx="674"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1253" name="Rectangle 21">
              <a:extLst>
                <a:ext uri="{FF2B5EF4-FFF2-40B4-BE49-F238E27FC236}">
                  <a16:creationId xmlns:a16="http://schemas.microsoft.com/office/drawing/2014/main" id="{A81B00EE-FFC4-1737-2B87-4DED862FA749}"/>
                </a:ext>
              </a:extLst>
            </p:cNvPr>
            <p:cNvSpPr>
              <a:spLocks noChangeArrowheads="1"/>
            </p:cNvSpPr>
            <p:nvPr/>
          </p:nvSpPr>
          <p:spPr bwMode="auto">
            <a:xfrm>
              <a:off x="1918" y="1689"/>
              <a:ext cx="1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762000">
                <a:defRPr sz="2400">
                  <a:solidFill>
                    <a:schemeClr val="tx1"/>
                  </a:solidFill>
                  <a:latin typeface="Times New Roman" panose="02020603050405020304" pitchFamily="18" charset="0"/>
                </a:defRPr>
              </a:lvl1pPr>
              <a:lvl2pPr marL="419100" defTabSz="762000">
                <a:defRPr sz="2400">
                  <a:solidFill>
                    <a:schemeClr val="tx1"/>
                  </a:solidFill>
                  <a:latin typeface="Times New Roman" panose="02020603050405020304" pitchFamily="18" charset="0"/>
                </a:defRPr>
              </a:lvl2pPr>
              <a:lvl3pPr marL="841375" defTabSz="762000">
                <a:defRPr sz="2400">
                  <a:solidFill>
                    <a:schemeClr val="tx1"/>
                  </a:solidFill>
                  <a:latin typeface="Times New Roman" panose="02020603050405020304" pitchFamily="18" charset="0"/>
                </a:defRPr>
              </a:lvl3pPr>
              <a:lvl4pPr marL="1260475" defTabSz="762000">
                <a:defRPr sz="2400">
                  <a:solidFill>
                    <a:schemeClr val="tx1"/>
                  </a:solidFill>
                  <a:latin typeface="Times New Roman" panose="02020603050405020304" pitchFamily="18" charset="0"/>
                </a:defRPr>
              </a:lvl4pPr>
              <a:lvl5pPr marL="1677988" defTabSz="762000">
                <a:defRPr sz="2400">
                  <a:solidFill>
                    <a:schemeClr val="tx1"/>
                  </a:solidFill>
                  <a:latin typeface="Times New Roman" panose="02020603050405020304" pitchFamily="18" charset="0"/>
                </a:defRPr>
              </a:lvl5pPr>
              <a:lvl6pPr marL="2135188" defTabSz="762000" eaLnBrk="0" fontAlgn="base" hangingPunct="0">
                <a:spcBef>
                  <a:spcPct val="0"/>
                </a:spcBef>
                <a:spcAft>
                  <a:spcPct val="0"/>
                </a:spcAft>
                <a:defRPr sz="2400">
                  <a:solidFill>
                    <a:schemeClr val="tx1"/>
                  </a:solidFill>
                  <a:latin typeface="Times New Roman" panose="02020603050405020304" pitchFamily="18" charset="0"/>
                </a:defRPr>
              </a:lvl6pPr>
              <a:lvl7pPr marL="2592388" defTabSz="762000" eaLnBrk="0" fontAlgn="base" hangingPunct="0">
                <a:spcBef>
                  <a:spcPct val="0"/>
                </a:spcBef>
                <a:spcAft>
                  <a:spcPct val="0"/>
                </a:spcAft>
                <a:defRPr sz="2400">
                  <a:solidFill>
                    <a:schemeClr val="tx1"/>
                  </a:solidFill>
                  <a:latin typeface="Times New Roman" panose="02020603050405020304" pitchFamily="18" charset="0"/>
                </a:defRPr>
              </a:lvl7pPr>
              <a:lvl8pPr marL="3049588" defTabSz="762000" eaLnBrk="0" fontAlgn="base" hangingPunct="0">
                <a:spcBef>
                  <a:spcPct val="0"/>
                </a:spcBef>
                <a:spcAft>
                  <a:spcPct val="0"/>
                </a:spcAft>
                <a:defRPr sz="2400">
                  <a:solidFill>
                    <a:schemeClr val="tx1"/>
                  </a:solidFill>
                  <a:latin typeface="Times New Roman" panose="02020603050405020304" pitchFamily="18" charset="0"/>
                </a:defRPr>
              </a:lvl8pPr>
              <a:lvl9pPr marL="3506788"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A</a:t>
              </a:r>
            </a:p>
          </p:txBody>
        </p:sp>
      </p:grpSp>
      <p:grpSp>
        <p:nvGrpSpPr>
          <p:cNvPr id="351254" name="Group 22">
            <a:extLst>
              <a:ext uri="{FF2B5EF4-FFF2-40B4-BE49-F238E27FC236}">
                <a16:creationId xmlns:a16="http://schemas.microsoft.com/office/drawing/2014/main" id="{DEE8BEA5-DE85-2474-7830-C35CB80AC9E1}"/>
              </a:ext>
            </a:extLst>
          </p:cNvPr>
          <p:cNvGrpSpPr>
            <a:grpSpLocks/>
          </p:cNvGrpSpPr>
          <p:nvPr/>
        </p:nvGrpSpPr>
        <p:grpSpPr bwMode="auto">
          <a:xfrm>
            <a:off x="7832725" y="2222501"/>
            <a:ext cx="1068388" cy="601663"/>
            <a:chOff x="3974" y="1400"/>
            <a:chExt cx="673" cy="379"/>
          </a:xfrm>
        </p:grpSpPr>
        <p:pic>
          <p:nvPicPr>
            <p:cNvPr id="351255" name="Picture 23">
              <a:extLst>
                <a:ext uri="{FF2B5EF4-FFF2-40B4-BE49-F238E27FC236}">
                  <a16:creationId xmlns:a16="http://schemas.microsoft.com/office/drawing/2014/main" id="{851A9400-C56D-6FA4-9B5F-6F9EB404E3F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 y="1400"/>
              <a:ext cx="673"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1256" name="Rectangle 24">
              <a:extLst>
                <a:ext uri="{FF2B5EF4-FFF2-40B4-BE49-F238E27FC236}">
                  <a16:creationId xmlns:a16="http://schemas.microsoft.com/office/drawing/2014/main" id="{7A784AA5-14A7-0561-C787-3754554CCFA6}"/>
                </a:ext>
              </a:extLst>
            </p:cNvPr>
            <p:cNvSpPr>
              <a:spLocks noChangeArrowheads="1"/>
            </p:cNvSpPr>
            <p:nvPr/>
          </p:nvSpPr>
          <p:spPr bwMode="auto">
            <a:xfrm>
              <a:off x="4279" y="1587"/>
              <a:ext cx="1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762000">
                <a:defRPr sz="2400">
                  <a:solidFill>
                    <a:schemeClr val="tx1"/>
                  </a:solidFill>
                  <a:latin typeface="Times New Roman" panose="02020603050405020304" pitchFamily="18" charset="0"/>
                </a:defRPr>
              </a:lvl1pPr>
              <a:lvl2pPr marL="419100" defTabSz="762000">
                <a:defRPr sz="2400">
                  <a:solidFill>
                    <a:schemeClr val="tx1"/>
                  </a:solidFill>
                  <a:latin typeface="Times New Roman" panose="02020603050405020304" pitchFamily="18" charset="0"/>
                </a:defRPr>
              </a:lvl2pPr>
              <a:lvl3pPr marL="841375" defTabSz="762000">
                <a:defRPr sz="2400">
                  <a:solidFill>
                    <a:schemeClr val="tx1"/>
                  </a:solidFill>
                  <a:latin typeface="Times New Roman" panose="02020603050405020304" pitchFamily="18" charset="0"/>
                </a:defRPr>
              </a:lvl3pPr>
              <a:lvl4pPr marL="1260475" defTabSz="762000">
                <a:defRPr sz="2400">
                  <a:solidFill>
                    <a:schemeClr val="tx1"/>
                  </a:solidFill>
                  <a:latin typeface="Times New Roman" panose="02020603050405020304" pitchFamily="18" charset="0"/>
                </a:defRPr>
              </a:lvl4pPr>
              <a:lvl5pPr marL="1677988" defTabSz="762000">
                <a:defRPr sz="2400">
                  <a:solidFill>
                    <a:schemeClr val="tx1"/>
                  </a:solidFill>
                  <a:latin typeface="Times New Roman" panose="02020603050405020304" pitchFamily="18" charset="0"/>
                </a:defRPr>
              </a:lvl5pPr>
              <a:lvl6pPr marL="2135188" defTabSz="762000" eaLnBrk="0" fontAlgn="base" hangingPunct="0">
                <a:spcBef>
                  <a:spcPct val="0"/>
                </a:spcBef>
                <a:spcAft>
                  <a:spcPct val="0"/>
                </a:spcAft>
                <a:defRPr sz="2400">
                  <a:solidFill>
                    <a:schemeClr val="tx1"/>
                  </a:solidFill>
                  <a:latin typeface="Times New Roman" panose="02020603050405020304" pitchFamily="18" charset="0"/>
                </a:defRPr>
              </a:lvl6pPr>
              <a:lvl7pPr marL="2592388" defTabSz="762000" eaLnBrk="0" fontAlgn="base" hangingPunct="0">
                <a:spcBef>
                  <a:spcPct val="0"/>
                </a:spcBef>
                <a:spcAft>
                  <a:spcPct val="0"/>
                </a:spcAft>
                <a:defRPr sz="2400">
                  <a:solidFill>
                    <a:schemeClr val="tx1"/>
                  </a:solidFill>
                  <a:latin typeface="Times New Roman" panose="02020603050405020304" pitchFamily="18" charset="0"/>
                </a:defRPr>
              </a:lvl7pPr>
              <a:lvl8pPr marL="3049588" defTabSz="762000" eaLnBrk="0" fontAlgn="base" hangingPunct="0">
                <a:spcBef>
                  <a:spcPct val="0"/>
                </a:spcBef>
                <a:spcAft>
                  <a:spcPct val="0"/>
                </a:spcAft>
                <a:defRPr sz="2400">
                  <a:solidFill>
                    <a:schemeClr val="tx1"/>
                  </a:solidFill>
                  <a:latin typeface="Times New Roman" panose="02020603050405020304" pitchFamily="18" charset="0"/>
                </a:defRPr>
              </a:lvl8pPr>
              <a:lvl9pPr marL="3506788"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51257" name="Group 25">
            <a:extLst>
              <a:ext uri="{FF2B5EF4-FFF2-40B4-BE49-F238E27FC236}">
                <a16:creationId xmlns:a16="http://schemas.microsoft.com/office/drawing/2014/main" id="{587C20FC-CB0B-96F5-1DD3-51904B040437}"/>
              </a:ext>
            </a:extLst>
          </p:cNvPr>
          <p:cNvGrpSpPr>
            <a:grpSpLocks/>
          </p:cNvGrpSpPr>
          <p:nvPr/>
        </p:nvGrpSpPr>
        <p:grpSpPr bwMode="auto">
          <a:xfrm>
            <a:off x="6030913" y="4194175"/>
            <a:ext cx="1071562" cy="585788"/>
            <a:chOff x="2839" y="2642"/>
            <a:chExt cx="675" cy="369"/>
          </a:xfrm>
        </p:grpSpPr>
        <p:pic>
          <p:nvPicPr>
            <p:cNvPr id="351258" name="Picture 26">
              <a:extLst>
                <a:ext uri="{FF2B5EF4-FFF2-40B4-BE49-F238E27FC236}">
                  <a16:creationId xmlns:a16="http://schemas.microsoft.com/office/drawing/2014/main" id="{7A3257CC-E17A-5FC4-89C3-FC77D64B60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2642"/>
              <a:ext cx="675"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1259" name="Rectangle 27">
              <a:extLst>
                <a:ext uri="{FF2B5EF4-FFF2-40B4-BE49-F238E27FC236}">
                  <a16:creationId xmlns:a16="http://schemas.microsoft.com/office/drawing/2014/main" id="{BFC7A6C2-C9C5-0F95-32A3-8E01438F7F8C}"/>
                </a:ext>
              </a:extLst>
            </p:cNvPr>
            <p:cNvSpPr>
              <a:spLocks noChangeArrowheads="1"/>
            </p:cNvSpPr>
            <p:nvPr/>
          </p:nvSpPr>
          <p:spPr bwMode="auto">
            <a:xfrm>
              <a:off x="3102" y="2819"/>
              <a:ext cx="1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0" rIns="0" bIns="0" anchor="ctr" anchorCtr="1">
              <a:spAutoFit/>
            </a:bodyPr>
            <a:lstStyle>
              <a:lvl1pPr defTabSz="762000">
                <a:defRPr sz="2400">
                  <a:solidFill>
                    <a:schemeClr val="tx1"/>
                  </a:solidFill>
                  <a:latin typeface="Times New Roman" panose="02020603050405020304" pitchFamily="18" charset="0"/>
                </a:defRPr>
              </a:lvl1pPr>
              <a:lvl2pPr marL="419100" defTabSz="762000">
                <a:defRPr sz="2400">
                  <a:solidFill>
                    <a:schemeClr val="tx1"/>
                  </a:solidFill>
                  <a:latin typeface="Times New Roman" panose="02020603050405020304" pitchFamily="18" charset="0"/>
                </a:defRPr>
              </a:lvl2pPr>
              <a:lvl3pPr marL="841375" defTabSz="762000">
                <a:defRPr sz="2400">
                  <a:solidFill>
                    <a:schemeClr val="tx1"/>
                  </a:solidFill>
                  <a:latin typeface="Times New Roman" panose="02020603050405020304" pitchFamily="18" charset="0"/>
                </a:defRPr>
              </a:lvl3pPr>
              <a:lvl4pPr marL="1260475" defTabSz="762000">
                <a:defRPr sz="2400">
                  <a:solidFill>
                    <a:schemeClr val="tx1"/>
                  </a:solidFill>
                  <a:latin typeface="Times New Roman" panose="02020603050405020304" pitchFamily="18" charset="0"/>
                </a:defRPr>
              </a:lvl4pPr>
              <a:lvl5pPr marL="1677988" defTabSz="762000">
                <a:defRPr sz="2400">
                  <a:solidFill>
                    <a:schemeClr val="tx1"/>
                  </a:solidFill>
                  <a:latin typeface="Times New Roman" panose="02020603050405020304" pitchFamily="18" charset="0"/>
                </a:defRPr>
              </a:lvl5pPr>
              <a:lvl6pPr marL="2135188" defTabSz="762000" eaLnBrk="0" fontAlgn="base" hangingPunct="0">
                <a:spcBef>
                  <a:spcPct val="0"/>
                </a:spcBef>
                <a:spcAft>
                  <a:spcPct val="0"/>
                </a:spcAft>
                <a:defRPr sz="2400">
                  <a:solidFill>
                    <a:schemeClr val="tx1"/>
                  </a:solidFill>
                  <a:latin typeface="Times New Roman" panose="02020603050405020304" pitchFamily="18" charset="0"/>
                </a:defRPr>
              </a:lvl6pPr>
              <a:lvl7pPr marL="2592388" defTabSz="762000" eaLnBrk="0" fontAlgn="base" hangingPunct="0">
                <a:spcBef>
                  <a:spcPct val="0"/>
                </a:spcBef>
                <a:spcAft>
                  <a:spcPct val="0"/>
                </a:spcAft>
                <a:defRPr sz="2400">
                  <a:solidFill>
                    <a:schemeClr val="tx1"/>
                  </a:solidFill>
                  <a:latin typeface="Times New Roman" panose="02020603050405020304" pitchFamily="18" charset="0"/>
                </a:defRPr>
              </a:lvl7pPr>
              <a:lvl8pPr marL="3049588" defTabSz="762000" eaLnBrk="0" fontAlgn="base" hangingPunct="0">
                <a:spcBef>
                  <a:spcPct val="0"/>
                </a:spcBef>
                <a:spcAft>
                  <a:spcPct val="0"/>
                </a:spcAft>
                <a:defRPr sz="2400">
                  <a:solidFill>
                    <a:schemeClr val="tx1"/>
                  </a:solidFill>
                  <a:latin typeface="Times New Roman" panose="02020603050405020304" pitchFamily="18" charset="0"/>
                </a:defRPr>
              </a:lvl8pPr>
              <a:lvl9pPr marL="3506788" defTabSz="7620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US" altLang="fr-FR" sz="2000" b="1">
                  <a:solidFill>
                    <a:srgbClr val="CCCCFF"/>
                  </a:solidFill>
                  <a:effectLst>
                    <a:outerShdw blurRad="38100" dist="38100" dir="2700000" algn="tl">
                      <a:srgbClr val="C0C0C0"/>
                    </a:outerShdw>
                  </a:effectLst>
                  <a:latin typeface="Arial" panose="020B0604020202020204" pitchFamily="34" charset="0"/>
                </a:rPr>
                <a:t>C</a:t>
              </a:r>
            </a:p>
          </p:txBody>
        </p:sp>
      </p:gr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wipe(left)">
                                      <p:cBhvr>
                                        <p:cTn id="7" dur="500"/>
                                        <p:tgtEl>
                                          <p:spTgt spid="351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51236"/>
                                        </p:tgtEl>
                                        <p:attrNameLst>
                                          <p:attrName>style.visibility</p:attrName>
                                        </p:attrNameLst>
                                      </p:cBhvr>
                                      <p:to>
                                        <p:strVal val="visible"/>
                                      </p:to>
                                    </p:set>
                                  </p:childTnLst>
                                </p:cTn>
                              </p:par>
                            </p:childTnLst>
                          </p:cTn>
                        </p:par>
                        <p:par>
                          <p:cTn id="12" fill="hold" nodeType="afterGroup">
                            <p:stCondLst>
                              <p:cond delay="500"/>
                            </p:stCondLst>
                            <p:childTnLst>
                              <p:par>
                                <p:cTn id="13" presetID="23" presetClass="entr" presetSubtype="16" fill="hold" nodeType="afterEffect">
                                  <p:stCondLst>
                                    <p:cond delay="0"/>
                                  </p:stCondLst>
                                  <p:childTnLst>
                                    <p:set>
                                      <p:cBhvr>
                                        <p:cTn id="14" dur="1" fill="hold">
                                          <p:stCondLst>
                                            <p:cond delay="0"/>
                                          </p:stCondLst>
                                        </p:cTn>
                                        <p:tgtEl>
                                          <p:spTgt spid="351248"/>
                                        </p:tgtEl>
                                        <p:attrNameLst>
                                          <p:attrName>style.visibility</p:attrName>
                                        </p:attrNameLst>
                                      </p:cBhvr>
                                      <p:to>
                                        <p:strVal val="visible"/>
                                      </p:to>
                                    </p:set>
                                    <p:anim calcmode="lin" valueType="num">
                                      <p:cBhvr>
                                        <p:cTn id="15" dur="500" fill="hold"/>
                                        <p:tgtEl>
                                          <p:spTgt spid="351248"/>
                                        </p:tgtEl>
                                        <p:attrNameLst>
                                          <p:attrName>ppt_w</p:attrName>
                                        </p:attrNameLst>
                                      </p:cBhvr>
                                      <p:tavLst>
                                        <p:tav tm="0">
                                          <p:val>
                                            <p:fltVal val="0"/>
                                          </p:val>
                                        </p:tav>
                                        <p:tav tm="100000">
                                          <p:val>
                                            <p:strVal val="#ppt_w"/>
                                          </p:val>
                                        </p:tav>
                                      </p:tavLst>
                                    </p:anim>
                                    <p:anim calcmode="lin" valueType="num">
                                      <p:cBhvr>
                                        <p:cTn id="16" dur="500" fill="hold"/>
                                        <p:tgtEl>
                                          <p:spTgt spid="351248"/>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000"/>
                            </p:stCondLst>
                            <p:childTnLst>
                              <p:par>
                                <p:cTn id="18" presetID="23" presetClass="entr" presetSubtype="16" fill="hold" nodeType="afterEffect">
                                  <p:stCondLst>
                                    <p:cond delay="0"/>
                                  </p:stCondLst>
                                  <p:childTnLst>
                                    <p:set>
                                      <p:cBhvr>
                                        <p:cTn id="19" dur="1" fill="hold">
                                          <p:stCondLst>
                                            <p:cond delay="0"/>
                                          </p:stCondLst>
                                        </p:cTn>
                                        <p:tgtEl>
                                          <p:spTgt spid="351250"/>
                                        </p:tgtEl>
                                        <p:attrNameLst>
                                          <p:attrName>style.visibility</p:attrName>
                                        </p:attrNameLst>
                                      </p:cBhvr>
                                      <p:to>
                                        <p:strVal val="visible"/>
                                      </p:to>
                                    </p:set>
                                    <p:anim calcmode="lin" valueType="num">
                                      <p:cBhvr>
                                        <p:cTn id="20" dur="500" fill="hold"/>
                                        <p:tgtEl>
                                          <p:spTgt spid="351250"/>
                                        </p:tgtEl>
                                        <p:attrNameLst>
                                          <p:attrName>ppt_w</p:attrName>
                                        </p:attrNameLst>
                                      </p:cBhvr>
                                      <p:tavLst>
                                        <p:tav tm="0">
                                          <p:val>
                                            <p:fltVal val="0"/>
                                          </p:val>
                                        </p:tav>
                                        <p:tav tm="100000">
                                          <p:val>
                                            <p:strVal val="#ppt_w"/>
                                          </p:val>
                                        </p:tav>
                                      </p:tavLst>
                                    </p:anim>
                                    <p:anim calcmode="lin" valueType="num">
                                      <p:cBhvr>
                                        <p:cTn id="21" dur="500" fill="hold"/>
                                        <p:tgtEl>
                                          <p:spTgt spid="351250"/>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500"/>
                            </p:stCondLst>
                            <p:childTnLst>
                              <p:par>
                                <p:cTn id="23" presetID="23" presetClass="entr" presetSubtype="16" fill="hold" nodeType="afterEffect">
                                  <p:stCondLst>
                                    <p:cond delay="0"/>
                                  </p:stCondLst>
                                  <p:childTnLst>
                                    <p:set>
                                      <p:cBhvr>
                                        <p:cTn id="24" dur="1" fill="hold">
                                          <p:stCondLst>
                                            <p:cond delay="0"/>
                                          </p:stCondLst>
                                        </p:cTn>
                                        <p:tgtEl>
                                          <p:spTgt spid="351249"/>
                                        </p:tgtEl>
                                        <p:attrNameLst>
                                          <p:attrName>style.visibility</p:attrName>
                                        </p:attrNameLst>
                                      </p:cBhvr>
                                      <p:to>
                                        <p:strVal val="visible"/>
                                      </p:to>
                                    </p:set>
                                    <p:anim calcmode="lin" valueType="num">
                                      <p:cBhvr>
                                        <p:cTn id="25" dur="500" fill="hold"/>
                                        <p:tgtEl>
                                          <p:spTgt spid="351249"/>
                                        </p:tgtEl>
                                        <p:attrNameLst>
                                          <p:attrName>ppt_w</p:attrName>
                                        </p:attrNameLst>
                                      </p:cBhvr>
                                      <p:tavLst>
                                        <p:tav tm="0">
                                          <p:val>
                                            <p:fltVal val="0"/>
                                          </p:val>
                                        </p:tav>
                                        <p:tav tm="100000">
                                          <p:val>
                                            <p:strVal val="#ppt_w"/>
                                          </p:val>
                                        </p:tav>
                                      </p:tavLst>
                                    </p:anim>
                                    <p:anim calcmode="lin" valueType="num">
                                      <p:cBhvr>
                                        <p:cTn id="26" dur="500" fill="hold"/>
                                        <p:tgtEl>
                                          <p:spTgt spid="3512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0D89DD1-77CE-B3BB-A855-997D7D6091C1}"/>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b="1" spc="-50">
                <a:solidFill>
                  <a:schemeClr val="tx1">
                    <a:lumMod val="75000"/>
                    <a:lumOff val="25000"/>
                  </a:schemeClr>
                </a:solidFill>
                <a:latin typeface="+mj-lt"/>
                <a:ea typeface="+mj-ea"/>
                <a:cs typeface="+mj-cs"/>
              </a:rPr>
              <a:t>eBGP et iBGP</a:t>
            </a:r>
          </a:p>
        </p:txBody>
      </p:sp>
      <p:pic>
        <p:nvPicPr>
          <p:cNvPr id="6" name="Image 5" descr="Une image contenant diagramme, cercle&#10;&#10;Description générée automatiquement">
            <a:extLst>
              <a:ext uri="{FF2B5EF4-FFF2-40B4-BE49-F238E27FC236}">
                <a16:creationId xmlns:a16="http://schemas.microsoft.com/office/drawing/2014/main" id="{72583A18-631B-498D-0C44-A71026B9FB85}"/>
              </a:ext>
            </a:extLst>
          </p:cNvPr>
          <p:cNvPicPr>
            <a:picLocks noChangeAspect="1"/>
          </p:cNvPicPr>
          <p:nvPr/>
        </p:nvPicPr>
        <p:blipFill>
          <a:blip r:embed="rId2"/>
          <a:stretch>
            <a:fillRect/>
          </a:stretch>
        </p:blipFill>
        <p:spPr>
          <a:xfrm>
            <a:off x="633999" y="1733941"/>
            <a:ext cx="5523569" cy="2499415"/>
          </a:xfrm>
          <a:prstGeom prst="rect">
            <a:avLst/>
          </a:prstGeom>
        </p:spPr>
      </p:pic>
      <p:cxnSp>
        <p:nvCxnSpPr>
          <p:cNvPr id="19" name="Straight Connector 18">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9568AC08-9669-1861-2DA6-C9B2BB0398EC}"/>
              </a:ext>
            </a:extLst>
          </p:cNvPr>
          <p:cNvSpPr txBox="1"/>
          <p:nvPr/>
        </p:nvSpPr>
        <p:spPr>
          <a:xfrm>
            <a:off x="6157569" y="2198914"/>
            <a:ext cx="5848902"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100" dirty="0">
                <a:solidFill>
                  <a:schemeClr val="tx1">
                    <a:lumMod val="75000"/>
                    <a:lumOff val="25000"/>
                  </a:schemeClr>
                </a:solidFill>
              </a:rPr>
              <a:t>Si un AS </a:t>
            </a:r>
            <a:r>
              <a:rPr lang="en-US" sz="1100" dirty="0" err="1">
                <a:solidFill>
                  <a:schemeClr val="tx1">
                    <a:lumMod val="75000"/>
                    <a:lumOff val="25000"/>
                  </a:schemeClr>
                </a:solidFill>
              </a:rPr>
              <a:t>comporte</a:t>
            </a:r>
            <a:r>
              <a:rPr lang="en-US" sz="1100" dirty="0">
                <a:solidFill>
                  <a:schemeClr val="tx1">
                    <a:lumMod val="75000"/>
                    <a:lumOff val="25000"/>
                  </a:schemeClr>
                </a:solidFill>
              </a:rPr>
              <a:t> </a:t>
            </a:r>
            <a:r>
              <a:rPr lang="en-US" sz="1100" dirty="0" err="1">
                <a:solidFill>
                  <a:schemeClr val="tx1">
                    <a:lumMod val="75000"/>
                    <a:lumOff val="25000"/>
                  </a:schemeClr>
                </a:solidFill>
              </a:rPr>
              <a:t>plusieurs</a:t>
            </a:r>
            <a:r>
              <a:rPr lang="en-US" sz="1100" dirty="0">
                <a:solidFill>
                  <a:schemeClr val="tx1">
                    <a:lumMod val="75000"/>
                    <a:lumOff val="25000"/>
                  </a:schemeClr>
                </a:solidFill>
              </a:rPr>
              <a:t> speakers BGP, il </a:t>
            </a:r>
            <a:r>
              <a:rPr lang="en-US" sz="1100" dirty="0" err="1">
                <a:solidFill>
                  <a:schemeClr val="tx1">
                    <a:lumMod val="75000"/>
                    <a:lumOff val="25000"/>
                  </a:schemeClr>
                </a:solidFill>
              </a:rPr>
              <a:t>peut</a:t>
            </a:r>
            <a:r>
              <a:rPr lang="en-US" sz="1100" dirty="0">
                <a:solidFill>
                  <a:schemeClr val="tx1">
                    <a:lumMod val="75000"/>
                    <a:lumOff val="25000"/>
                  </a:schemeClr>
                </a:solidFill>
              </a:rPr>
              <a:t> </a:t>
            </a:r>
            <a:r>
              <a:rPr lang="en-US" sz="1100" dirty="0" err="1">
                <a:solidFill>
                  <a:schemeClr val="tx1">
                    <a:lumMod val="75000"/>
                    <a:lumOff val="25000"/>
                  </a:schemeClr>
                </a:solidFill>
              </a:rPr>
              <a:t>servir</a:t>
            </a:r>
            <a:r>
              <a:rPr lang="en-US" sz="1100" dirty="0">
                <a:solidFill>
                  <a:schemeClr val="tx1">
                    <a:lumMod val="75000"/>
                    <a:lumOff val="25000"/>
                  </a:schemeClr>
                </a:solidFill>
              </a:rPr>
              <a:t> de service de transit pour </a:t>
            </a:r>
            <a:r>
              <a:rPr lang="en-US" sz="1100" dirty="0" err="1">
                <a:solidFill>
                  <a:schemeClr val="tx1">
                    <a:lumMod val="75000"/>
                    <a:lumOff val="25000"/>
                  </a:schemeClr>
                </a:solidFill>
              </a:rPr>
              <a:t>d'autres</a:t>
            </a:r>
            <a:r>
              <a:rPr lang="en-US" sz="1100" dirty="0">
                <a:solidFill>
                  <a:schemeClr val="tx1">
                    <a:lumMod val="75000"/>
                    <a:lumOff val="25000"/>
                  </a:schemeClr>
                </a:solidFill>
              </a:rPr>
              <a:t> AS. Comme le </a:t>
            </a:r>
            <a:r>
              <a:rPr lang="en-US" sz="1100" dirty="0" err="1">
                <a:solidFill>
                  <a:schemeClr val="tx1">
                    <a:lumMod val="75000"/>
                    <a:lumOff val="25000"/>
                  </a:schemeClr>
                </a:solidFill>
              </a:rPr>
              <a:t>montre</a:t>
            </a:r>
            <a:r>
              <a:rPr lang="en-US" sz="1100" dirty="0">
                <a:solidFill>
                  <a:schemeClr val="tx1">
                    <a:lumMod val="75000"/>
                    <a:lumOff val="25000"/>
                  </a:schemeClr>
                </a:solidFill>
              </a:rPr>
              <a:t> le </a:t>
            </a:r>
            <a:r>
              <a:rPr lang="en-US" sz="1100" dirty="0" err="1">
                <a:solidFill>
                  <a:schemeClr val="tx1">
                    <a:lumMod val="75000"/>
                    <a:lumOff val="25000"/>
                  </a:schemeClr>
                </a:solidFill>
              </a:rPr>
              <a:t>schéma</a:t>
            </a:r>
            <a:r>
              <a:rPr lang="en-US" sz="1100" dirty="0">
                <a:solidFill>
                  <a:schemeClr val="tx1">
                    <a:lumMod val="75000"/>
                    <a:lumOff val="25000"/>
                  </a:schemeClr>
                </a:solidFill>
              </a:rPr>
              <a:t> </a:t>
            </a:r>
            <a:r>
              <a:rPr lang="en-US" sz="1100" dirty="0" err="1">
                <a:solidFill>
                  <a:schemeClr val="tx1">
                    <a:lumMod val="75000"/>
                    <a:lumOff val="25000"/>
                  </a:schemeClr>
                </a:solidFill>
              </a:rPr>
              <a:t>suivant</a:t>
            </a:r>
            <a:r>
              <a:rPr lang="en-US" sz="1100" dirty="0">
                <a:solidFill>
                  <a:schemeClr val="tx1">
                    <a:lumMod val="75000"/>
                    <a:lumOff val="25000"/>
                  </a:schemeClr>
                </a:solidFill>
              </a:rPr>
              <a:t> de </a:t>
            </a:r>
            <a:r>
              <a:rPr lang="en-US" sz="1100" dirty="0" err="1">
                <a:solidFill>
                  <a:schemeClr val="tx1">
                    <a:lumMod val="75000"/>
                    <a:lumOff val="25000"/>
                  </a:schemeClr>
                </a:solidFill>
              </a:rPr>
              <a:t>cette</a:t>
            </a:r>
            <a:r>
              <a:rPr lang="en-US" sz="1100" dirty="0">
                <a:solidFill>
                  <a:schemeClr val="tx1">
                    <a:lumMod val="75000"/>
                    <a:lumOff val="25000"/>
                  </a:schemeClr>
                </a:solidFill>
              </a:rPr>
              <a:t> section, AS200 </a:t>
            </a:r>
            <a:r>
              <a:rPr lang="en-US" sz="1100" dirty="0" err="1">
                <a:solidFill>
                  <a:schemeClr val="tx1">
                    <a:lumMod val="75000"/>
                    <a:lumOff val="25000"/>
                  </a:schemeClr>
                </a:solidFill>
              </a:rPr>
              <a:t>est</a:t>
            </a:r>
            <a:r>
              <a:rPr lang="en-US" sz="1100" dirty="0">
                <a:solidFill>
                  <a:schemeClr val="tx1">
                    <a:lumMod val="75000"/>
                    <a:lumOff val="25000"/>
                  </a:schemeClr>
                </a:solidFill>
              </a:rPr>
              <a:t> un AS de transit pour AS100 et AS300.</a:t>
            </a:r>
          </a:p>
          <a:p>
            <a:pPr defTabSz="914400">
              <a:lnSpc>
                <a:spcPct val="90000"/>
              </a:lnSpc>
              <a:spcAft>
                <a:spcPts val="600"/>
              </a:spcAft>
              <a:buClr>
                <a:schemeClr val="accent1"/>
              </a:buClr>
              <a:buFont typeface="Calibri" panose="020F0502020204030204" pitchFamily="34" charset="0"/>
            </a:pPr>
            <a:endParaRPr lang="en-US" sz="11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100" dirty="0">
                <a:solidFill>
                  <a:schemeClr val="tx1">
                    <a:lumMod val="75000"/>
                    <a:lumOff val="25000"/>
                  </a:schemeClr>
                </a:solidFill>
              </a:rPr>
              <a:t>Afin </a:t>
            </a:r>
            <a:r>
              <a:rPr lang="en-US" sz="1100" dirty="0" err="1">
                <a:solidFill>
                  <a:schemeClr val="tx1">
                    <a:lumMod val="75000"/>
                    <a:lumOff val="25000"/>
                  </a:schemeClr>
                </a:solidFill>
              </a:rPr>
              <a:t>d'envoyer</a:t>
            </a:r>
            <a:r>
              <a:rPr lang="en-US" sz="1100" dirty="0">
                <a:solidFill>
                  <a:schemeClr val="tx1">
                    <a:lumMod val="75000"/>
                    <a:lumOff val="25000"/>
                  </a:schemeClr>
                </a:solidFill>
              </a:rPr>
              <a:t> </a:t>
            </a:r>
            <a:r>
              <a:rPr lang="en-US" sz="1100" dirty="0" err="1">
                <a:solidFill>
                  <a:schemeClr val="tx1">
                    <a:lumMod val="75000"/>
                    <a:lumOff val="25000"/>
                  </a:schemeClr>
                </a:solidFill>
              </a:rPr>
              <a:t>l'information</a:t>
            </a:r>
            <a:r>
              <a:rPr lang="en-US" sz="1100" dirty="0">
                <a:solidFill>
                  <a:schemeClr val="tx1">
                    <a:lumMod val="75000"/>
                    <a:lumOff val="25000"/>
                  </a:schemeClr>
                </a:solidFill>
              </a:rPr>
              <a:t> aux AS </a:t>
            </a:r>
            <a:r>
              <a:rPr lang="en-US" sz="1100" dirty="0" err="1">
                <a:solidFill>
                  <a:schemeClr val="tx1">
                    <a:lumMod val="75000"/>
                    <a:lumOff val="25000"/>
                  </a:schemeClr>
                </a:solidFill>
              </a:rPr>
              <a:t>externes</a:t>
            </a:r>
            <a:r>
              <a:rPr lang="en-US" sz="1100" dirty="0">
                <a:solidFill>
                  <a:schemeClr val="tx1">
                    <a:lumMod val="75000"/>
                    <a:lumOff val="25000"/>
                  </a:schemeClr>
                </a:solidFill>
              </a:rPr>
              <a:t>, </a:t>
            </a:r>
            <a:r>
              <a:rPr lang="en-US" sz="1100" dirty="0" err="1">
                <a:solidFill>
                  <a:schemeClr val="tx1">
                    <a:lumMod val="75000"/>
                    <a:lumOff val="25000"/>
                  </a:schemeClr>
                </a:solidFill>
              </a:rPr>
              <a:t>l'accessibilité</a:t>
            </a:r>
            <a:r>
              <a:rPr lang="en-US" sz="1100" dirty="0">
                <a:solidFill>
                  <a:schemeClr val="tx1">
                    <a:lumMod val="75000"/>
                    <a:lumOff val="25000"/>
                  </a:schemeClr>
                </a:solidFill>
              </a:rPr>
              <a:t> des </a:t>
            </a:r>
            <a:r>
              <a:rPr lang="en-US" sz="1100" dirty="0" err="1">
                <a:solidFill>
                  <a:schemeClr val="tx1">
                    <a:lumMod val="75000"/>
                    <a:lumOff val="25000"/>
                  </a:schemeClr>
                </a:solidFill>
              </a:rPr>
              <a:t>réseaux</a:t>
            </a:r>
            <a:r>
              <a:rPr lang="en-US" sz="1100" dirty="0">
                <a:solidFill>
                  <a:schemeClr val="tx1">
                    <a:lumMod val="75000"/>
                    <a:lumOff val="25000"/>
                  </a:schemeClr>
                </a:solidFill>
              </a:rPr>
              <a:t> doit </a:t>
            </a:r>
            <a:r>
              <a:rPr lang="en-US" sz="1100" dirty="0" err="1">
                <a:solidFill>
                  <a:schemeClr val="tx1">
                    <a:lumMod val="75000"/>
                    <a:lumOff val="25000"/>
                  </a:schemeClr>
                </a:solidFill>
              </a:rPr>
              <a:t>être</a:t>
            </a:r>
            <a:r>
              <a:rPr lang="en-US" sz="1100" dirty="0">
                <a:solidFill>
                  <a:schemeClr val="tx1">
                    <a:lumMod val="75000"/>
                    <a:lumOff val="25000"/>
                  </a:schemeClr>
                </a:solidFill>
              </a:rPr>
              <a:t> </a:t>
            </a:r>
            <a:r>
              <a:rPr lang="en-US" sz="1100" dirty="0" err="1">
                <a:solidFill>
                  <a:schemeClr val="tx1">
                    <a:lumMod val="75000"/>
                    <a:lumOff val="25000"/>
                  </a:schemeClr>
                </a:solidFill>
              </a:rPr>
              <a:t>garantie</a:t>
            </a:r>
            <a:r>
              <a:rPr lang="en-US" sz="1100" dirty="0">
                <a:solidFill>
                  <a:schemeClr val="tx1">
                    <a:lumMod val="75000"/>
                    <a:lumOff val="25000"/>
                  </a:schemeClr>
                </a:solidFill>
              </a:rPr>
              <a:t>. Afin </a:t>
            </a:r>
            <a:r>
              <a:rPr lang="en-US" sz="1100" dirty="0" err="1">
                <a:solidFill>
                  <a:schemeClr val="tx1">
                    <a:lumMod val="75000"/>
                    <a:lumOff val="25000"/>
                  </a:schemeClr>
                </a:solidFill>
              </a:rPr>
              <a:t>d'assurer</a:t>
            </a:r>
            <a:r>
              <a:rPr lang="en-US" sz="1100" dirty="0">
                <a:solidFill>
                  <a:schemeClr val="tx1">
                    <a:lumMod val="75000"/>
                    <a:lumOff val="25000"/>
                  </a:schemeClr>
                </a:solidFill>
              </a:rPr>
              <a:t> </a:t>
            </a:r>
            <a:r>
              <a:rPr lang="en-US" sz="1100" dirty="0" err="1">
                <a:solidFill>
                  <a:schemeClr val="tx1">
                    <a:lumMod val="75000"/>
                    <a:lumOff val="25000"/>
                  </a:schemeClr>
                </a:solidFill>
              </a:rPr>
              <a:t>l'accessibilité</a:t>
            </a:r>
            <a:r>
              <a:rPr lang="en-US" sz="1100" dirty="0">
                <a:solidFill>
                  <a:schemeClr val="tx1">
                    <a:lumMod val="75000"/>
                    <a:lumOff val="25000"/>
                  </a:schemeClr>
                </a:solidFill>
              </a:rPr>
              <a:t> des </a:t>
            </a:r>
            <a:r>
              <a:rPr lang="en-US" sz="1100" dirty="0" err="1">
                <a:solidFill>
                  <a:schemeClr val="tx1">
                    <a:lumMod val="75000"/>
                    <a:lumOff val="25000"/>
                  </a:schemeClr>
                </a:solidFill>
              </a:rPr>
              <a:t>réseaux</a:t>
            </a:r>
            <a:r>
              <a:rPr lang="en-US" sz="1100" dirty="0">
                <a:solidFill>
                  <a:schemeClr val="tx1">
                    <a:lumMod val="75000"/>
                    <a:lumOff val="25000"/>
                  </a:schemeClr>
                </a:solidFill>
              </a:rPr>
              <a:t>, les </a:t>
            </a:r>
            <a:r>
              <a:rPr lang="en-US" sz="1100" dirty="0" err="1">
                <a:solidFill>
                  <a:schemeClr val="tx1">
                    <a:lumMod val="75000"/>
                    <a:lumOff val="25000"/>
                  </a:schemeClr>
                </a:solidFill>
              </a:rPr>
              <a:t>processus</a:t>
            </a:r>
            <a:r>
              <a:rPr lang="en-US" sz="1100" dirty="0">
                <a:solidFill>
                  <a:schemeClr val="tx1">
                    <a:lumMod val="75000"/>
                    <a:lumOff val="25000"/>
                  </a:schemeClr>
                </a:solidFill>
              </a:rPr>
              <a:t> </a:t>
            </a:r>
            <a:r>
              <a:rPr lang="en-US" sz="1100" dirty="0" err="1">
                <a:solidFill>
                  <a:schemeClr val="tx1">
                    <a:lumMod val="75000"/>
                    <a:lumOff val="25000"/>
                  </a:schemeClr>
                </a:solidFill>
              </a:rPr>
              <a:t>suivants</a:t>
            </a:r>
            <a:r>
              <a:rPr lang="en-US" sz="1100" dirty="0">
                <a:solidFill>
                  <a:schemeClr val="tx1">
                    <a:lumMod val="75000"/>
                    <a:lumOff val="25000"/>
                  </a:schemeClr>
                </a:solidFill>
              </a:rPr>
              <a:t> </a:t>
            </a:r>
            <a:r>
              <a:rPr lang="en-US" sz="1100" dirty="0" err="1">
                <a:solidFill>
                  <a:schemeClr val="tx1">
                    <a:lumMod val="75000"/>
                    <a:lumOff val="25000"/>
                  </a:schemeClr>
                </a:solidFill>
              </a:rPr>
              <a:t>sont</a:t>
            </a:r>
            <a:r>
              <a:rPr lang="en-US" sz="1100" dirty="0">
                <a:solidFill>
                  <a:schemeClr val="tx1">
                    <a:lumMod val="75000"/>
                    <a:lumOff val="25000"/>
                  </a:schemeClr>
                </a:solidFill>
              </a:rPr>
              <a:t> </a:t>
            </a:r>
            <a:r>
              <a:rPr lang="en-US" sz="1100" dirty="0" err="1">
                <a:solidFill>
                  <a:schemeClr val="tx1">
                    <a:lumMod val="75000"/>
                    <a:lumOff val="25000"/>
                  </a:schemeClr>
                </a:solidFill>
              </a:rPr>
              <a:t>exécutés</a:t>
            </a:r>
            <a:r>
              <a:rPr lang="en-US" sz="1100" dirty="0">
                <a:solidFill>
                  <a:schemeClr val="tx1">
                    <a:lumMod val="75000"/>
                    <a:lumOff val="25000"/>
                  </a:schemeClr>
                </a:solidFill>
              </a:rPr>
              <a:t> :</a:t>
            </a:r>
          </a:p>
          <a:p>
            <a:pPr defTabSz="914400">
              <a:lnSpc>
                <a:spcPct val="90000"/>
              </a:lnSpc>
              <a:spcAft>
                <a:spcPts val="600"/>
              </a:spcAft>
              <a:buClr>
                <a:schemeClr val="accent1"/>
              </a:buClr>
              <a:buFont typeface="Calibri" panose="020F0502020204030204" pitchFamily="34" charset="0"/>
            </a:pPr>
            <a:endParaRPr lang="en-US" sz="1100" dirty="0">
              <a:solidFill>
                <a:schemeClr val="tx1">
                  <a:lumMod val="75000"/>
                  <a:lumOff val="25000"/>
                </a:schemeClr>
              </a:solidFill>
            </a:endParaRPr>
          </a:p>
          <a:p>
            <a:pPr marL="171450" indent="-171450" defTabSz="914400">
              <a:lnSpc>
                <a:spcPct val="90000"/>
              </a:lnSpc>
              <a:spcAft>
                <a:spcPts val="600"/>
              </a:spcAft>
              <a:buClr>
                <a:schemeClr val="accent1"/>
              </a:buClr>
              <a:buFont typeface="Arial" panose="020B0604020202020204" pitchFamily="34" charset="0"/>
              <a:buChar char="•"/>
            </a:pPr>
            <a:r>
              <a:rPr lang="en-US" sz="1100" dirty="0">
                <a:solidFill>
                  <a:schemeClr val="tx1">
                    <a:lumMod val="75000"/>
                    <a:lumOff val="25000"/>
                  </a:schemeClr>
                </a:solidFill>
              </a:rPr>
              <a:t>Interconnexion BGP interne (iBGP) entre les </a:t>
            </a:r>
            <a:r>
              <a:rPr lang="en-US" sz="1100" dirty="0" err="1">
                <a:solidFill>
                  <a:schemeClr val="tx1">
                    <a:lumMod val="75000"/>
                    <a:lumOff val="25000"/>
                  </a:schemeClr>
                </a:solidFill>
              </a:rPr>
              <a:t>routeurs</a:t>
            </a:r>
            <a:r>
              <a:rPr lang="en-US" sz="1100" dirty="0">
                <a:solidFill>
                  <a:schemeClr val="tx1">
                    <a:lumMod val="75000"/>
                    <a:lumOff val="25000"/>
                  </a:schemeClr>
                </a:solidFill>
              </a:rPr>
              <a:t> au sein d'un AS</a:t>
            </a:r>
          </a:p>
          <a:p>
            <a:pPr marL="171450" indent="-171450" defTabSz="914400">
              <a:lnSpc>
                <a:spcPct val="90000"/>
              </a:lnSpc>
              <a:spcAft>
                <a:spcPts val="600"/>
              </a:spcAft>
              <a:buClr>
                <a:schemeClr val="accent1"/>
              </a:buClr>
              <a:buFont typeface="Arial" panose="020B0604020202020204" pitchFamily="34" charset="0"/>
              <a:buChar char="•"/>
            </a:pPr>
            <a:endParaRPr lang="en-US" sz="1100" dirty="0">
              <a:solidFill>
                <a:schemeClr val="tx1">
                  <a:lumMod val="75000"/>
                  <a:lumOff val="25000"/>
                </a:schemeClr>
              </a:solidFill>
            </a:endParaRPr>
          </a:p>
          <a:p>
            <a:pPr marL="171450" indent="-171450" defTabSz="914400">
              <a:lnSpc>
                <a:spcPct val="90000"/>
              </a:lnSpc>
              <a:spcAft>
                <a:spcPts val="600"/>
              </a:spcAft>
              <a:buClr>
                <a:schemeClr val="accent1"/>
              </a:buClr>
              <a:buFont typeface="Arial" panose="020B0604020202020204" pitchFamily="34" charset="0"/>
              <a:buChar char="•"/>
            </a:pPr>
            <a:r>
              <a:rPr lang="en-US" sz="1100" dirty="0">
                <a:solidFill>
                  <a:schemeClr val="tx1">
                    <a:lumMod val="75000"/>
                    <a:lumOff val="25000"/>
                  </a:schemeClr>
                </a:solidFill>
              </a:rPr>
              <a:t>Redistribution des </a:t>
            </a:r>
            <a:r>
              <a:rPr lang="en-US" sz="1100" dirty="0" err="1">
                <a:solidFill>
                  <a:schemeClr val="tx1">
                    <a:lumMod val="75000"/>
                    <a:lumOff val="25000"/>
                  </a:schemeClr>
                </a:solidFill>
              </a:rPr>
              <a:t>informations</a:t>
            </a:r>
            <a:r>
              <a:rPr lang="en-US" sz="1100" dirty="0">
                <a:solidFill>
                  <a:schemeClr val="tx1">
                    <a:lumMod val="75000"/>
                    <a:lumOff val="25000"/>
                  </a:schemeClr>
                </a:solidFill>
              </a:rPr>
              <a:t> BGP aux IGP qui </a:t>
            </a:r>
            <a:r>
              <a:rPr lang="en-US" sz="1100" dirty="0" err="1">
                <a:solidFill>
                  <a:schemeClr val="tx1">
                    <a:lumMod val="75000"/>
                    <a:lumOff val="25000"/>
                  </a:schemeClr>
                </a:solidFill>
              </a:rPr>
              <a:t>s'exécutent</a:t>
            </a:r>
            <a:r>
              <a:rPr lang="en-US" sz="1100" dirty="0">
                <a:solidFill>
                  <a:schemeClr val="tx1">
                    <a:lumMod val="75000"/>
                    <a:lumOff val="25000"/>
                  </a:schemeClr>
                </a:solidFill>
              </a:rPr>
              <a:t> dans </a:t>
            </a:r>
            <a:r>
              <a:rPr lang="en-US" sz="1100" dirty="0" err="1">
                <a:solidFill>
                  <a:schemeClr val="tx1">
                    <a:lumMod val="75000"/>
                    <a:lumOff val="25000"/>
                  </a:schemeClr>
                </a:solidFill>
              </a:rPr>
              <a:t>l'AS</a:t>
            </a:r>
            <a:endParaRPr lang="en-US" sz="11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sz="1100"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sz="1100" dirty="0" err="1">
                <a:solidFill>
                  <a:schemeClr val="tx1">
                    <a:lumMod val="75000"/>
                    <a:lumOff val="25000"/>
                  </a:schemeClr>
                </a:solidFill>
              </a:rPr>
              <a:t>Quand</a:t>
            </a:r>
            <a:r>
              <a:rPr lang="en-US" sz="1100" dirty="0">
                <a:solidFill>
                  <a:schemeClr val="tx1">
                    <a:lumMod val="75000"/>
                    <a:lumOff val="25000"/>
                  </a:schemeClr>
                </a:solidFill>
              </a:rPr>
              <a:t> BGP </a:t>
            </a:r>
            <a:r>
              <a:rPr lang="en-US" sz="1100" dirty="0" err="1">
                <a:solidFill>
                  <a:schemeClr val="tx1">
                    <a:lumMod val="75000"/>
                    <a:lumOff val="25000"/>
                  </a:schemeClr>
                </a:solidFill>
              </a:rPr>
              <a:t>s'exécute</a:t>
            </a:r>
            <a:r>
              <a:rPr lang="en-US" sz="1100" dirty="0">
                <a:solidFill>
                  <a:schemeClr val="tx1">
                    <a:lumMod val="75000"/>
                    <a:lumOff val="25000"/>
                  </a:schemeClr>
                </a:solidFill>
              </a:rPr>
              <a:t> entre des </a:t>
            </a:r>
            <a:r>
              <a:rPr lang="en-US" sz="1100" dirty="0" err="1">
                <a:solidFill>
                  <a:schemeClr val="tx1">
                    <a:lumMod val="75000"/>
                    <a:lumOff val="25000"/>
                  </a:schemeClr>
                </a:solidFill>
              </a:rPr>
              <a:t>routeurs</a:t>
            </a:r>
            <a:r>
              <a:rPr lang="en-US" sz="1100" dirty="0">
                <a:solidFill>
                  <a:schemeClr val="tx1">
                    <a:lumMod val="75000"/>
                    <a:lumOff val="25000"/>
                  </a:schemeClr>
                </a:solidFill>
              </a:rPr>
              <a:t> qui </a:t>
            </a:r>
            <a:r>
              <a:rPr lang="en-US" sz="1100" dirty="0" err="1">
                <a:solidFill>
                  <a:schemeClr val="tx1">
                    <a:lumMod val="75000"/>
                    <a:lumOff val="25000"/>
                  </a:schemeClr>
                </a:solidFill>
              </a:rPr>
              <a:t>appartiennent</a:t>
            </a:r>
            <a:r>
              <a:rPr lang="en-US" sz="1100" dirty="0">
                <a:solidFill>
                  <a:schemeClr val="tx1">
                    <a:lumMod val="75000"/>
                    <a:lumOff val="25000"/>
                  </a:schemeClr>
                </a:solidFill>
              </a:rPr>
              <a:t> à deux AS </a:t>
            </a:r>
            <a:r>
              <a:rPr lang="en-US" sz="1100" dirty="0" err="1">
                <a:solidFill>
                  <a:schemeClr val="tx1">
                    <a:lumMod val="75000"/>
                    <a:lumOff val="25000"/>
                  </a:schemeClr>
                </a:solidFill>
              </a:rPr>
              <a:t>différents</a:t>
            </a:r>
            <a:r>
              <a:rPr lang="en-US" sz="1100" dirty="0">
                <a:solidFill>
                  <a:schemeClr val="tx1">
                    <a:lumMod val="75000"/>
                    <a:lumOff val="25000"/>
                  </a:schemeClr>
                </a:solidFill>
              </a:rPr>
              <a:t>, on parle de BGP </a:t>
            </a:r>
            <a:r>
              <a:rPr lang="en-US" sz="1100" dirty="0" err="1">
                <a:solidFill>
                  <a:schemeClr val="tx1">
                    <a:lumMod val="75000"/>
                    <a:lumOff val="25000"/>
                  </a:schemeClr>
                </a:solidFill>
              </a:rPr>
              <a:t>extérieur</a:t>
            </a:r>
            <a:r>
              <a:rPr lang="en-US" sz="1100" dirty="0">
                <a:solidFill>
                  <a:schemeClr val="tx1">
                    <a:lumMod val="75000"/>
                    <a:lumOff val="25000"/>
                  </a:schemeClr>
                </a:solidFill>
              </a:rPr>
              <a:t> (eBGP). </a:t>
            </a:r>
            <a:r>
              <a:rPr lang="en-US" sz="1100" dirty="0" err="1">
                <a:solidFill>
                  <a:schemeClr val="tx1">
                    <a:lumMod val="75000"/>
                    <a:lumOff val="25000"/>
                  </a:schemeClr>
                </a:solidFill>
              </a:rPr>
              <a:t>Quand</a:t>
            </a:r>
            <a:r>
              <a:rPr lang="en-US" sz="1100" dirty="0">
                <a:solidFill>
                  <a:schemeClr val="tx1">
                    <a:lumMod val="75000"/>
                    <a:lumOff val="25000"/>
                  </a:schemeClr>
                </a:solidFill>
              </a:rPr>
              <a:t> BGP </a:t>
            </a:r>
            <a:r>
              <a:rPr lang="en-US" sz="1100" dirty="0" err="1">
                <a:solidFill>
                  <a:schemeClr val="tx1">
                    <a:lumMod val="75000"/>
                    <a:lumOff val="25000"/>
                  </a:schemeClr>
                </a:solidFill>
              </a:rPr>
              <a:t>s'exécute</a:t>
            </a:r>
            <a:r>
              <a:rPr lang="en-US" sz="1100" dirty="0">
                <a:solidFill>
                  <a:schemeClr val="tx1">
                    <a:lumMod val="75000"/>
                    <a:lumOff val="25000"/>
                  </a:schemeClr>
                </a:solidFill>
              </a:rPr>
              <a:t> entre des </a:t>
            </a:r>
            <a:r>
              <a:rPr lang="en-US" sz="1100" dirty="0" err="1">
                <a:solidFill>
                  <a:schemeClr val="tx1">
                    <a:lumMod val="75000"/>
                    <a:lumOff val="25000"/>
                  </a:schemeClr>
                </a:solidFill>
              </a:rPr>
              <a:t>routeurs</a:t>
            </a:r>
            <a:r>
              <a:rPr lang="en-US" sz="1100" dirty="0">
                <a:solidFill>
                  <a:schemeClr val="tx1">
                    <a:lumMod val="75000"/>
                    <a:lumOff val="25000"/>
                  </a:schemeClr>
                </a:solidFill>
              </a:rPr>
              <a:t> du </a:t>
            </a:r>
            <a:r>
              <a:rPr lang="en-US" sz="1100" dirty="0" err="1">
                <a:solidFill>
                  <a:schemeClr val="tx1">
                    <a:lumMod val="75000"/>
                    <a:lumOff val="25000"/>
                  </a:schemeClr>
                </a:solidFill>
              </a:rPr>
              <a:t>même</a:t>
            </a:r>
            <a:r>
              <a:rPr lang="en-US" sz="1100" dirty="0">
                <a:solidFill>
                  <a:schemeClr val="tx1">
                    <a:lumMod val="75000"/>
                    <a:lumOff val="25000"/>
                  </a:schemeClr>
                </a:solidFill>
              </a:rPr>
              <a:t> AS, on parle </a:t>
            </a:r>
            <a:r>
              <a:rPr lang="en-US" sz="1100" dirty="0" err="1">
                <a:solidFill>
                  <a:schemeClr val="tx1">
                    <a:lumMod val="75000"/>
                    <a:lumOff val="25000"/>
                  </a:schemeClr>
                </a:solidFill>
              </a:rPr>
              <a:t>d'iBGP</a:t>
            </a:r>
            <a:r>
              <a:rPr lang="en-US" sz="1100" dirty="0">
                <a:solidFill>
                  <a:schemeClr val="tx1">
                    <a:lumMod val="75000"/>
                    <a:lumOff val="25000"/>
                  </a:schemeClr>
                </a:solidFill>
              </a:rPr>
              <a:t>.</a:t>
            </a:r>
          </a:p>
        </p:txBody>
      </p:sp>
      <p:sp>
        <p:nvSpPr>
          <p:cNvPr id="21" name="Rectangle 20">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2258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Line 2">
            <a:extLst>
              <a:ext uri="{FF2B5EF4-FFF2-40B4-BE49-F238E27FC236}">
                <a16:creationId xmlns:a16="http://schemas.microsoft.com/office/drawing/2014/main" id="{0E4D1B67-70EE-456C-859F-DD43459276E5}"/>
              </a:ext>
            </a:extLst>
          </p:cNvPr>
          <p:cNvSpPr>
            <a:spLocks noChangeShapeType="1"/>
          </p:cNvSpPr>
          <p:nvPr/>
        </p:nvSpPr>
        <p:spPr bwMode="auto">
          <a:xfrm flipV="1">
            <a:off x="7094538" y="1381125"/>
            <a:ext cx="1028700" cy="858838"/>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19" name="Line 3">
            <a:extLst>
              <a:ext uri="{FF2B5EF4-FFF2-40B4-BE49-F238E27FC236}">
                <a16:creationId xmlns:a16="http://schemas.microsoft.com/office/drawing/2014/main" id="{E9F5981C-C38F-BD3B-BB4E-9C11E2D20ACD}"/>
              </a:ext>
            </a:extLst>
          </p:cNvPr>
          <p:cNvSpPr>
            <a:spLocks noChangeShapeType="1"/>
          </p:cNvSpPr>
          <p:nvPr/>
        </p:nvSpPr>
        <p:spPr bwMode="auto">
          <a:xfrm flipV="1">
            <a:off x="7029451" y="2014538"/>
            <a:ext cx="1120775" cy="501650"/>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20" name="Line 4">
            <a:extLst>
              <a:ext uri="{FF2B5EF4-FFF2-40B4-BE49-F238E27FC236}">
                <a16:creationId xmlns:a16="http://schemas.microsoft.com/office/drawing/2014/main" id="{31A72FFE-5954-B9AF-96D5-5EC62BFF1E3E}"/>
              </a:ext>
            </a:extLst>
          </p:cNvPr>
          <p:cNvSpPr>
            <a:spLocks noChangeShapeType="1"/>
          </p:cNvSpPr>
          <p:nvPr/>
        </p:nvSpPr>
        <p:spPr bwMode="auto">
          <a:xfrm flipV="1">
            <a:off x="7002463" y="2451101"/>
            <a:ext cx="1160462" cy="779463"/>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21" name="Line 5">
            <a:extLst>
              <a:ext uri="{FF2B5EF4-FFF2-40B4-BE49-F238E27FC236}">
                <a16:creationId xmlns:a16="http://schemas.microsoft.com/office/drawing/2014/main" id="{5AC99B8B-D8F8-B40A-8E31-9FA4BE946AEA}"/>
              </a:ext>
            </a:extLst>
          </p:cNvPr>
          <p:cNvSpPr>
            <a:spLocks noChangeShapeType="1"/>
          </p:cNvSpPr>
          <p:nvPr/>
        </p:nvSpPr>
        <p:spPr bwMode="auto">
          <a:xfrm>
            <a:off x="7015163" y="3322638"/>
            <a:ext cx="1173162" cy="0"/>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22" name="Line 6">
            <a:extLst>
              <a:ext uri="{FF2B5EF4-FFF2-40B4-BE49-F238E27FC236}">
                <a16:creationId xmlns:a16="http://schemas.microsoft.com/office/drawing/2014/main" id="{6E354711-2E61-99C2-3006-5D6B3E746C66}"/>
              </a:ext>
            </a:extLst>
          </p:cNvPr>
          <p:cNvSpPr>
            <a:spLocks noChangeShapeType="1"/>
          </p:cNvSpPr>
          <p:nvPr/>
        </p:nvSpPr>
        <p:spPr bwMode="auto">
          <a:xfrm>
            <a:off x="7094538" y="3540125"/>
            <a:ext cx="1041400" cy="293688"/>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23" name="Line 7">
            <a:extLst>
              <a:ext uri="{FF2B5EF4-FFF2-40B4-BE49-F238E27FC236}">
                <a16:creationId xmlns:a16="http://schemas.microsoft.com/office/drawing/2014/main" id="{08174F84-62ED-EC4D-4E67-2A9CBB61DBE0}"/>
              </a:ext>
            </a:extLst>
          </p:cNvPr>
          <p:cNvSpPr>
            <a:spLocks noChangeShapeType="1"/>
          </p:cNvSpPr>
          <p:nvPr/>
        </p:nvSpPr>
        <p:spPr bwMode="auto">
          <a:xfrm>
            <a:off x="7016751" y="3776663"/>
            <a:ext cx="1198563" cy="601662"/>
          </a:xfrm>
          <a:prstGeom prst="line">
            <a:avLst/>
          </a:prstGeom>
          <a:noFill/>
          <a:ln w="28575">
            <a:solidFill>
              <a:srgbClr val="808080"/>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418824" name="Text Box 8">
            <a:extLst>
              <a:ext uri="{FF2B5EF4-FFF2-40B4-BE49-F238E27FC236}">
                <a16:creationId xmlns:a16="http://schemas.microsoft.com/office/drawing/2014/main" id="{11655606-11E7-5D79-D2DC-6E81B5C400A8}"/>
              </a:ext>
            </a:extLst>
          </p:cNvPr>
          <p:cNvSpPr txBox="1">
            <a:spLocks noChangeArrowheads="1"/>
          </p:cNvSpPr>
          <p:nvPr/>
        </p:nvSpPr>
        <p:spPr bwMode="auto">
          <a:xfrm>
            <a:off x="2381250" y="1797050"/>
            <a:ext cx="4713288" cy="325438"/>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Longueur du champ “routes inacessibles” (2 Octets)</a:t>
            </a:r>
          </a:p>
        </p:txBody>
      </p:sp>
      <p:sp>
        <p:nvSpPr>
          <p:cNvPr id="418825" name="Text Box 9">
            <a:extLst>
              <a:ext uri="{FF2B5EF4-FFF2-40B4-BE49-F238E27FC236}">
                <a16:creationId xmlns:a16="http://schemas.microsoft.com/office/drawing/2014/main" id="{1B783B9E-EF05-8C1B-3F43-070B5453F2DC}"/>
              </a:ext>
            </a:extLst>
          </p:cNvPr>
          <p:cNvSpPr txBox="1">
            <a:spLocks noChangeArrowheads="1"/>
          </p:cNvSpPr>
          <p:nvPr/>
        </p:nvSpPr>
        <p:spPr bwMode="auto">
          <a:xfrm>
            <a:off x="2381250" y="2225675"/>
            <a:ext cx="4713288" cy="325438"/>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Routes supprimées (Variable)</a:t>
            </a:r>
          </a:p>
        </p:txBody>
      </p:sp>
      <p:sp>
        <p:nvSpPr>
          <p:cNvPr id="418826" name="Text Box 10">
            <a:extLst>
              <a:ext uri="{FF2B5EF4-FFF2-40B4-BE49-F238E27FC236}">
                <a16:creationId xmlns:a16="http://schemas.microsoft.com/office/drawing/2014/main" id="{7022C247-2C89-82C6-B54C-13A299D6B2A2}"/>
              </a:ext>
            </a:extLst>
          </p:cNvPr>
          <p:cNvSpPr txBox="1">
            <a:spLocks noChangeArrowheads="1"/>
          </p:cNvSpPr>
          <p:nvPr/>
        </p:nvSpPr>
        <p:spPr bwMode="auto">
          <a:xfrm>
            <a:off x="2381250" y="2655888"/>
            <a:ext cx="4713288" cy="323850"/>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Longueur des champs “Attributs” (2 Octets)</a:t>
            </a:r>
          </a:p>
        </p:txBody>
      </p:sp>
      <p:sp>
        <p:nvSpPr>
          <p:cNvPr id="418827" name="Text Box 11">
            <a:extLst>
              <a:ext uri="{FF2B5EF4-FFF2-40B4-BE49-F238E27FC236}">
                <a16:creationId xmlns:a16="http://schemas.microsoft.com/office/drawing/2014/main" id="{49FF54CB-8C93-FE70-3397-37550E814189}"/>
              </a:ext>
            </a:extLst>
          </p:cNvPr>
          <p:cNvSpPr txBox="1">
            <a:spLocks noChangeArrowheads="1"/>
          </p:cNvSpPr>
          <p:nvPr/>
        </p:nvSpPr>
        <p:spPr bwMode="auto">
          <a:xfrm>
            <a:off x="2381250" y="3513138"/>
            <a:ext cx="4713288" cy="322262"/>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Préfixe/Network Layer Reachability Information (Variable)</a:t>
            </a:r>
          </a:p>
        </p:txBody>
      </p:sp>
      <p:sp>
        <p:nvSpPr>
          <p:cNvPr id="418828" name="Text Box 12">
            <a:extLst>
              <a:ext uri="{FF2B5EF4-FFF2-40B4-BE49-F238E27FC236}">
                <a16:creationId xmlns:a16="http://schemas.microsoft.com/office/drawing/2014/main" id="{849BA24E-8E76-3C6B-DE44-3C0FA80A1C7C}"/>
              </a:ext>
            </a:extLst>
          </p:cNvPr>
          <p:cNvSpPr txBox="1">
            <a:spLocks noChangeArrowheads="1"/>
          </p:cNvSpPr>
          <p:nvPr/>
        </p:nvSpPr>
        <p:spPr bwMode="auto">
          <a:xfrm>
            <a:off x="2381250" y="3084514"/>
            <a:ext cx="4713288" cy="331787"/>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Attributs du chemin (Variable)</a:t>
            </a:r>
          </a:p>
        </p:txBody>
      </p:sp>
      <p:sp>
        <p:nvSpPr>
          <p:cNvPr id="418829" name="Text Box 13">
            <a:extLst>
              <a:ext uri="{FF2B5EF4-FFF2-40B4-BE49-F238E27FC236}">
                <a16:creationId xmlns:a16="http://schemas.microsoft.com/office/drawing/2014/main" id="{EFA959B3-5339-35E1-D40F-4A1356140F70}"/>
              </a:ext>
            </a:extLst>
          </p:cNvPr>
          <p:cNvSpPr txBox="1">
            <a:spLocks noChangeArrowheads="1"/>
          </p:cNvSpPr>
          <p:nvPr/>
        </p:nvSpPr>
        <p:spPr bwMode="auto">
          <a:xfrm>
            <a:off x="2381251" y="1112838"/>
            <a:ext cx="4799013" cy="5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102821" tIns="51411" rIns="102821" bIns="51411">
            <a:spAutoFit/>
          </a:bodyP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2700" b="1">
                <a:solidFill>
                  <a:srgbClr val="000000"/>
                </a:solidFill>
                <a:latin typeface="Arial" panose="020B0604020202020204" pitchFamily="34" charset="0"/>
              </a:rPr>
              <a:t>Format du message</a:t>
            </a:r>
          </a:p>
        </p:txBody>
      </p:sp>
      <p:sp>
        <p:nvSpPr>
          <p:cNvPr id="418830" name="Text Box 14">
            <a:extLst>
              <a:ext uri="{FF2B5EF4-FFF2-40B4-BE49-F238E27FC236}">
                <a16:creationId xmlns:a16="http://schemas.microsoft.com/office/drawing/2014/main" id="{393E542A-5FD0-4FA3-A185-515423DD9662}"/>
              </a:ext>
            </a:extLst>
          </p:cNvPr>
          <p:cNvSpPr txBox="1">
            <a:spLocks noChangeArrowheads="1"/>
          </p:cNvSpPr>
          <p:nvPr/>
        </p:nvSpPr>
        <p:spPr bwMode="auto">
          <a:xfrm>
            <a:off x="8123238" y="1368425"/>
            <a:ext cx="1714500" cy="325438"/>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Taille (I Octet)</a:t>
            </a:r>
          </a:p>
        </p:txBody>
      </p:sp>
      <p:sp>
        <p:nvSpPr>
          <p:cNvPr id="418831" name="Text Box 15">
            <a:extLst>
              <a:ext uri="{FF2B5EF4-FFF2-40B4-BE49-F238E27FC236}">
                <a16:creationId xmlns:a16="http://schemas.microsoft.com/office/drawing/2014/main" id="{3C9EB85C-8516-D0FD-D823-312C9CAB3264}"/>
              </a:ext>
            </a:extLst>
          </p:cNvPr>
          <p:cNvSpPr txBox="1">
            <a:spLocks noChangeArrowheads="1"/>
          </p:cNvSpPr>
          <p:nvPr/>
        </p:nvSpPr>
        <p:spPr bwMode="auto">
          <a:xfrm>
            <a:off x="8123238" y="1711325"/>
            <a:ext cx="1714500" cy="325438"/>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Préfixe (Variable)</a:t>
            </a:r>
          </a:p>
        </p:txBody>
      </p:sp>
      <p:sp>
        <p:nvSpPr>
          <p:cNvPr id="418832" name="Text Box 16">
            <a:extLst>
              <a:ext uri="{FF2B5EF4-FFF2-40B4-BE49-F238E27FC236}">
                <a16:creationId xmlns:a16="http://schemas.microsoft.com/office/drawing/2014/main" id="{8DA60577-5F6F-5EEE-2415-D6C903BDFA14}"/>
              </a:ext>
            </a:extLst>
          </p:cNvPr>
          <p:cNvSpPr txBox="1">
            <a:spLocks noChangeArrowheads="1"/>
          </p:cNvSpPr>
          <p:nvPr/>
        </p:nvSpPr>
        <p:spPr bwMode="auto">
          <a:xfrm>
            <a:off x="8123238" y="2397125"/>
            <a:ext cx="1714500" cy="325438"/>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Type d’attribut</a:t>
            </a:r>
          </a:p>
        </p:txBody>
      </p:sp>
      <p:sp>
        <p:nvSpPr>
          <p:cNvPr id="418833" name="Text Box 17">
            <a:extLst>
              <a:ext uri="{FF2B5EF4-FFF2-40B4-BE49-F238E27FC236}">
                <a16:creationId xmlns:a16="http://schemas.microsoft.com/office/drawing/2014/main" id="{500E3D65-3359-A42E-7C3F-AFC2472660F8}"/>
              </a:ext>
            </a:extLst>
          </p:cNvPr>
          <p:cNvSpPr txBox="1">
            <a:spLocks noChangeArrowheads="1"/>
          </p:cNvSpPr>
          <p:nvPr/>
        </p:nvSpPr>
        <p:spPr bwMode="auto">
          <a:xfrm>
            <a:off x="8123238" y="3770313"/>
            <a:ext cx="1714500" cy="322262"/>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Taille (I Octet)</a:t>
            </a:r>
          </a:p>
        </p:txBody>
      </p:sp>
      <p:sp>
        <p:nvSpPr>
          <p:cNvPr id="418834" name="Text Box 18">
            <a:extLst>
              <a:ext uri="{FF2B5EF4-FFF2-40B4-BE49-F238E27FC236}">
                <a16:creationId xmlns:a16="http://schemas.microsoft.com/office/drawing/2014/main" id="{0EBBB0BF-43E9-6290-3CC7-12767ADCFD58}"/>
              </a:ext>
            </a:extLst>
          </p:cNvPr>
          <p:cNvSpPr txBox="1">
            <a:spLocks noChangeArrowheads="1"/>
          </p:cNvSpPr>
          <p:nvPr/>
        </p:nvSpPr>
        <p:spPr bwMode="auto">
          <a:xfrm>
            <a:off x="8123238" y="4111625"/>
            <a:ext cx="1714500" cy="323850"/>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Préfixe (Variable)</a:t>
            </a:r>
          </a:p>
        </p:txBody>
      </p:sp>
      <p:sp>
        <p:nvSpPr>
          <p:cNvPr id="418835" name="Text Box 19">
            <a:extLst>
              <a:ext uri="{FF2B5EF4-FFF2-40B4-BE49-F238E27FC236}">
                <a16:creationId xmlns:a16="http://schemas.microsoft.com/office/drawing/2014/main" id="{0B33AE60-5A86-6FAF-3FCC-8D8D04F11FC9}"/>
              </a:ext>
            </a:extLst>
          </p:cNvPr>
          <p:cNvSpPr txBox="1">
            <a:spLocks noChangeArrowheads="1"/>
          </p:cNvSpPr>
          <p:nvPr/>
        </p:nvSpPr>
        <p:spPr bwMode="auto">
          <a:xfrm>
            <a:off x="8123238" y="2741613"/>
            <a:ext cx="1714500" cy="323850"/>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Taille de l’attribut</a:t>
            </a:r>
          </a:p>
        </p:txBody>
      </p:sp>
      <p:sp>
        <p:nvSpPr>
          <p:cNvPr id="418836" name="Text Box 20">
            <a:extLst>
              <a:ext uri="{FF2B5EF4-FFF2-40B4-BE49-F238E27FC236}">
                <a16:creationId xmlns:a16="http://schemas.microsoft.com/office/drawing/2014/main" id="{6420B031-8F02-EB00-50DD-4BD4E131A79C}"/>
              </a:ext>
            </a:extLst>
          </p:cNvPr>
          <p:cNvSpPr txBox="1">
            <a:spLocks noChangeArrowheads="1"/>
          </p:cNvSpPr>
          <p:nvPr/>
        </p:nvSpPr>
        <p:spPr bwMode="auto">
          <a:xfrm>
            <a:off x="8123238" y="3084513"/>
            <a:ext cx="1714500" cy="323850"/>
          </a:xfrm>
          <a:prstGeom prst="rect">
            <a:avLst/>
          </a:prstGeom>
          <a:gradFill rotWithShape="0">
            <a:gsLst>
              <a:gs pos="0">
                <a:srgbClr val="FFAB13"/>
              </a:gs>
              <a:gs pos="50000">
                <a:srgbClr val="FFAB13">
                  <a:gamma/>
                  <a:tint val="48627"/>
                  <a:invGamma/>
                </a:srgbClr>
              </a:gs>
              <a:gs pos="100000">
                <a:srgbClr val="FFAB13"/>
              </a:gs>
            </a:gsLst>
            <a:lin ang="2700000" scaled="1"/>
          </a:gradFill>
          <a:ln w="12700">
            <a:solidFill>
              <a:srgbClr val="FFB735"/>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5" rIns="91429" bIns="45715" anchor="ctr"/>
          <a:lstStyle>
            <a:lvl1pPr defTabSz="1028700">
              <a:defRPr sz="2400">
                <a:solidFill>
                  <a:schemeClr val="tx1"/>
                </a:solidFill>
                <a:latin typeface="Times New Roman" panose="02020603050405020304" pitchFamily="18" charset="0"/>
              </a:defRPr>
            </a:lvl1pPr>
            <a:lvl2pPr marL="514350" defTabSz="1028700">
              <a:defRPr sz="2400">
                <a:solidFill>
                  <a:schemeClr val="tx1"/>
                </a:solidFill>
                <a:latin typeface="Times New Roman" panose="02020603050405020304" pitchFamily="18" charset="0"/>
              </a:defRPr>
            </a:lvl2pPr>
            <a:lvl3pPr marL="1028700" defTabSz="1028700">
              <a:defRPr sz="2400">
                <a:solidFill>
                  <a:schemeClr val="tx1"/>
                </a:solidFill>
                <a:latin typeface="Times New Roman" panose="02020603050405020304" pitchFamily="18" charset="0"/>
              </a:defRPr>
            </a:lvl3pPr>
            <a:lvl4pPr marL="1543050" defTabSz="1028700">
              <a:defRPr sz="2400">
                <a:solidFill>
                  <a:schemeClr val="tx1"/>
                </a:solidFill>
                <a:latin typeface="Times New Roman" panose="02020603050405020304" pitchFamily="18" charset="0"/>
              </a:defRPr>
            </a:lvl4pPr>
            <a:lvl5pPr marL="2057400" defTabSz="1028700">
              <a:defRPr sz="2400">
                <a:solidFill>
                  <a:schemeClr val="tx1"/>
                </a:solidFill>
                <a:latin typeface="Times New Roman" panose="02020603050405020304" pitchFamily="18" charset="0"/>
              </a:defRPr>
            </a:lvl5pPr>
            <a:lvl6pPr marL="2514600" defTabSz="1028700" eaLnBrk="0" fontAlgn="base" hangingPunct="0">
              <a:spcBef>
                <a:spcPct val="0"/>
              </a:spcBef>
              <a:spcAft>
                <a:spcPct val="0"/>
              </a:spcAft>
              <a:defRPr sz="2400">
                <a:solidFill>
                  <a:schemeClr val="tx1"/>
                </a:solidFill>
                <a:latin typeface="Times New Roman" panose="02020603050405020304" pitchFamily="18" charset="0"/>
              </a:defRPr>
            </a:lvl6pPr>
            <a:lvl7pPr marL="2971800" defTabSz="1028700" eaLnBrk="0" fontAlgn="base" hangingPunct="0">
              <a:spcBef>
                <a:spcPct val="0"/>
              </a:spcBef>
              <a:spcAft>
                <a:spcPct val="0"/>
              </a:spcAft>
              <a:defRPr sz="2400">
                <a:solidFill>
                  <a:schemeClr val="tx1"/>
                </a:solidFill>
                <a:latin typeface="Times New Roman" panose="02020603050405020304" pitchFamily="18" charset="0"/>
              </a:defRPr>
            </a:lvl7pPr>
            <a:lvl8pPr marL="3429000" defTabSz="1028700" eaLnBrk="0" fontAlgn="base" hangingPunct="0">
              <a:spcBef>
                <a:spcPct val="0"/>
              </a:spcBef>
              <a:spcAft>
                <a:spcPct val="0"/>
              </a:spcAft>
              <a:defRPr sz="2400">
                <a:solidFill>
                  <a:schemeClr val="tx1"/>
                </a:solidFill>
                <a:latin typeface="Times New Roman" panose="02020603050405020304" pitchFamily="18" charset="0"/>
              </a:defRPr>
            </a:lvl8pPr>
            <a:lvl9pPr marL="3886200" defTabSz="10287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Valeur de l’attribut</a:t>
            </a:r>
          </a:p>
        </p:txBody>
      </p:sp>
      <p:sp>
        <p:nvSpPr>
          <p:cNvPr id="418837" name="Rectangle 21">
            <a:extLst>
              <a:ext uri="{FF2B5EF4-FFF2-40B4-BE49-F238E27FC236}">
                <a16:creationId xmlns:a16="http://schemas.microsoft.com/office/drawing/2014/main" id="{299B34FC-07B4-2EA0-28B4-F3D79D797E93}"/>
              </a:ext>
            </a:extLst>
          </p:cNvPr>
          <p:cNvSpPr>
            <a:spLocks noGrp="1" noChangeArrowheads="1"/>
          </p:cNvSpPr>
          <p:nvPr>
            <p:ph type="body" idx="4294967295"/>
          </p:nvPr>
        </p:nvSpPr>
        <p:spPr>
          <a:xfrm>
            <a:off x="1960564" y="4800601"/>
            <a:ext cx="7094537" cy="1520825"/>
          </a:xfrm>
        </p:spPr>
        <p:txBody>
          <a:bodyPr vert="horz" wrap="square" lIns="91429" tIns="45715" rIns="91429" bIns="45715" numCol="1" anchor="t" anchorCtr="0" compatLnSpc="1">
            <a:prstTxWarp prst="textNoShape">
              <a:avLst/>
            </a:prstTxWarp>
          </a:bodyPr>
          <a:lstStyle/>
          <a:p>
            <a:pPr>
              <a:lnSpc>
                <a:spcPct val="90000"/>
              </a:lnSpc>
            </a:pPr>
            <a:r>
              <a:rPr lang="en-GB" altLang="fr-FR" sz="1900"/>
              <a:t>Une mise à jour BGP permet d’annoncer une route (et une seule) à un voisin, ou bien de supprimer plusieurs routes qui ne sont plus accessibles [note : depuis quelques années, une mise à jour BGP peut concerner plusieurs préfixes]</a:t>
            </a:r>
          </a:p>
          <a:p>
            <a:pPr>
              <a:lnSpc>
                <a:spcPct val="90000"/>
              </a:lnSpc>
            </a:pPr>
            <a:r>
              <a:rPr lang="en-GB" altLang="fr-FR" sz="1900"/>
              <a:t>Chaque message contient des attributs comme : origine, chemin d’AS, Next-Hop, ...</a:t>
            </a:r>
            <a:endParaRPr lang="en-US" altLang="fr-FR" sz="1900"/>
          </a:p>
        </p:txBody>
      </p:sp>
      <p:sp>
        <p:nvSpPr>
          <p:cNvPr id="418838" name="Rectangle 22">
            <a:extLst>
              <a:ext uri="{FF2B5EF4-FFF2-40B4-BE49-F238E27FC236}">
                <a16:creationId xmlns:a16="http://schemas.microsoft.com/office/drawing/2014/main" id="{E4F23292-C858-816C-EF36-DB17BDECF108}"/>
              </a:ext>
            </a:extLst>
          </p:cNvPr>
          <p:cNvSpPr>
            <a:spLocks noGrp="1" noChangeArrowheads="1"/>
          </p:cNvSpPr>
          <p:nvPr>
            <p:ph type="title"/>
          </p:nvPr>
        </p:nvSpPr>
        <p:spPr>
          <a:xfrm>
            <a:off x="2209800" y="228600"/>
            <a:ext cx="7772400" cy="884238"/>
          </a:xfrm>
        </p:spPr>
        <p:txBody>
          <a:bodyPr/>
          <a:lstStyle/>
          <a:p>
            <a:r>
              <a:rPr lang="en-US" altLang="fr-FR"/>
              <a:t>Messages de mise à jour BGP</a:t>
            </a:r>
          </a:p>
        </p:txBody>
      </p:sp>
    </p:spTree>
  </p:cSld>
  <p:clrMapOvr>
    <a:masterClrMapping/>
  </p:clrMapOvr>
  <p:transition>
    <p:pull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52D2D2D4-D3A1-35EE-DA53-CBC992CDD732}"/>
              </a:ext>
            </a:extLst>
          </p:cNvPr>
          <p:cNvSpPr>
            <a:spLocks noGrp="1" noChangeArrowheads="1"/>
          </p:cNvSpPr>
          <p:nvPr>
            <p:ph type="title"/>
          </p:nvPr>
        </p:nvSpPr>
        <p:spPr>
          <a:xfrm>
            <a:off x="1981200" y="228600"/>
            <a:ext cx="8382000" cy="990600"/>
          </a:xfrm>
        </p:spPr>
        <p:txBody>
          <a:bodyPr/>
          <a:lstStyle/>
          <a:p>
            <a:r>
              <a:rPr lang="en-US" altLang="fr-FR"/>
              <a:t>Mises à jour BGP — Préfixes/NLRI</a:t>
            </a:r>
          </a:p>
        </p:txBody>
      </p:sp>
      <p:sp>
        <p:nvSpPr>
          <p:cNvPr id="363523" name="Rectangle 3">
            <a:extLst>
              <a:ext uri="{FF2B5EF4-FFF2-40B4-BE49-F238E27FC236}">
                <a16:creationId xmlns:a16="http://schemas.microsoft.com/office/drawing/2014/main" id="{24D2486E-86ED-3154-EA34-662227D89B27}"/>
              </a:ext>
            </a:extLst>
          </p:cNvPr>
          <p:cNvSpPr>
            <a:spLocks noGrp="1" noChangeArrowheads="1"/>
          </p:cNvSpPr>
          <p:nvPr>
            <p:ph type="body" idx="1"/>
          </p:nvPr>
        </p:nvSpPr>
        <p:spPr/>
        <p:txBody>
          <a:bodyPr/>
          <a:lstStyle/>
          <a:p>
            <a:r>
              <a:rPr lang="en-US" altLang="fr-FR"/>
              <a:t>NLRI = Network Layer Reachability Information = Préfixes</a:t>
            </a:r>
          </a:p>
          <a:p>
            <a:r>
              <a:rPr lang="en-US" altLang="fr-FR"/>
              <a:t>Permet d’annoncer l’accessibilité d’une route</a:t>
            </a:r>
          </a:p>
          <a:p>
            <a:r>
              <a:rPr lang="en-US" altLang="fr-FR"/>
              <a:t>Composé des informations suivantes :</a:t>
            </a:r>
          </a:p>
          <a:p>
            <a:pPr lvl="1"/>
            <a:r>
              <a:rPr lang="en-US" altLang="fr-FR"/>
              <a:t>Préfixe réseau</a:t>
            </a:r>
          </a:p>
          <a:p>
            <a:pPr lvl="1"/>
            <a:r>
              <a:rPr lang="en-US" altLang="fr-FR"/>
              <a:t>Longueur du masque</a:t>
            </a:r>
          </a:p>
        </p:txBody>
      </p:sp>
    </p:spTree>
  </p:cSld>
  <p:clrMapOvr>
    <a:masterClrMapping/>
  </p:clrMapOvr>
  <p:transition>
    <p:pull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a:extLst>
              <a:ext uri="{FF2B5EF4-FFF2-40B4-BE49-F238E27FC236}">
                <a16:creationId xmlns:a16="http://schemas.microsoft.com/office/drawing/2014/main" id="{8FFF7D14-3EF1-C5D6-D9DA-9F71949FF7B6}"/>
              </a:ext>
            </a:extLst>
          </p:cNvPr>
          <p:cNvSpPr>
            <a:spLocks noGrp="1" noChangeArrowheads="1"/>
          </p:cNvSpPr>
          <p:nvPr>
            <p:ph type="title"/>
          </p:nvPr>
        </p:nvSpPr>
        <p:spPr>
          <a:xfrm>
            <a:off x="2209800" y="228600"/>
            <a:ext cx="7772400" cy="990600"/>
          </a:xfrm>
        </p:spPr>
        <p:txBody>
          <a:bodyPr/>
          <a:lstStyle/>
          <a:p>
            <a:r>
              <a:rPr lang="en-GB" altLang="fr-FR"/>
              <a:t>Mise à jour BGP</a:t>
            </a:r>
            <a:r>
              <a:rPr lang="en-US" altLang="fr-FR"/>
              <a:t> — </a:t>
            </a:r>
            <a:r>
              <a:rPr lang="en-GB" altLang="fr-FR"/>
              <a:t>Attributs</a:t>
            </a:r>
          </a:p>
        </p:txBody>
      </p:sp>
      <p:sp>
        <p:nvSpPr>
          <p:cNvPr id="365571" name="Rectangle 3">
            <a:extLst>
              <a:ext uri="{FF2B5EF4-FFF2-40B4-BE49-F238E27FC236}">
                <a16:creationId xmlns:a16="http://schemas.microsoft.com/office/drawing/2014/main" id="{D4E9B4DD-5E57-3AE7-CF97-06B49EAAA4AB}"/>
              </a:ext>
            </a:extLst>
          </p:cNvPr>
          <p:cNvSpPr>
            <a:spLocks noGrp="1" noChangeArrowheads="1"/>
          </p:cNvSpPr>
          <p:nvPr>
            <p:ph type="body" idx="1"/>
          </p:nvPr>
        </p:nvSpPr>
        <p:spPr/>
        <p:txBody>
          <a:bodyPr/>
          <a:lstStyle/>
          <a:p>
            <a:r>
              <a:rPr lang="en-GB" altLang="fr-FR"/>
              <a:t>Permet de transporter des informations liées au préfixe</a:t>
            </a:r>
          </a:p>
          <a:p>
            <a:pPr lvl="1"/>
            <a:r>
              <a:rPr lang="en-GB" altLang="fr-FR"/>
              <a:t>Chemin d’AS</a:t>
            </a:r>
          </a:p>
          <a:p>
            <a:pPr lvl="1"/>
            <a:r>
              <a:rPr lang="en-GB" altLang="fr-FR"/>
              <a:t>Adresse IP du “next-hop”</a:t>
            </a:r>
          </a:p>
          <a:p>
            <a:pPr lvl="1"/>
            <a:r>
              <a:rPr lang="en-GB" altLang="fr-FR">
                <a:solidFill>
                  <a:srgbClr val="969696"/>
                </a:solidFill>
              </a:rPr>
              <a:t>Local preference (préférence locale)</a:t>
            </a:r>
          </a:p>
          <a:p>
            <a:pPr lvl="1"/>
            <a:r>
              <a:rPr lang="en-GB" altLang="fr-FR">
                <a:solidFill>
                  <a:srgbClr val="969696"/>
                </a:solidFill>
              </a:rPr>
              <a:t>Multi-Exit Discriminator (MED)</a:t>
            </a:r>
          </a:p>
          <a:p>
            <a:pPr lvl="1"/>
            <a:r>
              <a:rPr lang="en-GB" altLang="fr-FR">
                <a:solidFill>
                  <a:srgbClr val="969696"/>
                </a:solidFill>
              </a:rPr>
              <a:t>Community (communauté)</a:t>
            </a:r>
          </a:p>
          <a:p>
            <a:pPr lvl="1"/>
            <a:r>
              <a:rPr lang="en-US" altLang="fr-FR">
                <a:solidFill>
                  <a:srgbClr val="969696"/>
                </a:solidFill>
              </a:rPr>
              <a:t>Origin (origine de la route)</a:t>
            </a:r>
          </a:p>
          <a:p>
            <a:pPr lvl="1"/>
            <a:r>
              <a:rPr lang="en-US" altLang="fr-FR">
                <a:solidFill>
                  <a:srgbClr val="969696"/>
                </a:solidFill>
              </a:rPr>
              <a:t>Aggregator (IP d’origine si aggrégation)</a:t>
            </a:r>
          </a:p>
        </p:txBody>
      </p:sp>
    </p:spTree>
  </p:cSld>
  <p:clrMapOvr>
    <a:masterClrMapping/>
  </p:clrMapOvr>
  <p:transition>
    <p:pull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4BFAFB4F-9A2C-B4DD-B11C-71C25F1288CD}"/>
              </a:ext>
            </a:extLst>
          </p:cNvPr>
          <p:cNvSpPr>
            <a:spLocks noChangeArrowheads="1"/>
          </p:cNvSpPr>
          <p:nvPr/>
        </p:nvSpPr>
        <p:spPr bwMode="auto">
          <a:xfrm>
            <a:off x="7608888" y="2562225"/>
            <a:ext cx="2830512" cy="762000"/>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19" name="Rectangle 3">
            <a:extLst>
              <a:ext uri="{FF2B5EF4-FFF2-40B4-BE49-F238E27FC236}">
                <a16:creationId xmlns:a16="http://schemas.microsoft.com/office/drawing/2014/main" id="{54C75770-30B9-A0C8-1F02-C699090AB2CF}"/>
              </a:ext>
            </a:extLst>
          </p:cNvPr>
          <p:cNvSpPr>
            <a:spLocks noGrp="1" noChangeArrowheads="1"/>
          </p:cNvSpPr>
          <p:nvPr>
            <p:ph type="body" idx="4294967295"/>
          </p:nvPr>
        </p:nvSpPr>
        <p:spPr>
          <a:xfrm>
            <a:off x="1524000" y="1096964"/>
            <a:ext cx="4770438" cy="2968625"/>
          </a:xfrm>
          <a:noFill/>
          <a:ln/>
        </p:spPr>
        <p:txBody>
          <a:bodyPr vert="horz" wrap="square" lIns="82119" tIns="41058" rIns="82119" bIns="41058" numCol="1" anchor="ctr" anchorCtr="1" compatLnSpc="1">
            <a:prstTxWarp prst="textNoShape">
              <a:avLst/>
            </a:prstTxWarp>
          </a:bodyPr>
          <a:lstStyle/>
          <a:p>
            <a:r>
              <a:rPr lang="en-GB" altLang="fr-FR" sz="3000"/>
              <a:t>Liste les AS traversés pour arriver à destination</a:t>
            </a:r>
          </a:p>
          <a:p>
            <a:r>
              <a:rPr lang="en-GB" altLang="fr-FR" sz="3000"/>
              <a:t>Détection de boucles</a:t>
            </a:r>
          </a:p>
          <a:p>
            <a:r>
              <a:rPr lang="en-GB" altLang="fr-FR" sz="3000"/>
              <a:t>Mise en œuvre de</a:t>
            </a:r>
            <a:br>
              <a:rPr lang="en-GB" altLang="fr-FR" sz="3000"/>
            </a:br>
            <a:r>
              <a:rPr lang="en-GB" altLang="fr-FR" sz="3000"/>
              <a:t>politiques</a:t>
            </a:r>
          </a:p>
        </p:txBody>
      </p:sp>
      <p:sp>
        <p:nvSpPr>
          <p:cNvPr id="367620" name="Line 4">
            <a:extLst>
              <a:ext uri="{FF2B5EF4-FFF2-40B4-BE49-F238E27FC236}">
                <a16:creationId xmlns:a16="http://schemas.microsoft.com/office/drawing/2014/main" id="{9C0289C9-25C1-9B91-AE96-74AE421AE292}"/>
              </a:ext>
            </a:extLst>
          </p:cNvPr>
          <p:cNvSpPr>
            <a:spLocks noChangeShapeType="1"/>
          </p:cNvSpPr>
          <p:nvPr/>
        </p:nvSpPr>
        <p:spPr bwMode="auto">
          <a:xfrm flipV="1">
            <a:off x="4852988" y="3800476"/>
            <a:ext cx="830262" cy="936625"/>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21" name="Line 5">
            <a:extLst>
              <a:ext uri="{FF2B5EF4-FFF2-40B4-BE49-F238E27FC236}">
                <a16:creationId xmlns:a16="http://schemas.microsoft.com/office/drawing/2014/main" id="{283F0CDE-11A5-C9F6-65C2-1C8B1CE3FC9E}"/>
              </a:ext>
            </a:extLst>
          </p:cNvPr>
          <p:cNvSpPr>
            <a:spLocks noChangeShapeType="1"/>
          </p:cNvSpPr>
          <p:nvPr/>
        </p:nvSpPr>
        <p:spPr bwMode="auto">
          <a:xfrm flipH="1" flipV="1">
            <a:off x="6384925" y="3513138"/>
            <a:ext cx="1149350" cy="64770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22" name="Line 6">
            <a:extLst>
              <a:ext uri="{FF2B5EF4-FFF2-40B4-BE49-F238E27FC236}">
                <a16:creationId xmlns:a16="http://schemas.microsoft.com/office/drawing/2014/main" id="{16C2FD82-AEA7-DC0B-C4C4-6706865346D2}"/>
              </a:ext>
            </a:extLst>
          </p:cNvPr>
          <p:cNvSpPr>
            <a:spLocks noChangeShapeType="1"/>
          </p:cNvSpPr>
          <p:nvPr/>
        </p:nvSpPr>
        <p:spPr bwMode="auto">
          <a:xfrm>
            <a:off x="8110538" y="1970088"/>
            <a:ext cx="1211262"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23" name="Line 7">
            <a:extLst>
              <a:ext uri="{FF2B5EF4-FFF2-40B4-BE49-F238E27FC236}">
                <a16:creationId xmlns:a16="http://schemas.microsoft.com/office/drawing/2014/main" id="{07959EC3-A528-8B56-29D8-159AD92D8BFA}"/>
              </a:ext>
            </a:extLst>
          </p:cNvPr>
          <p:cNvSpPr>
            <a:spLocks noChangeShapeType="1"/>
          </p:cNvSpPr>
          <p:nvPr/>
        </p:nvSpPr>
        <p:spPr bwMode="auto">
          <a:xfrm flipV="1">
            <a:off x="6323013" y="2073275"/>
            <a:ext cx="830262" cy="935038"/>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67624" name="Picture 8">
            <a:extLst>
              <a:ext uri="{FF2B5EF4-FFF2-40B4-BE49-F238E27FC236}">
                <a16:creationId xmlns:a16="http://schemas.microsoft.com/office/drawing/2014/main" id="{6A0F8F38-A28C-EFAC-C603-BF1CA4EEFE1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9" y="4533900"/>
            <a:ext cx="18256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7625" name="Picture 9">
            <a:extLst>
              <a:ext uri="{FF2B5EF4-FFF2-40B4-BE49-F238E27FC236}">
                <a16:creationId xmlns:a16="http://schemas.microsoft.com/office/drawing/2014/main" id="{326BC6FD-F929-C641-22A8-23FD389A44B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2859088"/>
            <a:ext cx="1827212"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7626" name="Picture 10">
            <a:extLst>
              <a:ext uri="{FF2B5EF4-FFF2-40B4-BE49-F238E27FC236}">
                <a16:creationId xmlns:a16="http://schemas.microsoft.com/office/drawing/2014/main" id="{8F2FD132-C7F6-B711-9C94-9C70EF6C1FC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89" y="1397000"/>
            <a:ext cx="18256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7627" name="Picture 11">
            <a:extLst>
              <a:ext uri="{FF2B5EF4-FFF2-40B4-BE49-F238E27FC236}">
                <a16:creationId xmlns:a16="http://schemas.microsoft.com/office/drawing/2014/main" id="{F78DBD3E-7D60-96CA-15F9-6D4AEF41D8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163" y="1373188"/>
            <a:ext cx="1827212"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7628" name="Picture 12">
            <a:extLst>
              <a:ext uri="{FF2B5EF4-FFF2-40B4-BE49-F238E27FC236}">
                <a16:creationId xmlns:a16="http://schemas.microsoft.com/office/drawing/2014/main" id="{D6A51194-7E27-1E5D-8643-3BC7F25C77C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539" y="3441700"/>
            <a:ext cx="18256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7629" name="Line 13">
            <a:extLst>
              <a:ext uri="{FF2B5EF4-FFF2-40B4-BE49-F238E27FC236}">
                <a16:creationId xmlns:a16="http://schemas.microsoft.com/office/drawing/2014/main" id="{9300A00F-2FD7-5AC3-B829-65EA6D216D0A}"/>
              </a:ext>
            </a:extLst>
          </p:cNvPr>
          <p:cNvSpPr>
            <a:spLocks noChangeShapeType="1"/>
          </p:cNvSpPr>
          <p:nvPr/>
        </p:nvSpPr>
        <p:spPr bwMode="auto">
          <a:xfrm flipH="1">
            <a:off x="5446714" y="5167313"/>
            <a:ext cx="1131887" cy="0"/>
          </a:xfrm>
          <a:prstGeom prst="line">
            <a:avLst/>
          </a:prstGeom>
          <a:noFill/>
          <a:ln w="253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30" name="Rectangle 14">
            <a:extLst>
              <a:ext uri="{FF2B5EF4-FFF2-40B4-BE49-F238E27FC236}">
                <a16:creationId xmlns:a16="http://schemas.microsoft.com/office/drawing/2014/main" id="{CDA38483-A33E-3563-2A3B-A6FF84865618}"/>
              </a:ext>
            </a:extLst>
          </p:cNvPr>
          <p:cNvSpPr>
            <a:spLocks noChangeArrowheads="1"/>
          </p:cNvSpPr>
          <p:nvPr/>
        </p:nvSpPr>
        <p:spPr bwMode="auto">
          <a:xfrm>
            <a:off x="6200775" y="4584701"/>
            <a:ext cx="3003550" cy="1192213"/>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31" name="Rectangle 15">
            <a:extLst>
              <a:ext uri="{FF2B5EF4-FFF2-40B4-BE49-F238E27FC236}">
                <a16:creationId xmlns:a16="http://schemas.microsoft.com/office/drawing/2014/main" id="{20E278B0-AA6A-100A-96FC-18422702A029}"/>
              </a:ext>
            </a:extLst>
          </p:cNvPr>
          <p:cNvSpPr>
            <a:spLocks noChangeArrowheads="1"/>
          </p:cNvSpPr>
          <p:nvPr/>
        </p:nvSpPr>
        <p:spPr bwMode="auto">
          <a:xfrm>
            <a:off x="8982076" y="1633538"/>
            <a:ext cx="1273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100</a:t>
            </a:r>
          </a:p>
        </p:txBody>
      </p:sp>
      <p:sp>
        <p:nvSpPr>
          <p:cNvPr id="367632" name="Rectangle 16">
            <a:extLst>
              <a:ext uri="{FF2B5EF4-FFF2-40B4-BE49-F238E27FC236}">
                <a16:creationId xmlns:a16="http://schemas.microsoft.com/office/drawing/2014/main" id="{4A489774-73D4-860B-6D40-6EC6D5D0F47C}"/>
              </a:ext>
            </a:extLst>
          </p:cNvPr>
          <p:cNvSpPr>
            <a:spLocks noChangeArrowheads="1"/>
          </p:cNvSpPr>
          <p:nvPr/>
        </p:nvSpPr>
        <p:spPr bwMode="auto">
          <a:xfrm>
            <a:off x="5322889" y="3289300"/>
            <a:ext cx="1112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300</a:t>
            </a:r>
          </a:p>
        </p:txBody>
      </p:sp>
      <p:sp>
        <p:nvSpPr>
          <p:cNvPr id="367633" name="Rectangle 17">
            <a:extLst>
              <a:ext uri="{FF2B5EF4-FFF2-40B4-BE49-F238E27FC236}">
                <a16:creationId xmlns:a16="http://schemas.microsoft.com/office/drawing/2014/main" id="{47CB293E-871A-D768-2A61-C3C2B017AED0}"/>
              </a:ext>
            </a:extLst>
          </p:cNvPr>
          <p:cNvSpPr>
            <a:spLocks noChangeArrowheads="1"/>
          </p:cNvSpPr>
          <p:nvPr/>
        </p:nvSpPr>
        <p:spPr bwMode="auto">
          <a:xfrm>
            <a:off x="6959601" y="1633538"/>
            <a:ext cx="1406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200</a:t>
            </a:r>
          </a:p>
        </p:txBody>
      </p:sp>
      <p:sp>
        <p:nvSpPr>
          <p:cNvPr id="367634" name="Rectangle 18">
            <a:extLst>
              <a:ext uri="{FF2B5EF4-FFF2-40B4-BE49-F238E27FC236}">
                <a16:creationId xmlns:a16="http://schemas.microsoft.com/office/drawing/2014/main" id="{0D4BC202-2125-2704-FDC9-0E49D24E184F}"/>
              </a:ext>
            </a:extLst>
          </p:cNvPr>
          <p:cNvSpPr>
            <a:spLocks noChangeArrowheads="1"/>
          </p:cNvSpPr>
          <p:nvPr/>
        </p:nvSpPr>
        <p:spPr bwMode="auto">
          <a:xfrm>
            <a:off x="4221163" y="4935538"/>
            <a:ext cx="1147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500</a:t>
            </a:r>
          </a:p>
        </p:txBody>
      </p:sp>
      <p:sp>
        <p:nvSpPr>
          <p:cNvPr id="367635" name="Rectangle 19">
            <a:extLst>
              <a:ext uri="{FF2B5EF4-FFF2-40B4-BE49-F238E27FC236}">
                <a16:creationId xmlns:a16="http://schemas.microsoft.com/office/drawing/2014/main" id="{713364B7-B16F-6BE8-9B50-CD3AFFA166BC}"/>
              </a:ext>
            </a:extLst>
          </p:cNvPr>
          <p:cNvSpPr>
            <a:spLocks noChangeArrowheads="1"/>
          </p:cNvSpPr>
          <p:nvPr/>
        </p:nvSpPr>
        <p:spPr bwMode="auto">
          <a:xfrm>
            <a:off x="7389814" y="3751263"/>
            <a:ext cx="12922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400</a:t>
            </a:r>
          </a:p>
        </p:txBody>
      </p:sp>
      <p:sp>
        <p:nvSpPr>
          <p:cNvPr id="367636" name="Rectangle 20">
            <a:extLst>
              <a:ext uri="{FF2B5EF4-FFF2-40B4-BE49-F238E27FC236}">
                <a16:creationId xmlns:a16="http://schemas.microsoft.com/office/drawing/2014/main" id="{8BE7186D-FBFD-943C-7A0D-F6D15FDFC861}"/>
              </a:ext>
            </a:extLst>
          </p:cNvPr>
          <p:cNvSpPr>
            <a:spLocks noChangeArrowheads="1"/>
          </p:cNvSpPr>
          <p:nvPr/>
        </p:nvSpPr>
        <p:spPr bwMode="auto">
          <a:xfrm>
            <a:off x="6937376" y="1952626"/>
            <a:ext cx="14525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600" b="1">
                <a:solidFill>
                  <a:srgbClr val="000000"/>
                </a:solidFill>
                <a:latin typeface="Arial" panose="020B0604020202020204" pitchFamily="34" charset="0"/>
              </a:rPr>
              <a:t>170.10.0.0/16</a:t>
            </a:r>
          </a:p>
        </p:txBody>
      </p:sp>
      <p:sp>
        <p:nvSpPr>
          <p:cNvPr id="367637" name="Rectangle 21">
            <a:extLst>
              <a:ext uri="{FF2B5EF4-FFF2-40B4-BE49-F238E27FC236}">
                <a16:creationId xmlns:a16="http://schemas.microsoft.com/office/drawing/2014/main" id="{2B9CE9FC-FF78-5D29-A775-C2FD79D31DDA}"/>
              </a:ext>
            </a:extLst>
          </p:cNvPr>
          <p:cNvSpPr>
            <a:spLocks noChangeArrowheads="1"/>
          </p:cNvSpPr>
          <p:nvPr/>
        </p:nvSpPr>
        <p:spPr bwMode="auto">
          <a:xfrm>
            <a:off x="8891588" y="1952626"/>
            <a:ext cx="1452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600" b="1">
                <a:solidFill>
                  <a:srgbClr val="000000"/>
                </a:solidFill>
                <a:latin typeface="Arial" panose="020B0604020202020204" pitchFamily="34" charset="0"/>
              </a:rPr>
              <a:t>180.10.0.0/16</a:t>
            </a:r>
          </a:p>
        </p:txBody>
      </p:sp>
      <p:sp>
        <p:nvSpPr>
          <p:cNvPr id="367638" name="Rectangle 22">
            <a:extLst>
              <a:ext uri="{FF2B5EF4-FFF2-40B4-BE49-F238E27FC236}">
                <a16:creationId xmlns:a16="http://schemas.microsoft.com/office/drawing/2014/main" id="{C62C599D-2CE6-B51E-7537-085E5F1AC9CC}"/>
              </a:ext>
            </a:extLst>
          </p:cNvPr>
          <p:cNvSpPr>
            <a:spLocks noChangeArrowheads="1"/>
          </p:cNvSpPr>
          <p:nvPr/>
        </p:nvSpPr>
        <p:spPr bwMode="auto">
          <a:xfrm>
            <a:off x="7310438" y="4070351"/>
            <a:ext cx="1452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600" b="1">
                <a:solidFill>
                  <a:srgbClr val="000000"/>
                </a:solidFill>
                <a:latin typeface="Arial" panose="020B0604020202020204" pitchFamily="34" charset="0"/>
              </a:rPr>
              <a:t>150.10.0.0/16</a:t>
            </a:r>
          </a:p>
        </p:txBody>
      </p:sp>
      <p:sp>
        <p:nvSpPr>
          <p:cNvPr id="367639" name="Rectangle 23">
            <a:extLst>
              <a:ext uri="{FF2B5EF4-FFF2-40B4-BE49-F238E27FC236}">
                <a16:creationId xmlns:a16="http://schemas.microsoft.com/office/drawing/2014/main" id="{D6454B81-7F24-7930-8589-88BE9DAC07BB}"/>
              </a:ext>
            </a:extLst>
          </p:cNvPr>
          <p:cNvSpPr>
            <a:spLocks noChangeArrowheads="1"/>
          </p:cNvSpPr>
          <p:nvPr/>
        </p:nvSpPr>
        <p:spPr bwMode="auto">
          <a:xfrm>
            <a:off x="6296025" y="4645025"/>
            <a:ext cx="268695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584200">
              <a:tabLst>
                <a:tab pos="1054100" algn="l"/>
                <a:tab pos="1474788" algn="l"/>
                <a:tab pos="1927225" algn="l"/>
              </a:tabLst>
              <a:defRPr sz="2400">
                <a:solidFill>
                  <a:schemeClr val="tx1"/>
                </a:solidFill>
                <a:latin typeface="Times New Roman" panose="02020603050405020304" pitchFamily="18" charset="0"/>
              </a:defRPr>
            </a:lvl1pPr>
            <a:lvl2pPr marL="368300" defTabSz="584200">
              <a:tabLst>
                <a:tab pos="1054100" algn="l"/>
                <a:tab pos="1474788" algn="l"/>
                <a:tab pos="1927225" algn="l"/>
              </a:tabLst>
              <a:defRPr sz="2400">
                <a:solidFill>
                  <a:schemeClr val="tx1"/>
                </a:solidFill>
                <a:latin typeface="Times New Roman" panose="02020603050405020304" pitchFamily="18" charset="0"/>
              </a:defRPr>
            </a:lvl2pPr>
            <a:lvl3pPr marL="735013" defTabSz="584200">
              <a:tabLst>
                <a:tab pos="1054100" algn="l"/>
                <a:tab pos="1474788" algn="l"/>
                <a:tab pos="1927225" algn="l"/>
              </a:tabLst>
              <a:defRPr sz="2400">
                <a:solidFill>
                  <a:schemeClr val="tx1"/>
                </a:solidFill>
                <a:latin typeface="Times New Roman" panose="02020603050405020304" pitchFamily="18" charset="0"/>
              </a:defRPr>
            </a:lvl3pPr>
            <a:lvl4pPr marL="1103313" defTabSz="584200">
              <a:tabLst>
                <a:tab pos="1054100" algn="l"/>
                <a:tab pos="1474788" algn="l"/>
                <a:tab pos="1927225" algn="l"/>
              </a:tabLst>
              <a:defRPr sz="2400">
                <a:solidFill>
                  <a:schemeClr val="tx1"/>
                </a:solidFill>
                <a:latin typeface="Times New Roman" panose="02020603050405020304" pitchFamily="18" charset="0"/>
              </a:defRPr>
            </a:lvl4pPr>
            <a:lvl5pPr marL="1470025" defTabSz="584200">
              <a:tabLst>
                <a:tab pos="1054100" algn="l"/>
                <a:tab pos="1474788" algn="l"/>
                <a:tab pos="1927225" algn="l"/>
              </a:tabLst>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tabLst>
                <a:tab pos="1054100" algn="l"/>
                <a:tab pos="1474788" algn="l"/>
                <a:tab pos="1927225" algn="l"/>
              </a:tabLs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tabLst>
                <a:tab pos="1054100" algn="l"/>
                <a:tab pos="1474788" algn="l"/>
                <a:tab pos="1927225" algn="l"/>
              </a:tabLs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tabLst>
                <a:tab pos="1054100" algn="l"/>
                <a:tab pos="1474788" algn="l"/>
                <a:tab pos="1927225" algn="l"/>
              </a:tabLs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tabLst>
                <a:tab pos="1054100" algn="l"/>
                <a:tab pos="1474788" algn="l"/>
                <a:tab pos="1927225" algn="l"/>
              </a:tabLst>
              <a:defRPr sz="2400">
                <a:solidFill>
                  <a:schemeClr val="tx1"/>
                </a:solidFill>
                <a:latin typeface="Times New Roman" panose="02020603050405020304" pitchFamily="18" charset="0"/>
              </a:defRPr>
            </a:lvl9pPr>
          </a:lstStyle>
          <a:p>
            <a:pPr eaLnBrk="0" fontAlgn="base" hangingPunct="0">
              <a:lnSpc>
                <a:spcPct val="90000"/>
              </a:lnSpc>
              <a:spcBef>
                <a:spcPct val="30000"/>
              </a:spcBef>
              <a:spcAft>
                <a:spcPct val="0"/>
              </a:spcAft>
            </a:pPr>
            <a:r>
              <a:rPr lang="en-GB" altLang="fr-FR" sz="1600" b="1">
                <a:solidFill>
                  <a:srgbClr val="000000"/>
                </a:solidFill>
                <a:latin typeface="Arial" panose="020B0604020202020204" pitchFamily="34" charset="0"/>
              </a:rPr>
              <a:t>Network            Path</a:t>
            </a:r>
          </a:p>
          <a:p>
            <a:pPr eaLnBrk="0" fontAlgn="base" hangingPunct="0">
              <a:lnSpc>
                <a:spcPct val="90000"/>
              </a:lnSpc>
              <a:spcBef>
                <a:spcPct val="30000"/>
              </a:spcBef>
              <a:spcAft>
                <a:spcPct val="0"/>
              </a:spcAft>
            </a:pPr>
            <a:r>
              <a:rPr lang="en-GB" altLang="fr-FR" sz="1600" b="1">
                <a:solidFill>
                  <a:srgbClr val="000000"/>
                </a:solidFill>
                <a:latin typeface="Arial" panose="020B0604020202020204" pitchFamily="34" charset="0"/>
              </a:rPr>
              <a:t>180.10.0.0/16	300  200 100</a:t>
            </a:r>
          </a:p>
          <a:p>
            <a:pPr eaLnBrk="0" fontAlgn="base" hangingPunct="0">
              <a:lnSpc>
                <a:spcPct val="90000"/>
              </a:lnSpc>
              <a:spcBef>
                <a:spcPct val="30000"/>
              </a:spcBef>
              <a:spcAft>
                <a:spcPct val="0"/>
              </a:spcAft>
            </a:pPr>
            <a:r>
              <a:rPr lang="en-GB" altLang="fr-FR" sz="1600" b="1">
                <a:solidFill>
                  <a:srgbClr val="000000"/>
                </a:solidFill>
                <a:latin typeface="Arial" panose="020B0604020202020204" pitchFamily="34" charset="0"/>
              </a:rPr>
              <a:t>170.10.0.0/16	300  200</a:t>
            </a:r>
          </a:p>
          <a:p>
            <a:pPr eaLnBrk="0" fontAlgn="base" hangingPunct="0">
              <a:lnSpc>
                <a:spcPct val="90000"/>
              </a:lnSpc>
              <a:spcBef>
                <a:spcPct val="30000"/>
              </a:spcBef>
              <a:spcAft>
                <a:spcPct val="0"/>
              </a:spcAft>
            </a:pPr>
            <a:r>
              <a:rPr lang="en-GB" altLang="fr-FR" sz="1600" b="1">
                <a:solidFill>
                  <a:srgbClr val="000000"/>
                </a:solidFill>
                <a:latin typeface="Arial" panose="020B0604020202020204" pitchFamily="34" charset="0"/>
              </a:rPr>
              <a:t>150.10.0.0/16	300  400</a:t>
            </a:r>
          </a:p>
        </p:txBody>
      </p:sp>
      <p:sp>
        <p:nvSpPr>
          <p:cNvPr id="367640" name="Rectangle 24">
            <a:extLst>
              <a:ext uri="{FF2B5EF4-FFF2-40B4-BE49-F238E27FC236}">
                <a16:creationId xmlns:a16="http://schemas.microsoft.com/office/drawing/2014/main" id="{035DE091-4E54-898C-A7F8-8B01492BB2D3}"/>
              </a:ext>
            </a:extLst>
          </p:cNvPr>
          <p:cNvSpPr>
            <a:spLocks noChangeArrowheads="1"/>
          </p:cNvSpPr>
          <p:nvPr/>
        </p:nvSpPr>
        <p:spPr bwMode="auto">
          <a:xfrm>
            <a:off x="7608889" y="2549525"/>
            <a:ext cx="2834845" cy="81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977" tIns="37490" rIns="74977" bIns="37490">
            <a:spAutoFit/>
          </a:bodyPr>
          <a:lstStyle>
            <a:lvl1pPr defTabSz="584200">
              <a:defRPr sz="2400">
                <a:solidFill>
                  <a:schemeClr val="tx1"/>
                </a:solidFill>
                <a:latin typeface="Times New Roman" panose="02020603050405020304" pitchFamily="18" charset="0"/>
              </a:defRPr>
            </a:lvl1pPr>
            <a:lvl2pPr marL="368300" defTabSz="584200">
              <a:defRPr sz="2400">
                <a:solidFill>
                  <a:schemeClr val="tx1"/>
                </a:solidFill>
                <a:latin typeface="Times New Roman" panose="02020603050405020304" pitchFamily="18" charset="0"/>
              </a:defRPr>
            </a:lvl2pPr>
            <a:lvl3pPr marL="735013" defTabSz="584200">
              <a:defRPr sz="2400">
                <a:solidFill>
                  <a:schemeClr val="tx1"/>
                </a:solidFill>
                <a:latin typeface="Times New Roman" panose="02020603050405020304" pitchFamily="18" charset="0"/>
              </a:defRPr>
            </a:lvl3pPr>
            <a:lvl4pPr marL="1103313" defTabSz="584200">
              <a:defRPr sz="2400">
                <a:solidFill>
                  <a:schemeClr val="tx1"/>
                </a:solidFill>
                <a:latin typeface="Times New Roman" panose="02020603050405020304" pitchFamily="18" charset="0"/>
              </a:defRPr>
            </a:lvl4pPr>
            <a:lvl5pPr marL="1470025" defTabSz="584200">
              <a:defRPr sz="2400">
                <a:solidFill>
                  <a:schemeClr val="tx1"/>
                </a:solidFill>
                <a:latin typeface="Times New Roman" panose="02020603050405020304" pitchFamily="18" charset="0"/>
              </a:defRPr>
            </a:lvl5pPr>
            <a:lvl6pPr marL="1927225" defTabSz="584200" eaLnBrk="0" fontAlgn="base" hangingPunct="0">
              <a:spcBef>
                <a:spcPct val="0"/>
              </a:spcBef>
              <a:spcAft>
                <a:spcPct val="0"/>
              </a:spcAft>
              <a:defRPr sz="2400">
                <a:solidFill>
                  <a:schemeClr val="tx1"/>
                </a:solidFill>
                <a:latin typeface="Times New Roman" panose="02020603050405020304" pitchFamily="18" charset="0"/>
              </a:defRPr>
            </a:lvl6pPr>
            <a:lvl7pPr marL="2384425" defTabSz="584200" eaLnBrk="0" fontAlgn="base" hangingPunct="0">
              <a:spcBef>
                <a:spcPct val="0"/>
              </a:spcBef>
              <a:spcAft>
                <a:spcPct val="0"/>
              </a:spcAft>
              <a:defRPr sz="2400">
                <a:solidFill>
                  <a:schemeClr val="tx1"/>
                </a:solidFill>
                <a:latin typeface="Times New Roman" panose="02020603050405020304" pitchFamily="18" charset="0"/>
              </a:defRPr>
            </a:lvl7pPr>
            <a:lvl8pPr marL="2841625" defTabSz="584200" eaLnBrk="0" fontAlgn="base" hangingPunct="0">
              <a:spcBef>
                <a:spcPct val="0"/>
              </a:spcBef>
              <a:spcAft>
                <a:spcPct val="0"/>
              </a:spcAft>
              <a:defRPr sz="2400">
                <a:solidFill>
                  <a:schemeClr val="tx1"/>
                </a:solidFill>
                <a:latin typeface="Times New Roman" panose="02020603050405020304" pitchFamily="18" charset="0"/>
              </a:defRPr>
            </a:lvl8pPr>
            <a:lvl9pPr marL="3298825" defTabSz="584200"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Network           Path</a:t>
            </a:r>
          </a:p>
          <a:p>
            <a:pPr eaLnBrk="0" fontAlgn="base" hangingPunct="0">
              <a:spcBef>
                <a:spcPct val="0"/>
              </a:spcBef>
              <a:spcAft>
                <a:spcPct val="0"/>
              </a:spcAft>
            </a:pPr>
            <a:r>
              <a:rPr lang="en-GB" altLang="fr-FR" sz="1600" b="1">
                <a:solidFill>
                  <a:srgbClr val="000000"/>
                </a:solidFill>
                <a:latin typeface="Arial" panose="020B0604020202020204" pitchFamily="34" charset="0"/>
              </a:rPr>
              <a:t>180.10.0.0/16   300  200  100</a:t>
            </a:r>
          </a:p>
          <a:p>
            <a:pPr eaLnBrk="0" fontAlgn="base" hangingPunct="0">
              <a:spcBef>
                <a:spcPct val="0"/>
              </a:spcBef>
              <a:spcAft>
                <a:spcPct val="0"/>
              </a:spcAft>
            </a:pPr>
            <a:r>
              <a:rPr lang="en-GB" altLang="fr-FR" sz="1600" b="1">
                <a:solidFill>
                  <a:srgbClr val="000000"/>
                </a:solidFill>
                <a:latin typeface="Arial" panose="020B0604020202020204" pitchFamily="34" charset="0"/>
              </a:rPr>
              <a:t>170.10.0.0/16   300  200 </a:t>
            </a:r>
          </a:p>
        </p:txBody>
      </p:sp>
      <p:sp>
        <p:nvSpPr>
          <p:cNvPr id="367641" name="Arc 25">
            <a:extLst>
              <a:ext uri="{FF2B5EF4-FFF2-40B4-BE49-F238E27FC236}">
                <a16:creationId xmlns:a16="http://schemas.microsoft.com/office/drawing/2014/main" id="{6F1CB079-4430-7CCA-FD58-6E85977C8A49}"/>
              </a:ext>
            </a:extLst>
          </p:cNvPr>
          <p:cNvSpPr>
            <a:spLocks/>
          </p:cNvSpPr>
          <p:nvPr/>
        </p:nvSpPr>
        <p:spPr bwMode="auto">
          <a:xfrm>
            <a:off x="8728075" y="3370264"/>
            <a:ext cx="446088" cy="650875"/>
          </a:xfrm>
          <a:custGeom>
            <a:avLst/>
            <a:gdLst>
              <a:gd name="G0" fmla="+- 21600 0 0"/>
              <a:gd name="G1" fmla="+- 21600 0 0"/>
              <a:gd name="G2" fmla="+- 21600 0 0"/>
              <a:gd name="T0" fmla="*/ 0 w 21600"/>
              <a:gd name="T1" fmla="*/ 21540 h 21600"/>
              <a:gd name="T2" fmla="*/ 21514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40"/>
                </a:moveTo>
                <a:cubicBezTo>
                  <a:pt x="33" y="9667"/>
                  <a:pt x="9641" y="47"/>
                  <a:pt x="21514" y="0"/>
                </a:cubicBezTo>
              </a:path>
              <a:path w="21600" h="21600" stroke="0" extrusionOk="0">
                <a:moveTo>
                  <a:pt x="0" y="21540"/>
                </a:moveTo>
                <a:cubicBezTo>
                  <a:pt x="33" y="9667"/>
                  <a:pt x="9641" y="47"/>
                  <a:pt x="21514" y="0"/>
                </a:cubicBezTo>
                <a:lnTo>
                  <a:pt x="21600" y="21600"/>
                </a:lnTo>
                <a:close/>
              </a:path>
            </a:pathLst>
          </a:custGeom>
          <a:noFill/>
          <a:ln w="25399" cap="rnd">
            <a:solidFill>
              <a:schemeClr val="tx1"/>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7642" name="Rectangle 26">
            <a:extLst>
              <a:ext uri="{FF2B5EF4-FFF2-40B4-BE49-F238E27FC236}">
                <a16:creationId xmlns:a16="http://schemas.microsoft.com/office/drawing/2014/main" id="{2AFB55AC-AB9A-6FED-487B-2FED4DA1226A}"/>
              </a:ext>
            </a:extLst>
          </p:cNvPr>
          <p:cNvSpPr>
            <a:spLocks noGrp="1" noChangeArrowheads="1"/>
          </p:cNvSpPr>
          <p:nvPr>
            <p:ph type="title"/>
          </p:nvPr>
        </p:nvSpPr>
        <p:spPr/>
        <p:txBody>
          <a:bodyPr/>
          <a:lstStyle/>
          <a:p>
            <a:r>
              <a:rPr lang="en-GB" altLang="fr-FR"/>
              <a:t>Attribut “chemin d’AS”</a:t>
            </a:r>
          </a:p>
        </p:txBody>
      </p:sp>
    </p:spTree>
  </p:cSld>
  <p:clrMapOvr>
    <a:masterClrMapping/>
  </p:clrMapOvr>
  <p:transition>
    <p:cover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Line 2">
            <a:extLst>
              <a:ext uri="{FF2B5EF4-FFF2-40B4-BE49-F238E27FC236}">
                <a16:creationId xmlns:a16="http://schemas.microsoft.com/office/drawing/2014/main" id="{DA87E54F-D7F1-0A57-9254-F8B7B5A55EC8}"/>
              </a:ext>
            </a:extLst>
          </p:cNvPr>
          <p:cNvSpPr>
            <a:spLocks noChangeShapeType="1"/>
          </p:cNvSpPr>
          <p:nvPr/>
        </p:nvSpPr>
        <p:spPr bwMode="auto">
          <a:xfrm flipV="1">
            <a:off x="3260726" y="2457451"/>
            <a:ext cx="779463" cy="1592263"/>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9667" name="Line 3">
            <a:extLst>
              <a:ext uri="{FF2B5EF4-FFF2-40B4-BE49-F238E27FC236}">
                <a16:creationId xmlns:a16="http://schemas.microsoft.com/office/drawing/2014/main" id="{504FE296-1F0D-6BE3-7269-7784DAB7A129}"/>
              </a:ext>
            </a:extLst>
          </p:cNvPr>
          <p:cNvSpPr>
            <a:spLocks noChangeShapeType="1"/>
          </p:cNvSpPr>
          <p:nvPr/>
        </p:nvSpPr>
        <p:spPr bwMode="auto">
          <a:xfrm>
            <a:off x="4941888" y="1876425"/>
            <a:ext cx="2101850"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69668" name="Picture 4">
            <a:extLst>
              <a:ext uri="{FF2B5EF4-FFF2-40B4-BE49-F238E27FC236}">
                <a16:creationId xmlns:a16="http://schemas.microsoft.com/office/drawing/2014/main" id="{0AC82D94-6259-813A-14EE-124B4B2958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1" y="3989389"/>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9669" name="Picture 5">
            <a:extLst>
              <a:ext uri="{FF2B5EF4-FFF2-40B4-BE49-F238E27FC236}">
                <a16:creationId xmlns:a16="http://schemas.microsoft.com/office/drawing/2014/main" id="{1ECC735B-4275-5E76-E6C1-5EA4C82BAD8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00171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9670" name="Picture 6">
            <a:extLst>
              <a:ext uri="{FF2B5EF4-FFF2-40B4-BE49-F238E27FC236}">
                <a16:creationId xmlns:a16="http://schemas.microsoft.com/office/drawing/2014/main" id="{A6CBD2F2-7490-8C4A-36CF-6824526B6AC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9" y="94456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671" name="Rectangle 7">
            <a:extLst>
              <a:ext uri="{FF2B5EF4-FFF2-40B4-BE49-F238E27FC236}">
                <a16:creationId xmlns:a16="http://schemas.microsoft.com/office/drawing/2014/main" id="{D994F2D1-A099-BC5B-F735-1F7E70D71EC2}"/>
              </a:ext>
            </a:extLst>
          </p:cNvPr>
          <p:cNvSpPr>
            <a:spLocks noChangeArrowheads="1"/>
          </p:cNvSpPr>
          <p:nvPr/>
        </p:nvSpPr>
        <p:spPr bwMode="auto">
          <a:xfrm>
            <a:off x="2397125" y="4876800"/>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160.10.0.0/16</a:t>
            </a:r>
          </a:p>
        </p:txBody>
      </p:sp>
      <p:sp>
        <p:nvSpPr>
          <p:cNvPr id="369672" name="Rectangle 8">
            <a:extLst>
              <a:ext uri="{FF2B5EF4-FFF2-40B4-BE49-F238E27FC236}">
                <a16:creationId xmlns:a16="http://schemas.microsoft.com/office/drawing/2014/main" id="{DB975886-AB8A-F4CB-43D6-F57C0CE4DA36}"/>
              </a:ext>
            </a:extLst>
          </p:cNvPr>
          <p:cNvSpPr>
            <a:spLocks noChangeArrowheads="1"/>
          </p:cNvSpPr>
          <p:nvPr/>
        </p:nvSpPr>
        <p:spPr bwMode="auto">
          <a:xfrm>
            <a:off x="2698750" y="1781175"/>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150.10.0.0/16</a:t>
            </a:r>
          </a:p>
        </p:txBody>
      </p:sp>
      <p:sp>
        <p:nvSpPr>
          <p:cNvPr id="369673" name="Rectangle 9">
            <a:extLst>
              <a:ext uri="{FF2B5EF4-FFF2-40B4-BE49-F238E27FC236}">
                <a16:creationId xmlns:a16="http://schemas.microsoft.com/office/drawing/2014/main" id="{A2A4105D-4EAC-7584-9428-4963294E2846}"/>
              </a:ext>
            </a:extLst>
          </p:cNvPr>
          <p:cNvSpPr>
            <a:spLocks noChangeArrowheads="1"/>
          </p:cNvSpPr>
          <p:nvPr/>
        </p:nvSpPr>
        <p:spPr bwMode="auto">
          <a:xfrm>
            <a:off x="5494339" y="1651000"/>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192.10.1.0/30</a:t>
            </a:r>
          </a:p>
        </p:txBody>
      </p:sp>
      <p:sp>
        <p:nvSpPr>
          <p:cNvPr id="369674" name="Rectangle 10">
            <a:extLst>
              <a:ext uri="{FF2B5EF4-FFF2-40B4-BE49-F238E27FC236}">
                <a16:creationId xmlns:a16="http://schemas.microsoft.com/office/drawing/2014/main" id="{02B35705-A44E-1A95-71BD-D47EFC163693}"/>
              </a:ext>
            </a:extLst>
          </p:cNvPr>
          <p:cNvSpPr>
            <a:spLocks noChangeArrowheads="1"/>
          </p:cNvSpPr>
          <p:nvPr/>
        </p:nvSpPr>
        <p:spPr bwMode="auto">
          <a:xfrm>
            <a:off x="66182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69675" name="Rectangle 11">
            <a:extLst>
              <a:ext uri="{FF2B5EF4-FFF2-40B4-BE49-F238E27FC236}">
                <a16:creationId xmlns:a16="http://schemas.microsoft.com/office/drawing/2014/main" id="{EE9DCF4F-B0AA-0EBF-613B-F73947C7082B}"/>
              </a:ext>
            </a:extLst>
          </p:cNvPr>
          <p:cNvSpPr>
            <a:spLocks noChangeArrowheads="1"/>
          </p:cNvSpPr>
          <p:nvPr/>
        </p:nvSpPr>
        <p:spPr bwMode="auto">
          <a:xfrm>
            <a:off x="2504105" y="4562476"/>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100</a:t>
            </a:r>
          </a:p>
        </p:txBody>
      </p:sp>
      <p:sp>
        <p:nvSpPr>
          <p:cNvPr id="369676" name="Rectangle 12">
            <a:extLst>
              <a:ext uri="{FF2B5EF4-FFF2-40B4-BE49-F238E27FC236}">
                <a16:creationId xmlns:a16="http://schemas.microsoft.com/office/drawing/2014/main" id="{B031BB91-685C-D03D-B03A-33A79DAB7893}"/>
              </a:ext>
            </a:extLst>
          </p:cNvPr>
          <p:cNvSpPr>
            <a:spLocks noChangeArrowheads="1"/>
          </p:cNvSpPr>
          <p:nvPr/>
        </p:nvSpPr>
        <p:spPr bwMode="auto">
          <a:xfrm>
            <a:off x="2804143" y="1465264"/>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200</a:t>
            </a:r>
          </a:p>
        </p:txBody>
      </p:sp>
      <p:grpSp>
        <p:nvGrpSpPr>
          <p:cNvPr id="369677" name="Group 13">
            <a:extLst>
              <a:ext uri="{FF2B5EF4-FFF2-40B4-BE49-F238E27FC236}">
                <a16:creationId xmlns:a16="http://schemas.microsoft.com/office/drawing/2014/main" id="{0CAA2FF8-ED04-108F-37AF-F40B41E49768}"/>
              </a:ext>
            </a:extLst>
          </p:cNvPr>
          <p:cNvGrpSpPr>
            <a:grpSpLocks/>
          </p:cNvGrpSpPr>
          <p:nvPr/>
        </p:nvGrpSpPr>
        <p:grpSpPr bwMode="auto">
          <a:xfrm>
            <a:off x="3890964" y="2843215"/>
            <a:ext cx="4848225" cy="750888"/>
            <a:chOff x="1491" y="1791"/>
            <a:chExt cx="3054" cy="473"/>
          </a:xfrm>
        </p:grpSpPr>
        <p:sp>
          <p:nvSpPr>
            <p:cNvPr id="369678" name="Rectangle 14">
              <a:extLst>
                <a:ext uri="{FF2B5EF4-FFF2-40B4-BE49-F238E27FC236}">
                  <a16:creationId xmlns:a16="http://schemas.microsoft.com/office/drawing/2014/main" id="{AE9E94C4-656D-1065-79D2-E580236C4735}"/>
                </a:ext>
              </a:extLst>
            </p:cNvPr>
            <p:cNvSpPr>
              <a:spLocks noChangeArrowheads="1"/>
            </p:cNvSpPr>
            <p:nvPr/>
          </p:nvSpPr>
          <p:spPr bwMode="auto">
            <a:xfrm>
              <a:off x="2185" y="1831"/>
              <a:ext cx="2360" cy="396"/>
            </a:xfrm>
            <a:prstGeom prst="rect">
              <a:avLst/>
            </a:prstGeom>
            <a:solidFill>
              <a:schemeClr val="folHlink"/>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9679" name="Rectangle 15">
              <a:extLst>
                <a:ext uri="{FF2B5EF4-FFF2-40B4-BE49-F238E27FC236}">
                  <a16:creationId xmlns:a16="http://schemas.microsoft.com/office/drawing/2014/main" id="{B9C4064B-95BC-5F19-138C-84D6A93341A4}"/>
                </a:ext>
              </a:extLst>
            </p:cNvPr>
            <p:cNvSpPr>
              <a:spLocks noChangeArrowheads="1"/>
            </p:cNvSpPr>
            <p:nvPr/>
          </p:nvSpPr>
          <p:spPr bwMode="auto">
            <a:xfrm>
              <a:off x="2150" y="1791"/>
              <a:ext cx="2301"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600" b="1">
                  <a:solidFill>
                    <a:srgbClr val="000000"/>
                  </a:solidFill>
                  <a:latin typeface="Arial" panose="020B0604020202020204" pitchFamily="34" charset="0"/>
                </a:rPr>
                <a:t>160.10.0.0/16   192.20.2.1     100</a:t>
              </a:r>
            </a:p>
          </p:txBody>
        </p:sp>
        <p:sp>
          <p:nvSpPr>
            <p:cNvPr id="369680" name="Line 16">
              <a:extLst>
                <a:ext uri="{FF2B5EF4-FFF2-40B4-BE49-F238E27FC236}">
                  <a16:creationId xmlns:a16="http://schemas.microsoft.com/office/drawing/2014/main" id="{1A89359D-9013-FDAD-40CC-DED96295C0C2}"/>
                </a:ext>
              </a:extLst>
            </p:cNvPr>
            <p:cNvSpPr>
              <a:spLocks noChangeShapeType="1"/>
            </p:cNvSpPr>
            <p:nvPr/>
          </p:nvSpPr>
          <p:spPr bwMode="auto">
            <a:xfrm flipH="1">
              <a:off x="1491" y="1994"/>
              <a:ext cx="691" cy="198"/>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grpSp>
        <p:nvGrpSpPr>
          <p:cNvPr id="369681" name="Group 17">
            <a:extLst>
              <a:ext uri="{FF2B5EF4-FFF2-40B4-BE49-F238E27FC236}">
                <a16:creationId xmlns:a16="http://schemas.microsoft.com/office/drawing/2014/main" id="{B7CAB6B6-47B6-4A9A-F1DE-24ADD470EE07}"/>
              </a:ext>
            </a:extLst>
          </p:cNvPr>
          <p:cNvGrpSpPr>
            <a:grpSpLocks/>
          </p:cNvGrpSpPr>
          <p:nvPr/>
        </p:nvGrpSpPr>
        <p:grpSpPr bwMode="auto">
          <a:xfrm>
            <a:off x="4508500" y="1674814"/>
            <a:ext cx="698500" cy="452437"/>
            <a:chOff x="1880" y="1429"/>
            <a:chExt cx="440" cy="285"/>
          </a:xfrm>
        </p:grpSpPr>
        <p:pic>
          <p:nvPicPr>
            <p:cNvPr id="369682" name="Picture 18">
              <a:extLst>
                <a:ext uri="{FF2B5EF4-FFF2-40B4-BE49-F238E27FC236}">
                  <a16:creationId xmlns:a16="http://schemas.microsoft.com/office/drawing/2014/main" id="{66345ECF-103B-B7FD-5899-AC9546F5369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683" name="Rectangle 19">
              <a:extLst>
                <a:ext uri="{FF2B5EF4-FFF2-40B4-BE49-F238E27FC236}">
                  <a16:creationId xmlns:a16="http://schemas.microsoft.com/office/drawing/2014/main" id="{8188A355-9A88-8FB9-4876-AC51309CB83F}"/>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C</a:t>
              </a:r>
            </a:p>
          </p:txBody>
        </p:sp>
      </p:grpSp>
      <p:sp>
        <p:nvSpPr>
          <p:cNvPr id="369684" name="Rectangle 20">
            <a:extLst>
              <a:ext uri="{FF2B5EF4-FFF2-40B4-BE49-F238E27FC236}">
                <a16:creationId xmlns:a16="http://schemas.microsoft.com/office/drawing/2014/main" id="{F25B0480-E81F-6E62-3A03-0C3FA4A60CFE}"/>
              </a:ext>
            </a:extLst>
          </p:cNvPr>
          <p:cNvSpPr>
            <a:spLocks noGrp="1" noChangeArrowheads="1"/>
          </p:cNvSpPr>
          <p:nvPr>
            <p:ph type="title"/>
          </p:nvPr>
        </p:nvSpPr>
        <p:spPr>
          <a:xfrm>
            <a:off x="2209800" y="228601"/>
            <a:ext cx="7772400" cy="773113"/>
          </a:xfrm>
        </p:spPr>
        <p:txBody>
          <a:bodyPr/>
          <a:lstStyle/>
          <a:p>
            <a:r>
              <a:rPr lang="en-GB" altLang="fr-FR"/>
              <a:t>Attribut “Next-Hop”</a:t>
            </a:r>
          </a:p>
        </p:txBody>
      </p:sp>
      <p:sp>
        <p:nvSpPr>
          <p:cNvPr id="369685" name="Rectangle 21">
            <a:extLst>
              <a:ext uri="{FF2B5EF4-FFF2-40B4-BE49-F238E27FC236}">
                <a16:creationId xmlns:a16="http://schemas.microsoft.com/office/drawing/2014/main" id="{A23BC1E5-56CC-CD45-5588-E70214280E7B}"/>
              </a:ext>
            </a:extLst>
          </p:cNvPr>
          <p:cNvSpPr>
            <a:spLocks noChangeArrowheads="1"/>
          </p:cNvSpPr>
          <p:nvPr/>
        </p:nvSpPr>
        <p:spPr bwMode="auto">
          <a:xfrm>
            <a:off x="52085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grpSp>
        <p:nvGrpSpPr>
          <p:cNvPr id="369686" name="Group 22">
            <a:extLst>
              <a:ext uri="{FF2B5EF4-FFF2-40B4-BE49-F238E27FC236}">
                <a16:creationId xmlns:a16="http://schemas.microsoft.com/office/drawing/2014/main" id="{4C7B4A8E-0F02-EEC3-83EE-84264DCB8F6F}"/>
              </a:ext>
            </a:extLst>
          </p:cNvPr>
          <p:cNvGrpSpPr>
            <a:grpSpLocks/>
          </p:cNvGrpSpPr>
          <p:nvPr/>
        </p:nvGrpSpPr>
        <p:grpSpPr bwMode="auto">
          <a:xfrm>
            <a:off x="2636838" y="5843588"/>
            <a:ext cx="1312862" cy="603250"/>
            <a:chOff x="701" y="3691"/>
            <a:chExt cx="827" cy="380"/>
          </a:xfrm>
        </p:grpSpPr>
        <p:sp>
          <p:nvSpPr>
            <p:cNvPr id="369687" name="Text Box 23">
              <a:extLst>
                <a:ext uri="{FF2B5EF4-FFF2-40B4-BE49-F238E27FC236}">
                  <a16:creationId xmlns:a16="http://schemas.microsoft.com/office/drawing/2014/main" id="{0D03D14D-396C-D1DB-1A20-7C1E9CC9E99F}"/>
                </a:ext>
              </a:extLst>
            </p:cNvPr>
            <p:cNvSpPr txBox="1">
              <a:spLocks noChangeArrowheads="1"/>
            </p:cNvSpPr>
            <p:nvPr/>
          </p:nvSpPr>
          <p:spPr bwMode="auto">
            <a:xfrm>
              <a:off x="759" y="3691"/>
              <a:ext cx="58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Message</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BGP</a:t>
              </a:r>
            </a:p>
          </p:txBody>
        </p:sp>
        <p:sp>
          <p:nvSpPr>
            <p:cNvPr id="369688" name="Line 24">
              <a:extLst>
                <a:ext uri="{FF2B5EF4-FFF2-40B4-BE49-F238E27FC236}">
                  <a16:creationId xmlns:a16="http://schemas.microsoft.com/office/drawing/2014/main" id="{CDF1CE16-5DA9-968E-669E-2FFDF9710648}"/>
                </a:ext>
              </a:extLst>
            </p:cNvPr>
            <p:cNvSpPr>
              <a:spLocks noChangeShapeType="1"/>
            </p:cNvSpPr>
            <p:nvPr/>
          </p:nvSpPr>
          <p:spPr bwMode="auto">
            <a:xfrm>
              <a:off x="701" y="3881"/>
              <a:ext cx="827" cy="0"/>
            </a:xfrm>
            <a:prstGeom prst="line">
              <a:avLst/>
            </a:prstGeom>
            <a:noFill/>
            <a:ln w="38100">
              <a:solidFill>
                <a:srgbClr val="F35B1B"/>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grpSp>
        <p:nvGrpSpPr>
          <p:cNvPr id="369689" name="Group 25">
            <a:extLst>
              <a:ext uri="{FF2B5EF4-FFF2-40B4-BE49-F238E27FC236}">
                <a16:creationId xmlns:a16="http://schemas.microsoft.com/office/drawing/2014/main" id="{F61EE8B6-E975-5454-D3DE-7D5454602E3E}"/>
              </a:ext>
            </a:extLst>
          </p:cNvPr>
          <p:cNvGrpSpPr>
            <a:grpSpLocks/>
          </p:cNvGrpSpPr>
          <p:nvPr/>
        </p:nvGrpSpPr>
        <p:grpSpPr bwMode="auto">
          <a:xfrm>
            <a:off x="3546475" y="2451100"/>
            <a:ext cx="698500" cy="452438"/>
            <a:chOff x="1880" y="1429"/>
            <a:chExt cx="440" cy="285"/>
          </a:xfrm>
        </p:grpSpPr>
        <p:pic>
          <p:nvPicPr>
            <p:cNvPr id="369690" name="Picture 26">
              <a:extLst>
                <a:ext uri="{FF2B5EF4-FFF2-40B4-BE49-F238E27FC236}">
                  <a16:creationId xmlns:a16="http://schemas.microsoft.com/office/drawing/2014/main" id="{B48D027E-4959-A88B-1BC1-804FE0D483C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691" name="Rectangle 27">
              <a:extLst>
                <a:ext uri="{FF2B5EF4-FFF2-40B4-BE49-F238E27FC236}">
                  <a16:creationId xmlns:a16="http://schemas.microsoft.com/office/drawing/2014/main" id="{2D353852-15E0-A806-1921-7DB257ED0921}"/>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69692" name="Group 28">
            <a:extLst>
              <a:ext uri="{FF2B5EF4-FFF2-40B4-BE49-F238E27FC236}">
                <a16:creationId xmlns:a16="http://schemas.microsoft.com/office/drawing/2014/main" id="{8D0EB0C6-87F3-C6B6-46EE-4316E7695EE3}"/>
              </a:ext>
            </a:extLst>
          </p:cNvPr>
          <p:cNvGrpSpPr>
            <a:grpSpLocks/>
          </p:cNvGrpSpPr>
          <p:nvPr/>
        </p:nvGrpSpPr>
        <p:grpSpPr bwMode="auto">
          <a:xfrm>
            <a:off x="2935288" y="3903664"/>
            <a:ext cx="698500" cy="452437"/>
            <a:chOff x="1880" y="1429"/>
            <a:chExt cx="440" cy="285"/>
          </a:xfrm>
        </p:grpSpPr>
        <p:pic>
          <p:nvPicPr>
            <p:cNvPr id="369693" name="Picture 29">
              <a:extLst>
                <a:ext uri="{FF2B5EF4-FFF2-40B4-BE49-F238E27FC236}">
                  <a16:creationId xmlns:a16="http://schemas.microsoft.com/office/drawing/2014/main" id="{1C877080-81A8-4BBB-CFD9-1C2C0A6DF3F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694" name="Rectangle 30">
              <a:extLst>
                <a:ext uri="{FF2B5EF4-FFF2-40B4-BE49-F238E27FC236}">
                  <a16:creationId xmlns:a16="http://schemas.microsoft.com/office/drawing/2014/main" id="{8C97E496-7871-8A96-0FA7-AE13BF23E30C}"/>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A</a:t>
              </a:r>
            </a:p>
          </p:txBody>
        </p:sp>
      </p:grpSp>
      <p:sp>
        <p:nvSpPr>
          <p:cNvPr id="369695" name="Rectangle 31">
            <a:extLst>
              <a:ext uri="{FF2B5EF4-FFF2-40B4-BE49-F238E27FC236}">
                <a16:creationId xmlns:a16="http://schemas.microsoft.com/office/drawing/2014/main" id="{097C2F5B-2D0E-CE4D-3310-553137C07717}"/>
              </a:ext>
            </a:extLst>
          </p:cNvPr>
          <p:cNvSpPr>
            <a:spLocks noChangeArrowheads="1"/>
          </p:cNvSpPr>
          <p:nvPr/>
        </p:nvSpPr>
        <p:spPr bwMode="auto">
          <a:xfrm>
            <a:off x="3427413" y="3730626"/>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69696" name="Rectangle 32">
            <a:extLst>
              <a:ext uri="{FF2B5EF4-FFF2-40B4-BE49-F238E27FC236}">
                <a16:creationId xmlns:a16="http://schemas.microsoft.com/office/drawing/2014/main" id="{2A854BA6-A1FD-4411-3B9C-C89CD27F9AB4}"/>
              </a:ext>
            </a:extLst>
          </p:cNvPr>
          <p:cNvSpPr>
            <a:spLocks noChangeArrowheads="1"/>
          </p:cNvSpPr>
          <p:nvPr/>
        </p:nvSpPr>
        <p:spPr bwMode="auto">
          <a:xfrm>
            <a:off x="3848101" y="2865439"/>
            <a:ext cx="13811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69697" name="Rectangle 33">
            <a:extLst>
              <a:ext uri="{FF2B5EF4-FFF2-40B4-BE49-F238E27FC236}">
                <a16:creationId xmlns:a16="http://schemas.microsoft.com/office/drawing/2014/main" id="{5BC30EA3-E0F5-25FA-3CDA-1A8EF755C376}"/>
              </a:ext>
            </a:extLst>
          </p:cNvPr>
          <p:cNvSpPr>
            <a:spLocks noChangeArrowheads="1"/>
          </p:cNvSpPr>
          <p:nvPr/>
        </p:nvSpPr>
        <p:spPr bwMode="auto">
          <a:xfrm rot="17786821">
            <a:off x="2977357" y="3271044"/>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192.20.2.0/30</a:t>
            </a:r>
          </a:p>
        </p:txBody>
      </p:sp>
      <p:sp>
        <p:nvSpPr>
          <p:cNvPr id="369698" name="Line 34">
            <a:extLst>
              <a:ext uri="{FF2B5EF4-FFF2-40B4-BE49-F238E27FC236}">
                <a16:creationId xmlns:a16="http://schemas.microsoft.com/office/drawing/2014/main" id="{6B5EF87F-6F6B-39B6-AEDB-2BDAA8553054}"/>
              </a:ext>
            </a:extLst>
          </p:cNvPr>
          <p:cNvSpPr>
            <a:spLocks noChangeShapeType="1"/>
          </p:cNvSpPr>
          <p:nvPr/>
        </p:nvSpPr>
        <p:spPr bwMode="auto">
          <a:xfrm flipV="1">
            <a:off x="3676651" y="3105150"/>
            <a:ext cx="296863" cy="655638"/>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69699" name="Rectangle 35">
            <a:extLst>
              <a:ext uri="{FF2B5EF4-FFF2-40B4-BE49-F238E27FC236}">
                <a16:creationId xmlns:a16="http://schemas.microsoft.com/office/drawing/2014/main" id="{F5DEFF33-0950-E11C-FDC7-49264D7CF9F0}"/>
              </a:ext>
            </a:extLst>
          </p:cNvPr>
          <p:cNvSpPr>
            <a:spLocks noChangeArrowheads="1"/>
          </p:cNvSpPr>
          <p:nvPr/>
        </p:nvSpPr>
        <p:spPr bwMode="auto">
          <a:xfrm>
            <a:off x="8104189" y="1262063"/>
            <a:ext cx="84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300</a:t>
            </a:r>
          </a:p>
        </p:txBody>
      </p:sp>
      <p:sp>
        <p:nvSpPr>
          <p:cNvPr id="369700" name="Line 36">
            <a:extLst>
              <a:ext uri="{FF2B5EF4-FFF2-40B4-BE49-F238E27FC236}">
                <a16:creationId xmlns:a16="http://schemas.microsoft.com/office/drawing/2014/main" id="{347610CE-DA75-F983-53AE-8600F56DC97B}"/>
              </a:ext>
            </a:extLst>
          </p:cNvPr>
          <p:cNvSpPr>
            <a:spLocks noChangeShapeType="1"/>
          </p:cNvSpPr>
          <p:nvPr/>
        </p:nvSpPr>
        <p:spPr bwMode="auto">
          <a:xfrm>
            <a:off x="7131051" y="1831975"/>
            <a:ext cx="2136775" cy="376238"/>
          </a:xfrm>
          <a:prstGeom prst="line">
            <a:avLst/>
          </a:prstGeom>
          <a:noFill/>
          <a:ln w="50799">
            <a:solidFill>
              <a:srgbClr val="00B17A"/>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0" tIns="0" rIns="0" bIns="0">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69701" name="Group 37">
            <a:extLst>
              <a:ext uri="{FF2B5EF4-FFF2-40B4-BE49-F238E27FC236}">
                <a16:creationId xmlns:a16="http://schemas.microsoft.com/office/drawing/2014/main" id="{630C5D65-BEFE-4E52-1C3B-8118B04F5026}"/>
              </a:ext>
            </a:extLst>
          </p:cNvPr>
          <p:cNvGrpSpPr>
            <a:grpSpLocks/>
          </p:cNvGrpSpPr>
          <p:nvPr/>
        </p:nvGrpSpPr>
        <p:grpSpPr bwMode="auto">
          <a:xfrm>
            <a:off x="8953501" y="2032000"/>
            <a:ext cx="696913" cy="452438"/>
            <a:chOff x="3293" y="1429"/>
            <a:chExt cx="439" cy="285"/>
          </a:xfrm>
        </p:grpSpPr>
        <p:pic>
          <p:nvPicPr>
            <p:cNvPr id="369702" name="Picture 38">
              <a:extLst>
                <a:ext uri="{FF2B5EF4-FFF2-40B4-BE49-F238E27FC236}">
                  <a16:creationId xmlns:a16="http://schemas.microsoft.com/office/drawing/2014/main" id="{4EF1D71F-5358-8294-7246-7D9DC851FF8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703" name="Rectangle 39">
              <a:extLst>
                <a:ext uri="{FF2B5EF4-FFF2-40B4-BE49-F238E27FC236}">
                  <a16:creationId xmlns:a16="http://schemas.microsoft.com/office/drawing/2014/main" id="{4EA6387A-AB1A-A4BB-48BB-53FA826A4B24}"/>
                </a:ext>
              </a:extLst>
            </p:cNvPr>
            <p:cNvSpPr>
              <a:spLocks noChangeArrowheads="1"/>
            </p:cNvSpPr>
            <p:nvPr/>
          </p:nvSpPr>
          <p:spPr bwMode="auto">
            <a:xfrm>
              <a:off x="3464" y="1541"/>
              <a:ext cx="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E</a:t>
              </a:r>
            </a:p>
          </p:txBody>
        </p:sp>
      </p:grpSp>
      <p:grpSp>
        <p:nvGrpSpPr>
          <p:cNvPr id="369704" name="Group 40">
            <a:extLst>
              <a:ext uri="{FF2B5EF4-FFF2-40B4-BE49-F238E27FC236}">
                <a16:creationId xmlns:a16="http://schemas.microsoft.com/office/drawing/2014/main" id="{71814835-ED9D-17D3-500E-9897B4F1450E}"/>
              </a:ext>
            </a:extLst>
          </p:cNvPr>
          <p:cNvGrpSpPr>
            <a:grpSpLocks/>
          </p:cNvGrpSpPr>
          <p:nvPr/>
        </p:nvGrpSpPr>
        <p:grpSpPr bwMode="auto">
          <a:xfrm>
            <a:off x="6751638" y="1674814"/>
            <a:ext cx="696912" cy="452437"/>
            <a:chOff x="3293" y="1429"/>
            <a:chExt cx="439" cy="285"/>
          </a:xfrm>
        </p:grpSpPr>
        <p:pic>
          <p:nvPicPr>
            <p:cNvPr id="369705" name="Picture 41">
              <a:extLst>
                <a:ext uri="{FF2B5EF4-FFF2-40B4-BE49-F238E27FC236}">
                  <a16:creationId xmlns:a16="http://schemas.microsoft.com/office/drawing/2014/main" id="{A2A84C38-958A-3463-8F6E-E8240768FB3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9706" name="Rectangle 42">
              <a:extLst>
                <a:ext uri="{FF2B5EF4-FFF2-40B4-BE49-F238E27FC236}">
                  <a16:creationId xmlns:a16="http://schemas.microsoft.com/office/drawing/2014/main" id="{BFBDA39A-C584-900E-18FD-8500398D4325}"/>
                </a:ext>
              </a:extLst>
            </p:cNvPr>
            <p:cNvSpPr>
              <a:spLocks noChangeArrowheads="1"/>
            </p:cNvSpPr>
            <p:nvPr/>
          </p:nvSpPr>
          <p:spPr bwMode="auto">
            <a:xfrm>
              <a:off x="3460"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69707" name="Rectangle 43">
            <a:extLst>
              <a:ext uri="{FF2B5EF4-FFF2-40B4-BE49-F238E27FC236}">
                <a16:creationId xmlns:a16="http://schemas.microsoft.com/office/drawing/2014/main" id="{0FA5C64E-1F82-E729-E8B6-00D51441FC68}"/>
              </a:ext>
            </a:extLst>
          </p:cNvPr>
          <p:cNvSpPr>
            <a:spLocks noChangeArrowheads="1"/>
          </p:cNvSpPr>
          <p:nvPr/>
        </p:nvSpPr>
        <p:spPr bwMode="auto">
          <a:xfrm>
            <a:off x="4789488" y="3757613"/>
            <a:ext cx="566420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08" tIns="35703" rIns="71408" bIns="35703">
            <a:spAutoFit/>
          </a:bodyPr>
          <a:lstStyle>
            <a:lvl1pPr marL="225425" indent="-225425" defTabSz="554038">
              <a:spcBef>
                <a:spcPct val="20000"/>
              </a:spcBef>
              <a:buChar char="•"/>
              <a:defRPr sz="3200">
                <a:solidFill>
                  <a:schemeClr val="tx1"/>
                </a:solidFill>
                <a:latin typeface="Times New Roman" panose="02020603050405020304" pitchFamily="18" charset="0"/>
              </a:defRPr>
            </a:lvl1pPr>
            <a:lvl2pPr marL="441325" defTabSz="554038">
              <a:spcBef>
                <a:spcPct val="20000"/>
              </a:spcBef>
              <a:buChar char="–"/>
              <a:defRPr sz="2800">
                <a:solidFill>
                  <a:schemeClr val="tx1"/>
                </a:solidFill>
                <a:latin typeface="Times New Roman" panose="02020603050405020304" pitchFamily="18" charset="0"/>
              </a:defRPr>
            </a:lvl2pPr>
            <a:lvl3pPr marL="666750" defTabSz="554038">
              <a:spcBef>
                <a:spcPct val="20000"/>
              </a:spcBef>
              <a:buChar char="•"/>
              <a:defRPr sz="2400">
                <a:solidFill>
                  <a:schemeClr val="tx1"/>
                </a:solidFill>
                <a:latin typeface="Times New Roman" panose="02020603050405020304" pitchFamily="18" charset="0"/>
              </a:defRPr>
            </a:lvl3pPr>
            <a:lvl4pPr marL="881063" defTabSz="554038">
              <a:spcBef>
                <a:spcPct val="20000"/>
              </a:spcBef>
              <a:buChar char="–"/>
              <a:defRPr sz="2000">
                <a:solidFill>
                  <a:schemeClr val="tx1"/>
                </a:solidFill>
                <a:latin typeface="Times New Roman" panose="02020603050405020304" pitchFamily="18" charset="0"/>
              </a:defRPr>
            </a:lvl4pPr>
            <a:lvl5pPr marL="1106488" defTabSz="554038">
              <a:spcBef>
                <a:spcPct val="20000"/>
              </a:spcBef>
              <a:buChar char="»"/>
              <a:defRPr sz="2000">
                <a:solidFill>
                  <a:schemeClr val="tx1"/>
                </a:solidFill>
                <a:latin typeface="Times New Roman" panose="02020603050405020304" pitchFamily="18" charset="0"/>
              </a:defRPr>
            </a:lvl5pPr>
            <a:lvl6pPr marL="1563688" defTabSz="554038" eaLnBrk="0" fontAlgn="base" hangingPunct="0">
              <a:spcBef>
                <a:spcPct val="20000"/>
              </a:spcBef>
              <a:spcAft>
                <a:spcPct val="0"/>
              </a:spcAft>
              <a:buChar char="»"/>
              <a:defRPr sz="2000">
                <a:solidFill>
                  <a:schemeClr val="tx1"/>
                </a:solidFill>
                <a:latin typeface="Times New Roman" panose="02020603050405020304" pitchFamily="18" charset="0"/>
              </a:defRPr>
            </a:lvl6pPr>
            <a:lvl7pPr marL="2020888" defTabSz="554038" eaLnBrk="0" fontAlgn="base" hangingPunct="0">
              <a:spcBef>
                <a:spcPct val="20000"/>
              </a:spcBef>
              <a:spcAft>
                <a:spcPct val="0"/>
              </a:spcAft>
              <a:buChar char="»"/>
              <a:defRPr sz="2000">
                <a:solidFill>
                  <a:schemeClr val="tx1"/>
                </a:solidFill>
                <a:latin typeface="Times New Roman" panose="02020603050405020304" pitchFamily="18" charset="0"/>
              </a:defRPr>
            </a:lvl7pPr>
            <a:lvl8pPr marL="2478088" defTabSz="554038" eaLnBrk="0" fontAlgn="base" hangingPunct="0">
              <a:spcBef>
                <a:spcPct val="20000"/>
              </a:spcBef>
              <a:spcAft>
                <a:spcPct val="0"/>
              </a:spcAft>
              <a:buChar char="»"/>
              <a:defRPr sz="2000">
                <a:solidFill>
                  <a:schemeClr val="tx1"/>
                </a:solidFill>
                <a:latin typeface="Times New Roman" panose="02020603050405020304" pitchFamily="18" charset="0"/>
              </a:defRPr>
            </a:lvl8pPr>
            <a:lvl9pPr marL="2935288" defTabSz="554038"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Aft>
                <a:spcPct val="0"/>
              </a:spcAft>
            </a:pPr>
            <a:r>
              <a:rPr lang="en-GB" altLang="fr-FR" sz="2600">
                <a:solidFill>
                  <a:srgbClr val="000000"/>
                </a:solidFill>
              </a:rPr>
              <a:t>Prochain routeur pour joindre un réseau</a:t>
            </a:r>
          </a:p>
          <a:p>
            <a:pPr eaLnBrk="0" fontAlgn="base" hangingPunct="0">
              <a:spcAft>
                <a:spcPct val="0"/>
              </a:spcAft>
            </a:pPr>
            <a:r>
              <a:rPr lang="en-GB" altLang="fr-FR" sz="2600">
                <a:solidFill>
                  <a:srgbClr val="000000"/>
                </a:solidFill>
              </a:rPr>
              <a:t>Dans une session eBGP c’est en général</a:t>
            </a:r>
            <a:br>
              <a:rPr lang="en-GB" altLang="fr-FR" sz="2600">
                <a:solidFill>
                  <a:srgbClr val="000000"/>
                </a:solidFill>
              </a:rPr>
            </a:br>
            <a:r>
              <a:rPr lang="en-GB" altLang="fr-FR" sz="2600">
                <a:solidFill>
                  <a:srgbClr val="000000"/>
                </a:solidFill>
              </a:rPr>
              <a:t>une adresse locale</a:t>
            </a:r>
          </a:p>
        </p:txBody>
      </p:sp>
      <p:sp>
        <p:nvSpPr>
          <p:cNvPr id="369708" name="Rectangle 44">
            <a:extLst>
              <a:ext uri="{FF2B5EF4-FFF2-40B4-BE49-F238E27FC236}">
                <a16:creationId xmlns:a16="http://schemas.microsoft.com/office/drawing/2014/main" id="{FF063F9B-3C2D-C5A0-2DBE-7C9201BFB9AA}"/>
              </a:ext>
            </a:extLst>
          </p:cNvPr>
          <p:cNvSpPr>
            <a:spLocks noChangeArrowheads="1"/>
          </p:cNvSpPr>
          <p:nvPr/>
        </p:nvSpPr>
        <p:spPr bwMode="auto">
          <a:xfrm>
            <a:off x="7907338" y="1522414"/>
            <a:ext cx="1397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140.10.0.0/16</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9707"/>
                                        </p:tgtEl>
                                        <p:attrNameLst>
                                          <p:attrName>style.visibility</p:attrName>
                                        </p:attrNameLst>
                                      </p:cBhvr>
                                      <p:to>
                                        <p:strVal val="visible"/>
                                      </p:to>
                                    </p:set>
                                    <p:animEffect transition="in" filter="wipe(left)">
                                      <p:cBhvr>
                                        <p:cTn id="7" dur="500"/>
                                        <p:tgtEl>
                                          <p:spTgt spid="369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69686"/>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4" fill="hold" nodeType="afterEffect">
                                  <p:stCondLst>
                                    <p:cond delay="0"/>
                                  </p:stCondLst>
                                  <p:childTnLst>
                                    <p:set>
                                      <p:cBhvr>
                                        <p:cTn id="14" dur="1" fill="hold">
                                          <p:stCondLst>
                                            <p:cond delay="0"/>
                                          </p:stCondLst>
                                        </p:cTn>
                                        <p:tgtEl>
                                          <p:spTgt spid="369698"/>
                                        </p:tgtEl>
                                        <p:attrNameLst>
                                          <p:attrName>style.visibility</p:attrName>
                                        </p:attrNameLst>
                                      </p:cBhvr>
                                      <p:to>
                                        <p:strVal val="visible"/>
                                      </p:to>
                                    </p:set>
                                    <p:animEffect transition="in" filter="wipe(down)">
                                      <p:cBhvr>
                                        <p:cTn id="15" dur="500"/>
                                        <p:tgtEl>
                                          <p:spTgt spid="369698"/>
                                        </p:tgtEl>
                                      </p:cBhvr>
                                    </p:animEffect>
                                  </p:childTnLst>
                                </p:cTn>
                              </p:par>
                            </p:childTnLst>
                          </p:cTn>
                        </p:par>
                        <p:par>
                          <p:cTn id="16" fill="hold" nodeType="afterGroup">
                            <p:stCondLst>
                              <p:cond delay="1000"/>
                            </p:stCondLst>
                            <p:childTnLst>
                              <p:par>
                                <p:cTn id="17" presetID="1" presetClass="entr" presetSubtype="0" fill="hold" nodeType="afterEffect">
                                  <p:stCondLst>
                                    <p:cond delay="0"/>
                                  </p:stCondLst>
                                  <p:childTnLst>
                                    <p:set>
                                      <p:cBhvr>
                                        <p:cTn id="18" dur="1" fill="hold">
                                          <p:stCondLst>
                                            <p:cond delay="499"/>
                                          </p:stCondLst>
                                        </p:cTn>
                                        <p:tgtEl>
                                          <p:spTgt spid="369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D0D427DD-0BEA-570B-8E32-B573AFF1825F}"/>
              </a:ext>
            </a:extLst>
          </p:cNvPr>
          <p:cNvSpPr>
            <a:spLocks noGrp="1" noChangeArrowheads="1"/>
          </p:cNvSpPr>
          <p:nvPr>
            <p:ph type="body" idx="4294967295"/>
          </p:nvPr>
        </p:nvSpPr>
        <p:spPr>
          <a:xfrm>
            <a:off x="4816475" y="3838576"/>
            <a:ext cx="5664200" cy="2212975"/>
          </a:xfrm>
          <a:noFill/>
          <a:ln/>
        </p:spPr>
        <p:txBody>
          <a:bodyPr vert="horz" wrap="none" lIns="71408" tIns="35703" rIns="71408" bIns="35703" numCol="1" anchor="t" anchorCtr="0" compatLnSpc="1">
            <a:prstTxWarp prst="textNoShape">
              <a:avLst/>
            </a:prstTxWarp>
            <a:spAutoFit/>
          </a:bodyPr>
          <a:lstStyle/>
          <a:p>
            <a:pPr marL="225425" indent="-225425" defTabSz="554038"/>
            <a:r>
              <a:rPr lang="en-GB" altLang="fr-FR" sz="2600"/>
              <a:t>Prochain routeur pour joindre un réseau</a:t>
            </a:r>
          </a:p>
          <a:p>
            <a:pPr marL="225425" indent="-225425" defTabSz="554038"/>
            <a:r>
              <a:rPr lang="en-GB" altLang="fr-FR" sz="2600"/>
              <a:t>Dans une session eBGP c’est en général</a:t>
            </a:r>
            <a:br>
              <a:rPr lang="en-GB" altLang="fr-FR" sz="2600"/>
            </a:br>
            <a:r>
              <a:rPr lang="en-GB" altLang="fr-FR" sz="2600"/>
              <a:t>une adresse locale</a:t>
            </a:r>
          </a:p>
          <a:p>
            <a:pPr marL="225425" indent="-225425" defTabSz="554038"/>
            <a:r>
              <a:rPr lang="en-GB" altLang="fr-FR" sz="2600"/>
              <a:t>Le “next-hop” est mis à jour dans les</a:t>
            </a:r>
            <a:br>
              <a:rPr lang="en-GB" altLang="fr-FR" sz="2600"/>
            </a:br>
            <a:r>
              <a:rPr lang="en-GB" altLang="fr-FR" sz="2600"/>
              <a:t>sessions eBGP</a:t>
            </a:r>
          </a:p>
        </p:txBody>
      </p:sp>
      <p:sp>
        <p:nvSpPr>
          <p:cNvPr id="371715" name="Line 3">
            <a:extLst>
              <a:ext uri="{FF2B5EF4-FFF2-40B4-BE49-F238E27FC236}">
                <a16:creationId xmlns:a16="http://schemas.microsoft.com/office/drawing/2014/main" id="{AEF7F098-4EB1-F936-57B5-6C69F6E9D2EC}"/>
              </a:ext>
            </a:extLst>
          </p:cNvPr>
          <p:cNvSpPr>
            <a:spLocks noChangeShapeType="1"/>
          </p:cNvSpPr>
          <p:nvPr/>
        </p:nvSpPr>
        <p:spPr bwMode="auto">
          <a:xfrm flipV="1">
            <a:off x="3260726" y="2457451"/>
            <a:ext cx="779463" cy="1592263"/>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1716" name="Line 4">
            <a:extLst>
              <a:ext uri="{FF2B5EF4-FFF2-40B4-BE49-F238E27FC236}">
                <a16:creationId xmlns:a16="http://schemas.microsoft.com/office/drawing/2014/main" id="{12772386-D071-8556-76DA-A54C27BC7BF6}"/>
              </a:ext>
            </a:extLst>
          </p:cNvPr>
          <p:cNvSpPr>
            <a:spLocks noChangeShapeType="1"/>
          </p:cNvSpPr>
          <p:nvPr/>
        </p:nvSpPr>
        <p:spPr bwMode="auto">
          <a:xfrm>
            <a:off x="4941888" y="1876425"/>
            <a:ext cx="2101850"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71717" name="Picture 5">
            <a:extLst>
              <a:ext uri="{FF2B5EF4-FFF2-40B4-BE49-F238E27FC236}">
                <a16:creationId xmlns:a16="http://schemas.microsoft.com/office/drawing/2014/main" id="{A2308D13-274C-190A-7155-B7378EA0AA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1" y="3989389"/>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1718" name="Picture 6">
            <a:extLst>
              <a:ext uri="{FF2B5EF4-FFF2-40B4-BE49-F238E27FC236}">
                <a16:creationId xmlns:a16="http://schemas.microsoft.com/office/drawing/2014/main" id="{15065E5B-B84C-002A-8234-96D11B5D41F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00171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1719" name="Picture 7">
            <a:extLst>
              <a:ext uri="{FF2B5EF4-FFF2-40B4-BE49-F238E27FC236}">
                <a16:creationId xmlns:a16="http://schemas.microsoft.com/office/drawing/2014/main" id="{A378CC90-42EC-DE68-D017-E6F6CF74F3E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9" y="94456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20" name="Rectangle 8">
            <a:extLst>
              <a:ext uri="{FF2B5EF4-FFF2-40B4-BE49-F238E27FC236}">
                <a16:creationId xmlns:a16="http://schemas.microsoft.com/office/drawing/2014/main" id="{DBC14464-848E-74EA-CBC7-7FA779370DAE}"/>
              </a:ext>
            </a:extLst>
          </p:cNvPr>
          <p:cNvSpPr>
            <a:spLocks noChangeArrowheads="1"/>
          </p:cNvSpPr>
          <p:nvPr/>
        </p:nvSpPr>
        <p:spPr bwMode="auto">
          <a:xfrm>
            <a:off x="2397125" y="4876800"/>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160.10.0.0/16</a:t>
            </a:r>
          </a:p>
        </p:txBody>
      </p:sp>
      <p:sp>
        <p:nvSpPr>
          <p:cNvPr id="371721" name="Rectangle 9">
            <a:extLst>
              <a:ext uri="{FF2B5EF4-FFF2-40B4-BE49-F238E27FC236}">
                <a16:creationId xmlns:a16="http://schemas.microsoft.com/office/drawing/2014/main" id="{F693E985-5976-6C8C-E7C2-7CC58A4E2C5D}"/>
              </a:ext>
            </a:extLst>
          </p:cNvPr>
          <p:cNvSpPr>
            <a:spLocks noChangeArrowheads="1"/>
          </p:cNvSpPr>
          <p:nvPr/>
        </p:nvSpPr>
        <p:spPr bwMode="auto">
          <a:xfrm>
            <a:off x="2698750" y="1781175"/>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150.10.0.0/16</a:t>
            </a:r>
          </a:p>
        </p:txBody>
      </p:sp>
      <p:sp>
        <p:nvSpPr>
          <p:cNvPr id="371722" name="Rectangle 10">
            <a:extLst>
              <a:ext uri="{FF2B5EF4-FFF2-40B4-BE49-F238E27FC236}">
                <a16:creationId xmlns:a16="http://schemas.microsoft.com/office/drawing/2014/main" id="{0557E1DD-0EF5-6243-9351-82940D33AAC9}"/>
              </a:ext>
            </a:extLst>
          </p:cNvPr>
          <p:cNvSpPr>
            <a:spLocks noChangeArrowheads="1"/>
          </p:cNvSpPr>
          <p:nvPr/>
        </p:nvSpPr>
        <p:spPr bwMode="auto">
          <a:xfrm>
            <a:off x="5494339" y="1651000"/>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192.10.1.0/30</a:t>
            </a:r>
          </a:p>
        </p:txBody>
      </p:sp>
      <p:sp>
        <p:nvSpPr>
          <p:cNvPr id="371723" name="Rectangle 11">
            <a:extLst>
              <a:ext uri="{FF2B5EF4-FFF2-40B4-BE49-F238E27FC236}">
                <a16:creationId xmlns:a16="http://schemas.microsoft.com/office/drawing/2014/main" id="{FC647123-8478-FAE8-3052-0DD720D190B4}"/>
              </a:ext>
            </a:extLst>
          </p:cNvPr>
          <p:cNvSpPr>
            <a:spLocks noChangeArrowheads="1"/>
          </p:cNvSpPr>
          <p:nvPr/>
        </p:nvSpPr>
        <p:spPr bwMode="auto">
          <a:xfrm>
            <a:off x="66182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71724" name="Rectangle 12">
            <a:extLst>
              <a:ext uri="{FF2B5EF4-FFF2-40B4-BE49-F238E27FC236}">
                <a16:creationId xmlns:a16="http://schemas.microsoft.com/office/drawing/2014/main" id="{71B7719E-CEDD-9AAA-1102-189934B62980}"/>
              </a:ext>
            </a:extLst>
          </p:cNvPr>
          <p:cNvSpPr>
            <a:spLocks noChangeArrowheads="1"/>
          </p:cNvSpPr>
          <p:nvPr/>
        </p:nvSpPr>
        <p:spPr bwMode="auto">
          <a:xfrm>
            <a:off x="2504105" y="4562476"/>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100</a:t>
            </a:r>
          </a:p>
        </p:txBody>
      </p:sp>
      <p:sp>
        <p:nvSpPr>
          <p:cNvPr id="371725" name="Rectangle 13">
            <a:extLst>
              <a:ext uri="{FF2B5EF4-FFF2-40B4-BE49-F238E27FC236}">
                <a16:creationId xmlns:a16="http://schemas.microsoft.com/office/drawing/2014/main" id="{816B84EF-3481-FD9A-2BC8-1F25A5958DF4}"/>
              </a:ext>
            </a:extLst>
          </p:cNvPr>
          <p:cNvSpPr>
            <a:spLocks noChangeArrowheads="1"/>
          </p:cNvSpPr>
          <p:nvPr/>
        </p:nvSpPr>
        <p:spPr bwMode="auto">
          <a:xfrm>
            <a:off x="2804143" y="1465264"/>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200</a:t>
            </a:r>
          </a:p>
        </p:txBody>
      </p:sp>
      <p:grpSp>
        <p:nvGrpSpPr>
          <p:cNvPr id="371726" name="Group 14">
            <a:extLst>
              <a:ext uri="{FF2B5EF4-FFF2-40B4-BE49-F238E27FC236}">
                <a16:creationId xmlns:a16="http://schemas.microsoft.com/office/drawing/2014/main" id="{AA58F8BE-6082-7155-EB96-1A45E7E90773}"/>
              </a:ext>
            </a:extLst>
          </p:cNvPr>
          <p:cNvGrpSpPr>
            <a:grpSpLocks/>
          </p:cNvGrpSpPr>
          <p:nvPr/>
        </p:nvGrpSpPr>
        <p:grpSpPr bwMode="auto">
          <a:xfrm>
            <a:off x="4508500" y="1674814"/>
            <a:ext cx="698500" cy="452437"/>
            <a:chOff x="1880" y="1429"/>
            <a:chExt cx="440" cy="285"/>
          </a:xfrm>
        </p:grpSpPr>
        <p:pic>
          <p:nvPicPr>
            <p:cNvPr id="371727" name="Picture 15">
              <a:extLst>
                <a:ext uri="{FF2B5EF4-FFF2-40B4-BE49-F238E27FC236}">
                  <a16:creationId xmlns:a16="http://schemas.microsoft.com/office/drawing/2014/main" id="{286C993B-173F-AAA1-0F3A-8A5C96C9CA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28" name="Rectangle 16">
              <a:extLst>
                <a:ext uri="{FF2B5EF4-FFF2-40B4-BE49-F238E27FC236}">
                  <a16:creationId xmlns:a16="http://schemas.microsoft.com/office/drawing/2014/main" id="{6FC78FF4-4AC9-C71C-F39F-6110B7BF9401}"/>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C</a:t>
              </a:r>
            </a:p>
          </p:txBody>
        </p:sp>
      </p:grpSp>
      <p:sp>
        <p:nvSpPr>
          <p:cNvPr id="371729" name="Rectangle 17">
            <a:extLst>
              <a:ext uri="{FF2B5EF4-FFF2-40B4-BE49-F238E27FC236}">
                <a16:creationId xmlns:a16="http://schemas.microsoft.com/office/drawing/2014/main" id="{DF7134A8-872D-A9A0-4CAC-C6AB1C49E787}"/>
              </a:ext>
            </a:extLst>
          </p:cNvPr>
          <p:cNvSpPr>
            <a:spLocks noGrp="1" noChangeArrowheads="1"/>
          </p:cNvSpPr>
          <p:nvPr>
            <p:ph type="title"/>
          </p:nvPr>
        </p:nvSpPr>
        <p:spPr>
          <a:xfrm>
            <a:off x="2209800" y="228601"/>
            <a:ext cx="7772400" cy="773113"/>
          </a:xfrm>
        </p:spPr>
        <p:txBody>
          <a:bodyPr/>
          <a:lstStyle/>
          <a:p>
            <a:r>
              <a:rPr lang="en-GB" altLang="fr-FR"/>
              <a:t>Attribut “Next-Hop”</a:t>
            </a:r>
          </a:p>
        </p:txBody>
      </p:sp>
      <p:sp>
        <p:nvSpPr>
          <p:cNvPr id="371730" name="Rectangle 18">
            <a:extLst>
              <a:ext uri="{FF2B5EF4-FFF2-40B4-BE49-F238E27FC236}">
                <a16:creationId xmlns:a16="http://schemas.microsoft.com/office/drawing/2014/main" id="{C7212504-910D-35CC-FE87-5118F9D889EC}"/>
              </a:ext>
            </a:extLst>
          </p:cNvPr>
          <p:cNvSpPr>
            <a:spLocks noChangeArrowheads="1"/>
          </p:cNvSpPr>
          <p:nvPr/>
        </p:nvSpPr>
        <p:spPr bwMode="auto">
          <a:xfrm>
            <a:off x="52085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71731" name="Line 19">
            <a:extLst>
              <a:ext uri="{FF2B5EF4-FFF2-40B4-BE49-F238E27FC236}">
                <a16:creationId xmlns:a16="http://schemas.microsoft.com/office/drawing/2014/main" id="{121A0A59-CF5F-C1CA-18DE-0913D83371DF}"/>
              </a:ext>
            </a:extLst>
          </p:cNvPr>
          <p:cNvSpPr>
            <a:spLocks noChangeShapeType="1"/>
          </p:cNvSpPr>
          <p:nvPr/>
        </p:nvSpPr>
        <p:spPr bwMode="auto">
          <a:xfrm>
            <a:off x="5419726" y="2101850"/>
            <a:ext cx="1127125" cy="0"/>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71732" name="Group 20">
            <a:extLst>
              <a:ext uri="{FF2B5EF4-FFF2-40B4-BE49-F238E27FC236}">
                <a16:creationId xmlns:a16="http://schemas.microsoft.com/office/drawing/2014/main" id="{29C75F16-B208-BD6A-4258-A8568E7A2527}"/>
              </a:ext>
            </a:extLst>
          </p:cNvPr>
          <p:cNvGrpSpPr>
            <a:grpSpLocks/>
          </p:cNvGrpSpPr>
          <p:nvPr/>
        </p:nvGrpSpPr>
        <p:grpSpPr bwMode="auto">
          <a:xfrm>
            <a:off x="3546475" y="2451100"/>
            <a:ext cx="698500" cy="452438"/>
            <a:chOff x="1880" y="1429"/>
            <a:chExt cx="440" cy="285"/>
          </a:xfrm>
        </p:grpSpPr>
        <p:pic>
          <p:nvPicPr>
            <p:cNvPr id="371733" name="Picture 21">
              <a:extLst>
                <a:ext uri="{FF2B5EF4-FFF2-40B4-BE49-F238E27FC236}">
                  <a16:creationId xmlns:a16="http://schemas.microsoft.com/office/drawing/2014/main" id="{6369DE78-54B7-FEC9-3BAD-FE3D9197FA0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34" name="Rectangle 22">
              <a:extLst>
                <a:ext uri="{FF2B5EF4-FFF2-40B4-BE49-F238E27FC236}">
                  <a16:creationId xmlns:a16="http://schemas.microsoft.com/office/drawing/2014/main" id="{0E74D889-4531-9C8D-92ED-98330C0DC3EB}"/>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71735" name="Group 23">
            <a:extLst>
              <a:ext uri="{FF2B5EF4-FFF2-40B4-BE49-F238E27FC236}">
                <a16:creationId xmlns:a16="http://schemas.microsoft.com/office/drawing/2014/main" id="{C977600D-4D67-3803-6264-A7C1821A4E69}"/>
              </a:ext>
            </a:extLst>
          </p:cNvPr>
          <p:cNvGrpSpPr>
            <a:grpSpLocks/>
          </p:cNvGrpSpPr>
          <p:nvPr/>
        </p:nvGrpSpPr>
        <p:grpSpPr bwMode="auto">
          <a:xfrm>
            <a:off x="2935288" y="3903664"/>
            <a:ext cx="698500" cy="452437"/>
            <a:chOff x="1880" y="1429"/>
            <a:chExt cx="440" cy="285"/>
          </a:xfrm>
        </p:grpSpPr>
        <p:pic>
          <p:nvPicPr>
            <p:cNvPr id="371736" name="Picture 24">
              <a:extLst>
                <a:ext uri="{FF2B5EF4-FFF2-40B4-BE49-F238E27FC236}">
                  <a16:creationId xmlns:a16="http://schemas.microsoft.com/office/drawing/2014/main" id="{93B3775D-1C7C-9EE9-882A-4680D1F8614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37" name="Rectangle 25">
              <a:extLst>
                <a:ext uri="{FF2B5EF4-FFF2-40B4-BE49-F238E27FC236}">
                  <a16:creationId xmlns:a16="http://schemas.microsoft.com/office/drawing/2014/main" id="{7E476D7F-ECEE-D0AF-F692-13346BE491EF}"/>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A</a:t>
              </a:r>
            </a:p>
          </p:txBody>
        </p:sp>
      </p:grpSp>
      <p:sp>
        <p:nvSpPr>
          <p:cNvPr id="371738" name="Rectangle 26">
            <a:extLst>
              <a:ext uri="{FF2B5EF4-FFF2-40B4-BE49-F238E27FC236}">
                <a16:creationId xmlns:a16="http://schemas.microsoft.com/office/drawing/2014/main" id="{211F7D98-A374-B061-1FCE-830EC8A4C84B}"/>
              </a:ext>
            </a:extLst>
          </p:cNvPr>
          <p:cNvSpPr>
            <a:spLocks noChangeArrowheads="1"/>
          </p:cNvSpPr>
          <p:nvPr/>
        </p:nvSpPr>
        <p:spPr bwMode="auto">
          <a:xfrm>
            <a:off x="3427413" y="3730626"/>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71739" name="Rectangle 27">
            <a:extLst>
              <a:ext uri="{FF2B5EF4-FFF2-40B4-BE49-F238E27FC236}">
                <a16:creationId xmlns:a16="http://schemas.microsoft.com/office/drawing/2014/main" id="{CA8A5216-E31F-EEC1-3A78-40E69531C231}"/>
              </a:ext>
            </a:extLst>
          </p:cNvPr>
          <p:cNvSpPr>
            <a:spLocks noChangeArrowheads="1"/>
          </p:cNvSpPr>
          <p:nvPr/>
        </p:nvSpPr>
        <p:spPr bwMode="auto">
          <a:xfrm>
            <a:off x="3848101" y="2865439"/>
            <a:ext cx="13811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71740" name="Rectangle 28">
            <a:extLst>
              <a:ext uri="{FF2B5EF4-FFF2-40B4-BE49-F238E27FC236}">
                <a16:creationId xmlns:a16="http://schemas.microsoft.com/office/drawing/2014/main" id="{D6AFF806-0043-A629-0057-0803B66D2E50}"/>
              </a:ext>
            </a:extLst>
          </p:cNvPr>
          <p:cNvSpPr>
            <a:spLocks noChangeArrowheads="1"/>
          </p:cNvSpPr>
          <p:nvPr/>
        </p:nvSpPr>
        <p:spPr bwMode="auto">
          <a:xfrm rot="17786821">
            <a:off x="2977357" y="3271044"/>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192.20.2.0/30</a:t>
            </a:r>
          </a:p>
        </p:txBody>
      </p:sp>
      <p:grpSp>
        <p:nvGrpSpPr>
          <p:cNvPr id="371741" name="Group 29">
            <a:extLst>
              <a:ext uri="{FF2B5EF4-FFF2-40B4-BE49-F238E27FC236}">
                <a16:creationId xmlns:a16="http://schemas.microsoft.com/office/drawing/2014/main" id="{6CC9F845-6942-A8E4-4FD9-1BDCA149814B}"/>
              </a:ext>
            </a:extLst>
          </p:cNvPr>
          <p:cNvGrpSpPr>
            <a:grpSpLocks/>
          </p:cNvGrpSpPr>
          <p:nvPr/>
        </p:nvGrpSpPr>
        <p:grpSpPr bwMode="auto">
          <a:xfrm>
            <a:off x="2636838" y="5843588"/>
            <a:ext cx="1312862" cy="603250"/>
            <a:chOff x="701" y="3691"/>
            <a:chExt cx="827" cy="380"/>
          </a:xfrm>
        </p:grpSpPr>
        <p:sp>
          <p:nvSpPr>
            <p:cNvPr id="371742" name="Text Box 30">
              <a:extLst>
                <a:ext uri="{FF2B5EF4-FFF2-40B4-BE49-F238E27FC236}">
                  <a16:creationId xmlns:a16="http://schemas.microsoft.com/office/drawing/2014/main" id="{8C2DD85E-25D0-6B01-3DCB-4E77EACFA783}"/>
                </a:ext>
              </a:extLst>
            </p:cNvPr>
            <p:cNvSpPr txBox="1">
              <a:spLocks noChangeArrowheads="1"/>
            </p:cNvSpPr>
            <p:nvPr/>
          </p:nvSpPr>
          <p:spPr bwMode="auto">
            <a:xfrm>
              <a:off x="759" y="3691"/>
              <a:ext cx="58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Message</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BGP</a:t>
              </a:r>
            </a:p>
          </p:txBody>
        </p:sp>
        <p:sp>
          <p:nvSpPr>
            <p:cNvPr id="371743" name="Line 31">
              <a:extLst>
                <a:ext uri="{FF2B5EF4-FFF2-40B4-BE49-F238E27FC236}">
                  <a16:creationId xmlns:a16="http://schemas.microsoft.com/office/drawing/2014/main" id="{F4698771-969E-A1C5-753B-1560143A4CC7}"/>
                </a:ext>
              </a:extLst>
            </p:cNvPr>
            <p:cNvSpPr>
              <a:spLocks noChangeShapeType="1"/>
            </p:cNvSpPr>
            <p:nvPr/>
          </p:nvSpPr>
          <p:spPr bwMode="auto">
            <a:xfrm>
              <a:off x="701" y="3881"/>
              <a:ext cx="827" cy="0"/>
            </a:xfrm>
            <a:prstGeom prst="line">
              <a:avLst/>
            </a:prstGeom>
            <a:noFill/>
            <a:ln w="38100">
              <a:solidFill>
                <a:srgbClr val="F35B1B"/>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71744" name="Line 32">
            <a:extLst>
              <a:ext uri="{FF2B5EF4-FFF2-40B4-BE49-F238E27FC236}">
                <a16:creationId xmlns:a16="http://schemas.microsoft.com/office/drawing/2014/main" id="{9D5A73F9-511E-FD31-57C1-864CB81282D8}"/>
              </a:ext>
            </a:extLst>
          </p:cNvPr>
          <p:cNvSpPr>
            <a:spLocks noChangeShapeType="1"/>
          </p:cNvSpPr>
          <p:nvPr/>
        </p:nvSpPr>
        <p:spPr bwMode="auto">
          <a:xfrm>
            <a:off x="7131051" y="1831975"/>
            <a:ext cx="2136775" cy="376238"/>
          </a:xfrm>
          <a:prstGeom prst="line">
            <a:avLst/>
          </a:prstGeom>
          <a:noFill/>
          <a:ln w="50799">
            <a:solidFill>
              <a:srgbClr val="00B17A"/>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0" tIns="0" rIns="0" bIns="0">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71745" name="Group 33">
            <a:extLst>
              <a:ext uri="{FF2B5EF4-FFF2-40B4-BE49-F238E27FC236}">
                <a16:creationId xmlns:a16="http://schemas.microsoft.com/office/drawing/2014/main" id="{DE7CAFF0-FDB2-2A2A-81BD-86EB2FCB4C05}"/>
              </a:ext>
            </a:extLst>
          </p:cNvPr>
          <p:cNvGrpSpPr>
            <a:grpSpLocks/>
          </p:cNvGrpSpPr>
          <p:nvPr/>
        </p:nvGrpSpPr>
        <p:grpSpPr bwMode="auto">
          <a:xfrm>
            <a:off x="8953501" y="2032000"/>
            <a:ext cx="696913" cy="452438"/>
            <a:chOff x="3293" y="1429"/>
            <a:chExt cx="439" cy="285"/>
          </a:xfrm>
        </p:grpSpPr>
        <p:pic>
          <p:nvPicPr>
            <p:cNvPr id="371746" name="Picture 34">
              <a:extLst>
                <a:ext uri="{FF2B5EF4-FFF2-40B4-BE49-F238E27FC236}">
                  <a16:creationId xmlns:a16="http://schemas.microsoft.com/office/drawing/2014/main" id="{8EC0CA7D-3B97-AEFE-0B7C-F06DE79DB06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47" name="Rectangle 35">
              <a:extLst>
                <a:ext uri="{FF2B5EF4-FFF2-40B4-BE49-F238E27FC236}">
                  <a16:creationId xmlns:a16="http://schemas.microsoft.com/office/drawing/2014/main" id="{E97C3E6A-718C-FD47-9123-819D84C2C926}"/>
                </a:ext>
              </a:extLst>
            </p:cNvPr>
            <p:cNvSpPr>
              <a:spLocks noChangeArrowheads="1"/>
            </p:cNvSpPr>
            <p:nvPr/>
          </p:nvSpPr>
          <p:spPr bwMode="auto">
            <a:xfrm>
              <a:off x="3464" y="1541"/>
              <a:ext cx="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E</a:t>
              </a:r>
            </a:p>
          </p:txBody>
        </p:sp>
      </p:grpSp>
      <p:grpSp>
        <p:nvGrpSpPr>
          <p:cNvPr id="371748" name="Group 36">
            <a:extLst>
              <a:ext uri="{FF2B5EF4-FFF2-40B4-BE49-F238E27FC236}">
                <a16:creationId xmlns:a16="http://schemas.microsoft.com/office/drawing/2014/main" id="{335619DD-B70C-BB1E-8023-1842DC6FD097}"/>
              </a:ext>
            </a:extLst>
          </p:cNvPr>
          <p:cNvGrpSpPr>
            <a:grpSpLocks/>
          </p:cNvGrpSpPr>
          <p:nvPr/>
        </p:nvGrpSpPr>
        <p:grpSpPr bwMode="auto">
          <a:xfrm>
            <a:off x="6751638" y="1674814"/>
            <a:ext cx="696912" cy="452437"/>
            <a:chOff x="3293" y="1429"/>
            <a:chExt cx="439" cy="285"/>
          </a:xfrm>
        </p:grpSpPr>
        <p:pic>
          <p:nvPicPr>
            <p:cNvPr id="371749" name="Picture 37">
              <a:extLst>
                <a:ext uri="{FF2B5EF4-FFF2-40B4-BE49-F238E27FC236}">
                  <a16:creationId xmlns:a16="http://schemas.microsoft.com/office/drawing/2014/main" id="{8718C1E6-FFC4-5AC7-B257-EDF61DA37F1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50" name="Rectangle 38">
              <a:extLst>
                <a:ext uri="{FF2B5EF4-FFF2-40B4-BE49-F238E27FC236}">
                  <a16:creationId xmlns:a16="http://schemas.microsoft.com/office/drawing/2014/main" id="{6498F125-08FF-9631-991A-0F414A136784}"/>
                </a:ext>
              </a:extLst>
            </p:cNvPr>
            <p:cNvSpPr>
              <a:spLocks noChangeArrowheads="1"/>
            </p:cNvSpPr>
            <p:nvPr/>
          </p:nvSpPr>
          <p:spPr bwMode="auto">
            <a:xfrm>
              <a:off x="3460"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D</a:t>
              </a:r>
            </a:p>
          </p:txBody>
        </p:sp>
      </p:grpSp>
      <p:sp>
        <p:nvSpPr>
          <p:cNvPr id="371752" name="Rectangle 40">
            <a:extLst>
              <a:ext uri="{FF2B5EF4-FFF2-40B4-BE49-F238E27FC236}">
                <a16:creationId xmlns:a16="http://schemas.microsoft.com/office/drawing/2014/main" id="{EEC00E3B-FF78-1029-046F-F01E691A80D2}"/>
              </a:ext>
            </a:extLst>
          </p:cNvPr>
          <p:cNvSpPr>
            <a:spLocks noChangeArrowheads="1"/>
          </p:cNvSpPr>
          <p:nvPr/>
        </p:nvSpPr>
        <p:spPr bwMode="auto">
          <a:xfrm>
            <a:off x="8104189" y="1262063"/>
            <a:ext cx="84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300</a:t>
            </a:r>
          </a:p>
        </p:txBody>
      </p:sp>
      <p:sp>
        <p:nvSpPr>
          <p:cNvPr id="371753" name="Rectangle 41">
            <a:extLst>
              <a:ext uri="{FF2B5EF4-FFF2-40B4-BE49-F238E27FC236}">
                <a16:creationId xmlns:a16="http://schemas.microsoft.com/office/drawing/2014/main" id="{B7BA9CE8-BF3C-E2AD-CBBA-2FCC53155CA0}"/>
              </a:ext>
            </a:extLst>
          </p:cNvPr>
          <p:cNvSpPr>
            <a:spLocks noChangeArrowheads="1"/>
          </p:cNvSpPr>
          <p:nvPr/>
        </p:nvSpPr>
        <p:spPr bwMode="auto">
          <a:xfrm>
            <a:off x="7907338" y="1522414"/>
            <a:ext cx="1397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140.10.0.0/16</a:t>
            </a:r>
          </a:p>
        </p:txBody>
      </p:sp>
      <p:grpSp>
        <p:nvGrpSpPr>
          <p:cNvPr id="371754" name="Group 42">
            <a:extLst>
              <a:ext uri="{FF2B5EF4-FFF2-40B4-BE49-F238E27FC236}">
                <a16:creationId xmlns:a16="http://schemas.microsoft.com/office/drawing/2014/main" id="{ACF0300F-01DB-6BCF-D98A-D58E912C317C}"/>
              </a:ext>
            </a:extLst>
          </p:cNvPr>
          <p:cNvGrpSpPr>
            <a:grpSpLocks/>
          </p:cNvGrpSpPr>
          <p:nvPr/>
        </p:nvGrpSpPr>
        <p:grpSpPr bwMode="auto">
          <a:xfrm>
            <a:off x="5259389" y="2144713"/>
            <a:ext cx="3935413" cy="1574799"/>
            <a:chOff x="2353" y="1351"/>
            <a:chExt cx="2479" cy="992"/>
          </a:xfrm>
        </p:grpSpPr>
        <p:sp>
          <p:nvSpPr>
            <p:cNvPr id="371755" name="Line 43">
              <a:extLst>
                <a:ext uri="{FF2B5EF4-FFF2-40B4-BE49-F238E27FC236}">
                  <a16:creationId xmlns:a16="http://schemas.microsoft.com/office/drawing/2014/main" id="{490A2E08-2903-2F51-C41B-E6E5988D0599}"/>
                </a:ext>
              </a:extLst>
            </p:cNvPr>
            <p:cNvSpPr>
              <a:spLocks noChangeShapeType="1"/>
            </p:cNvSpPr>
            <p:nvPr/>
          </p:nvSpPr>
          <p:spPr bwMode="auto">
            <a:xfrm flipH="1" flipV="1">
              <a:off x="2862" y="1351"/>
              <a:ext cx="379" cy="464"/>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1756" name="Rectangle 44">
              <a:extLst>
                <a:ext uri="{FF2B5EF4-FFF2-40B4-BE49-F238E27FC236}">
                  <a16:creationId xmlns:a16="http://schemas.microsoft.com/office/drawing/2014/main" id="{396A688A-48F5-25C5-4F6B-092D6991FE80}"/>
                </a:ext>
              </a:extLst>
            </p:cNvPr>
            <p:cNvSpPr>
              <a:spLocks noChangeArrowheads="1"/>
            </p:cNvSpPr>
            <p:nvPr/>
          </p:nvSpPr>
          <p:spPr bwMode="auto">
            <a:xfrm>
              <a:off x="2396" y="1754"/>
              <a:ext cx="2360" cy="396"/>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1757" name="Rectangle 45">
              <a:extLst>
                <a:ext uri="{FF2B5EF4-FFF2-40B4-BE49-F238E27FC236}">
                  <a16:creationId xmlns:a16="http://schemas.microsoft.com/office/drawing/2014/main" id="{0B181CD1-C7D3-62F5-190F-0AB741A11166}"/>
                </a:ext>
              </a:extLst>
            </p:cNvPr>
            <p:cNvSpPr>
              <a:spLocks noChangeArrowheads="1"/>
            </p:cNvSpPr>
            <p:nvPr/>
          </p:nvSpPr>
          <p:spPr bwMode="auto">
            <a:xfrm>
              <a:off x="2353" y="1714"/>
              <a:ext cx="2479"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600" b="1">
                  <a:solidFill>
                    <a:srgbClr val="000000"/>
                  </a:solidFill>
                  <a:latin typeface="Arial" panose="020B0604020202020204" pitchFamily="34" charset="0"/>
                </a:rPr>
                <a:t>150.10.0.0/16   192.10.1.1     200</a:t>
              </a:r>
            </a:p>
            <a:p>
              <a:pPr eaLnBrk="0" fontAlgn="base" hangingPunct="0">
                <a:spcBef>
                  <a:spcPct val="0"/>
                </a:spcBef>
                <a:spcAft>
                  <a:spcPct val="0"/>
                </a:spcAft>
              </a:pPr>
              <a:r>
                <a:rPr lang="en-GB" altLang="fr-FR" sz="1600" b="1">
                  <a:solidFill>
                    <a:srgbClr val="000000"/>
                  </a:solidFill>
                  <a:latin typeface="Arial" panose="020B0604020202020204" pitchFamily="34" charset="0"/>
                </a:rPr>
                <a:t>160.10.0.0/16   </a:t>
              </a:r>
              <a:r>
                <a:rPr lang="en-GB" altLang="fr-FR" sz="1600" b="1">
                  <a:solidFill>
                    <a:srgbClr val="3333CC"/>
                  </a:solidFill>
                  <a:effectLst>
                    <a:outerShdw blurRad="38100" dist="38100" dir="2700000" algn="tl">
                      <a:srgbClr val="C0C0C0"/>
                    </a:outerShdw>
                  </a:effectLst>
                  <a:latin typeface="Arial" panose="020B0604020202020204" pitchFamily="34" charset="0"/>
                </a:rPr>
                <a:t>192.10.1.1</a:t>
              </a:r>
              <a:r>
                <a:rPr lang="en-GB" altLang="fr-FR" sz="1600" b="1">
                  <a:solidFill>
                    <a:srgbClr val="000000"/>
                  </a:solidFill>
                  <a:latin typeface="Arial" panose="020B0604020202020204" pitchFamily="34" charset="0"/>
                </a:rPr>
                <a:t>     200 100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71731"/>
                                        </p:tgtEl>
                                        <p:attrNameLst>
                                          <p:attrName>style.visibility</p:attrName>
                                        </p:attrNameLst>
                                      </p:cBhvr>
                                      <p:to>
                                        <p:strVal val="visible"/>
                                      </p:to>
                                    </p:set>
                                    <p:animEffect transition="in" filter="wipe(left)">
                                      <p:cBhvr>
                                        <p:cTn id="7" dur="500"/>
                                        <p:tgtEl>
                                          <p:spTgt spid="371731"/>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371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ZoneTexte 2">
            <a:extLst>
              <a:ext uri="{FF2B5EF4-FFF2-40B4-BE49-F238E27FC236}">
                <a16:creationId xmlns:a16="http://schemas.microsoft.com/office/drawing/2014/main" id="{9FB9B576-61BA-0218-D988-62F904391D30}"/>
              </a:ext>
            </a:extLst>
          </p:cNvPr>
          <p:cNvSpPr txBox="1">
            <a:spLocks noChangeArrowheads="1"/>
          </p:cNvSpPr>
          <p:nvPr/>
        </p:nvSpPr>
        <p:spPr bwMode="auto">
          <a:xfrm>
            <a:off x="990075" y="1341438"/>
            <a:ext cx="100268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lang="fr-FR" altLang="fr-FR" sz="2400" dirty="0">
                <a:solidFill>
                  <a:srgbClr val="FF0000"/>
                </a:solidFill>
                <a:latin typeface="Times New Roman" panose="02020603050405020304" pitchFamily="18" charset="0"/>
                <a:cs typeface="Times New Roman" panose="02020603050405020304" pitchFamily="18" charset="0"/>
              </a:rPr>
              <a:t>L'unité de transfert de base dans un réseau internet</a:t>
            </a:r>
            <a:r>
              <a:rPr lang="fr-FR" altLang="fr-FR" sz="2400" dirty="0">
                <a:latin typeface="Times New Roman" panose="02020603050405020304" pitchFamily="18" charset="0"/>
                <a:cs typeface="Times New Roman" panose="02020603050405020304" pitchFamily="18" charset="0"/>
              </a:rPr>
              <a:t> est le datagramme qui est constituée d'un en-tête et d'un champ de données:</a:t>
            </a:r>
          </a:p>
        </p:txBody>
      </p:sp>
      <p:sp>
        <p:nvSpPr>
          <p:cNvPr id="18436" name="Espace réservé du numéro de diapositive 3">
            <a:extLst>
              <a:ext uri="{FF2B5EF4-FFF2-40B4-BE49-F238E27FC236}">
                <a16:creationId xmlns:a16="http://schemas.microsoft.com/office/drawing/2014/main" id="{A26BE3B0-259D-7615-5009-46CEBC991D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9D0468-C487-4731-BB9E-3285C608B8AE}" type="slidenum">
              <a:rPr lang="ar-SA" altLang="fr-FR" sz="1200">
                <a:solidFill>
                  <a:srgbClr val="898989"/>
                </a:solidFill>
                <a:latin typeface="Verdana" panose="020B0604030504040204" pitchFamily="34" charset="0"/>
              </a:rPr>
              <a:pPr>
                <a:spcBef>
                  <a:spcPct val="0"/>
                </a:spcBef>
                <a:buFontTx/>
                <a:buNone/>
              </a:pPr>
              <a:t>9</a:t>
            </a:fld>
            <a:endParaRPr lang="fr-FR" altLang="fr-FR" sz="1200">
              <a:solidFill>
                <a:srgbClr val="898989"/>
              </a:solidFill>
              <a:latin typeface="Verdana" panose="020B0604030504040204" pitchFamily="34" charset="0"/>
            </a:endParaRPr>
          </a:p>
        </p:txBody>
      </p:sp>
      <p:sp>
        <p:nvSpPr>
          <p:cNvPr id="2" name="ZoneTexte 33">
            <a:extLst>
              <a:ext uri="{FF2B5EF4-FFF2-40B4-BE49-F238E27FC236}">
                <a16:creationId xmlns:a16="http://schemas.microsoft.com/office/drawing/2014/main" id="{5BA500F4-E780-A296-68E7-DCC9AE4E4415}"/>
              </a:ext>
            </a:extLst>
          </p:cNvPr>
          <p:cNvSpPr txBox="1">
            <a:spLocks noChangeArrowheads="1"/>
          </p:cNvSpPr>
          <p:nvPr/>
        </p:nvSpPr>
        <p:spPr bwMode="auto">
          <a:xfrm>
            <a:off x="2060343" y="359455"/>
            <a:ext cx="7434729" cy="646331"/>
          </a:xfrm>
          <a:prstGeom prst="rect">
            <a:avLst/>
          </a:prstGeom>
          <a:noFill/>
          <a:ln w="9525">
            <a:noFill/>
            <a:miter lim="800000"/>
            <a:headEnd/>
            <a:tailEnd/>
          </a:ln>
        </p:spPr>
        <p:txBody>
          <a:bodyPr wrap="none">
            <a:spAutoFit/>
          </a:bodyPr>
          <a:lstStyle/>
          <a:p>
            <a:pPr algn="ctr">
              <a:defRPr/>
            </a:pPr>
            <a:r>
              <a:rPr lang="fr-FR" altLang="fr-FR" sz="3600" b="1" dirty="0">
                <a:latin typeface="Times New Roman" panose="02020603050405020304" pitchFamily="18" charset="0"/>
                <a:cs typeface="Times New Roman" panose="02020603050405020304" pitchFamily="18" charset="0"/>
              </a:rPr>
              <a:t>Structure de l’entête datagramme IP</a:t>
            </a:r>
            <a:endParaRPr lang="fr-FR" sz="3600" b="1" dirty="0">
              <a:latin typeface="Times New Roman" pitchFamily="18" charset="0"/>
              <a:ea typeface="+mj-ea"/>
              <a:cs typeface="Times New Roman" pitchFamily="18" charset="0"/>
            </a:endParaRPr>
          </a:p>
        </p:txBody>
      </p:sp>
      <p:pic>
        <p:nvPicPr>
          <p:cNvPr id="4" name="Image 3" descr="Une image contenant texte, capture d’écran, Police, Graphique&#10;&#10;Description générée automatiquement">
            <a:extLst>
              <a:ext uri="{FF2B5EF4-FFF2-40B4-BE49-F238E27FC236}">
                <a16:creationId xmlns:a16="http://schemas.microsoft.com/office/drawing/2014/main" id="{D7CAC82A-6821-62BE-7411-6967CADDD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48" y="2393863"/>
            <a:ext cx="6316717" cy="3459551"/>
          </a:xfrm>
          <a:prstGeom prst="rect">
            <a:avLst/>
          </a:prstGeom>
        </p:spPr>
      </p:pic>
    </p:spTree>
    <p:extLst>
      <p:ext uri="{BB962C8B-B14F-4D97-AF65-F5344CB8AC3E}">
        <p14:creationId xmlns:p14="http://schemas.microsoft.com/office/powerpoint/2010/main" val="1752356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a:extLst>
              <a:ext uri="{FF2B5EF4-FFF2-40B4-BE49-F238E27FC236}">
                <a16:creationId xmlns:a16="http://schemas.microsoft.com/office/drawing/2014/main" id="{0DAA77AE-C291-28E8-6ADF-CB66A502E1A4}"/>
              </a:ext>
            </a:extLst>
          </p:cNvPr>
          <p:cNvSpPr>
            <a:spLocks noGrp="1" noChangeArrowheads="1"/>
          </p:cNvSpPr>
          <p:nvPr>
            <p:ph type="body" idx="4294967295"/>
          </p:nvPr>
        </p:nvSpPr>
        <p:spPr>
          <a:xfrm>
            <a:off x="5332413" y="3967163"/>
            <a:ext cx="5358780" cy="872322"/>
          </a:xfrm>
          <a:noFill/>
          <a:ln/>
        </p:spPr>
        <p:txBody>
          <a:bodyPr vert="horz" wrap="none" lIns="71408" tIns="35703" rIns="71408" bIns="35703" numCol="1" anchor="t" anchorCtr="0" compatLnSpc="1">
            <a:prstTxWarp prst="textNoShape">
              <a:avLst/>
            </a:prstTxWarp>
            <a:spAutoFit/>
          </a:bodyPr>
          <a:lstStyle/>
          <a:p>
            <a:pPr marL="225425" indent="-225425" defTabSz="554038"/>
            <a:r>
              <a:rPr lang="en-GB" altLang="fr-FR" sz="2600"/>
              <a:t>Le “next-hop” n’est pas modifié dans</a:t>
            </a:r>
            <a:br>
              <a:rPr lang="en-GB" altLang="fr-FR" sz="2600"/>
            </a:br>
            <a:r>
              <a:rPr lang="en-GB" altLang="fr-FR" sz="2600"/>
              <a:t>les sessions iBGP</a:t>
            </a:r>
          </a:p>
        </p:txBody>
      </p:sp>
      <p:sp>
        <p:nvSpPr>
          <p:cNvPr id="373763" name="Line 3">
            <a:extLst>
              <a:ext uri="{FF2B5EF4-FFF2-40B4-BE49-F238E27FC236}">
                <a16:creationId xmlns:a16="http://schemas.microsoft.com/office/drawing/2014/main" id="{7DD58DF8-92CF-9B8D-9F03-250656029C03}"/>
              </a:ext>
            </a:extLst>
          </p:cNvPr>
          <p:cNvSpPr>
            <a:spLocks noChangeShapeType="1"/>
          </p:cNvSpPr>
          <p:nvPr/>
        </p:nvSpPr>
        <p:spPr bwMode="auto">
          <a:xfrm flipV="1">
            <a:off x="3260726" y="2457451"/>
            <a:ext cx="779463" cy="1592263"/>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3764" name="Line 4">
            <a:extLst>
              <a:ext uri="{FF2B5EF4-FFF2-40B4-BE49-F238E27FC236}">
                <a16:creationId xmlns:a16="http://schemas.microsoft.com/office/drawing/2014/main" id="{A5028E84-9F02-F280-8B24-6F119818F571}"/>
              </a:ext>
            </a:extLst>
          </p:cNvPr>
          <p:cNvSpPr>
            <a:spLocks noChangeShapeType="1"/>
          </p:cNvSpPr>
          <p:nvPr/>
        </p:nvSpPr>
        <p:spPr bwMode="auto">
          <a:xfrm>
            <a:off x="4941888" y="1876425"/>
            <a:ext cx="2101850" cy="0"/>
          </a:xfrm>
          <a:prstGeom prst="line">
            <a:avLst/>
          </a:prstGeom>
          <a:noFill/>
          <a:ln w="25399">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73765" name="Picture 5">
            <a:extLst>
              <a:ext uri="{FF2B5EF4-FFF2-40B4-BE49-F238E27FC236}">
                <a16:creationId xmlns:a16="http://schemas.microsoft.com/office/drawing/2014/main" id="{DB74990A-92B4-D0F6-8AE3-85BCF65060D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1" y="3989389"/>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3766" name="Picture 6">
            <a:extLst>
              <a:ext uri="{FF2B5EF4-FFF2-40B4-BE49-F238E27FC236}">
                <a16:creationId xmlns:a16="http://schemas.microsoft.com/office/drawing/2014/main" id="{EE9F6F9C-1828-E1DA-D37F-8E55FD7715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00171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3767" name="Picture 7">
            <a:extLst>
              <a:ext uri="{FF2B5EF4-FFF2-40B4-BE49-F238E27FC236}">
                <a16:creationId xmlns:a16="http://schemas.microsoft.com/office/drawing/2014/main" id="{39F9BE08-6C7F-CF41-7031-C1D6733549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9" y="944564"/>
            <a:ext cx="2784475"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768" name="Rectangle 8">
            <a:extLst>
              <a:ext uri="{FF2B5EF4-FFF2-40B4-BE49-F238E27FC236}">
                <a16:creationId xmlns:a16="http://schemas.microsoft.com/office/drawing/2014/main" id="{488A5F85-D7F9-E2AC-1A95-52EBE0EC3B74}"/>
              </a:ext>
            </a:extLst>
          </p:cNvPr>
          <p:cNvSpPr>
            <a:spLocks noChangeArrowheads="1"/>
          </p:cNvSpPr>
          <p:nvPr/>
        </p:nvSpPr>
        <p:spPr bwMode="auto">
          <a:xfrm>
            <a:off x="2397125" y="4876800"/>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160.10.0.0/16</a:t>
            </a:r>
          </a:p>
        </p:txBody>
      </p:sp>
      <p:sp>
        <p:nvSpPr>
          <p:cNvPr id="373769" name="Rectangle 9">
            <a:extLst>
              <a:ext uri="{FF2B5EF4-FFF2-40B4-BE49-F238E27FC236}">
                <a16:creationId xmlns:a16="http://schemas.microsoft.com/office/drawing/2014/main" id="{68E970AC-1CE6-E914-E664-F66614F18B1A}"/>
              </a:ext>
            </a:extLst>
          </p:cNvPr>
          <p:cNvSpPr>
            <a:spLocks noChangeArrowheads="1"/>
          </p:cNvSpPr>
          <p:nvPr/>
        </p:nvSpPr>
        <p:spPr bwMode="auto">
          <a:xfrm>
            <a:off x="2698750" y="1781175"/>
            <a:ext cx="1918656" cy="5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150.10.0.0/16</a:t>
            </a:r>
          </a:p>
        </p:txBody>
      </p:sp>
      <p:sp>
        <p:nvSpPr>
          <p:cNvPr id="373770" name="Rectangle 10">
            <a:extLst>
              <a:ext uri="{FF2B5EF4-FFF2-40B4-BE49-F238E27FC236}">
                <a16:creationId xmlns:a16="http://schemas.microsoft.com/office/drawing/2014/main" id="{F81C3361-D279-0E2F-41C4-93187391515A}"/>
              </a:ext>
            </a:extLst>
          </p:cNvPr>
          <p:cNvSpPr>
            <a:spLocks noChangeArrowheads="1"/>
          </p:cNvSpPr>
          <p:nvPr/>
        </p:nvSpPr>
        <p:spPr bwMode="auto">
          <a:xfrm>
            <a:off x="5494339" y="1651000"/>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192.10.1.0/30</a:t>
            </a:r>
          </a:p>
        </p:txBody>
      </p:sp>
      <p:sp>
        <p:nvSpPr>
          <p:cNvPr id="373771" name="Rectangle 11">
            <a:extLst>
              <a:ext uri="{FF2B5EF4-FFF2-40B4-BE49-F238E27FC236}">
                <a16:creationId xmlns:a16="http://schemas.microsoft.com/office/drawing/2014/main" id="{6D30A768-37A7-A1B5-2DFC-F00C752AA643}"/>
              </a:ext>
            </a:extLst>
          </p:cNvPr>
          <p:cNvSpPr>
            <a:spLocks noChangeArrowheads="1"/>
          </p:cNvSpPr>
          <p:nvPr/>
        </p:nvSpPr>
        <p:spPr bwMode="auto">
          <a:xfrm>
            <a:off x="66182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73772" name="Rectangle 12">
            <a:extLst>
              <a:ext uri="{FF2B5EF4-FFF2-40B4-BE49-F238E27FC236}">
                <a16:creationId xmlns:a16="http://schemas.microsoft.com/office/drawing/2014/main" id="{484126F8-2CB8-1236-9EC8-315EB7870AD9}"/>
              </a:ext>
            </a:extLst>
          </p:cNvPr>
          <p:cNvSpPr>
            <a:spLocks noChangeArrowheads="1"/>
          </p:cNvSpPr>
          <p:nvPr/>
        </p:nvSpPr>
        <p:spPr bwMode="auto">
          <a:xfrm>
            <a:off x="2504105" y="4562476"/>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100</a:t>
            </a:r>
          </a:p>
        </p:txBody>
      </p:sp>
      <p:sp>
        <p:nvSpPr>
          <p:cNvPr id="373773" name="Rectangle 13">
            <a:extLst>
              <a:ext uri="{FF2B5EF4-FFF2-40B4-BE49-F238E27FC236}">
                <a16:creationId xmlns:a16="http://schemas.microsoft.com/office/drawing/2014/main" id="{43AAD6FF-EB33-484B-D471-1EE681D2EE07}"/>
              </a:ext>
            </a:extLst>
          </p:cNvPr>
          <p:cNvSpPr>
            <a:spLocks noChangeArrowheads="1"/>
          </p:cNvSpPr>
          <p:nvPr/>
        </p:nvSpPr>
        <p:spPr bwMode="auto">
          <a:xfrm>
            <a:off x="2804143" y="1465264"/>
            <a:ext cx="1364017" cy="5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200</a:t>
            </a:r>
          </a:p>
        </p:txBody>
      </p:sp>
      <p:grpSp>
        <p:nvGrpSpPr>
          <p:cNvPr id="373774" name="Group 14">
            <a:extLst>
              <a:ext uri="{FF2B5EF4-FFF2-40B4-BE49-F238E27FC236}">
                <a16:creationId xmlns:a16="http://schemas.microsoft.com/office/drawing/2014/main" id="{3263E1C6-E530-0103-D667-6C156B8DF2E2}"/>
              </a:ext>
            </a:extLst>
          </p:cNvPr>
          <p:cNvGrpSpPr>
            <a:grpSpLocks/>
          </p:cNvGrpSpPr>
          <p:nvPr/>
        </p:nvGrpSpPr>
        <p:grpSpPr bwMode="auto">
          <a:xfrm>
            <a:off x="5259389" y="2193927"/>
            <a:ext cx="3935413" cy="1636713"/>
            <a:chOff x="2353" y="1382"/>
            <a:chExt cx="2479" cy="1031"/>
          </a:xfrm>
        </p:grpSpPr>
        <p:sp>
          <p:nvSpPr>
            <p:cNvPr id="373775" name="Rectangle 15">
              <a:extLst>
                <a:ext uri="{FF2B5EF4-FFF2-40B4-BE49-F238E27FC236}">
                  <a16:creationId xmlns:a16="http://schemas.microsoft.com/office/drawing/2014/main" id="{32C74986-FFAC-601C-537E-AB8F722B2556}"/>
                </a:ext>
              </a:extLst>
            </p:cNvPr>
            <p:cNvSpPr>
              <a:spLocks noChangeArrowheads="1"/>
            </p:cNvSpPr>
            <p:nvPr/>
          </p:nvSpPr>
          <p:spPr bwMode="auto">
            <a:xfrm>
              <a:off x="2396" y="1824"/>
              <a:ext cx="2360" cy="396"/>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3776" name="Rectangle 16">
              <a:extLst>
                <a:ext uri="{FF2B5EF4-FFF2-40B4-BE49-F238E27FC236}">
                  <a16:creationId xmlns:a16="http://schemas.microsoft.com/office/drawing/2014/main" id="{0FC5BD97-C16B-5F0B-9751-012C8E13AE40}"/>
                </a:ext>
              </a:extLst>
            </p:cNvPr>
            <p:cNvSpPr>
              <a:spLocks noChangeArrowheads="1"/>
            </p:cNvSpPr>
            <p:nvPr/>
          </p:nvSpPr>
          <p:spPr bwMode="auto">
            <a:xfrm>
              <a:off x="2353" y="1784"/>
              <a:ext cx="2479"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600" b="1">
                  <a:solidFill>
                    <a:srgbClr val="000000"/>
                  </a:solidFill>
                  <a:latin typeface="Arial" panose="020B0604020202020204" pitchFamily="34" charset="0"/>
                </a:rPr>
                <a:t>150.10.0.0/16   192.10.1.1     200</a:t>
              </a:r>
            </a:p>
            <a:p>
              <a:pPr eaLnBrk="0" fontAlgn="base" hangingPunct="0">
                <a:spcBef>
                  <a:spcPct val="0"/>
                </a:spcBef>
                <a:spcAft>
                  <a:spcPct val="0"/>
                </a:spcAft>
              </a:pPr>
              <a:r>
                <a:rPr lang="en-GB" altLang="fr-FR" sz="1600" b="1">
                  <a:solidFill>
                    <a:srgbClr val="000000"/>
                  </a:solidFill>
                  <a:latin typeface="Arial" panose="020B0604020202020204" pitchFamily="34" charset="0"/>
                </a:rPr>
                <a:t>160.10.0.0/16   </a:t>
              </a:r>
              <a:r>
                <a:rPr lang="en-GB" altLang="fr-FR" sz="1600" b="1">
                  <a:solidFill>
                    <a:srgbClr val="3333CC"/>
                  </a:solidFill>
                  <a:effectLst>
                    <a:outerShdw blurRad="38100" dist="38100" dir="2700000" algn="tl">
                      <a:srgbClr val="C0C0C0"/>
                    </a:outerShdw>
                  </a:effectLst>
                  <a:latin typeface="Arial" panose="020B0604020202020204" pitchFamily="34" charset="0"/>
                </a:rPr>
                <a:t>192.10.1.1</a:t>
              </a:r>
              <a:r>
                <a:rPr lang="en-GB" altLang="fr-FR" sz="1600" b="1">
                  <a:solidFill>
                    <a:srgbClr val="000000"/>
                  </a:solidFill>
                  <a:latin typeface="Arial" panose="020B0604020202020204" pitchFamily="34" charset="0"/>
                </a:rPr>
                <a:t>     200 100</a:t>
              </a:r>
            </a:p>
          </p:txBody>
        </p:sp>
        <p:sp>
          <p:nvSpPr>
            <p:cNvPr id="373777" name="Line 17">
              <a:extLst>
                <a:ext uri="{FF2B5EF4-FFF2-40B4-BE49-F238E27FC236}">
                  <a16:creationId xmlns:a16="http://schemas.microsoft.com/office/drawing/2014/main" id="{FB61F4BF-770F-9787-2740-5E44B9C2989F}"/>
                </a:ext>
              </a:extLst>
            </p:cNvPr>
            <p:cNvSpPr>
              <a:spLocks noChangeShapeType="1"/>
            </p:cNvSpPr>
            <p:nvPr/>
          </p:nvSpPr>
          <p:spPr bwMode="auto">
            <a:xfrm flipV="1">
              <a:off x="3451" y="1382"/>
              <a:ext cx="704" cy="433"/>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grpSp>
        <p:nvGrpSpPr>
          <p:cNvPr id="373778" name="Group 18">
            <a:extLst>
              <a:ext uri="{FF2B5EF4-FFF2-40B4-BE49-F238E27FC236}">
                <a16:creationId xmlns:a16="http://schemas.microsoft.com/office/drawing/2014/main" id="{9B632503-9C8D-55A7-3617-2E6EF51A27D9}"/>
              </a:ext>
            </a:extLst>
          </p:cNvPr>
          <p:cNvGrpSpPr>
            <a:grpSpLocks/>
          </p:cNvGrpSpPr>
          <p:nvPr/>
        </p:nvGrpSpPr>
        <p:grpSpPr bwMode="auto">
          <a:xfrm>
            <a:off x="4508500" y="1674814"/>
            <a:ext cx="698500" cy="452437"/>
            <a:chOff x="1880" y="1429"/>
            <a:chExt cx="440" cy="285"/>
          </a:xfrm>
        </p:grpSpPr>
        <p:pic>
          <p:nvPicPr>
            <p:cNvPr id="373779" name="Picture 19">
              <a:extLst>
                <a:ext uri="{FF2B5EF4-FFF2-40B4-BE49-F238E27FC236}">
                  <a16:creationId xmlns:a16="http://schemas.microsoft.com/office/drawing/2014/main" id="{FF732F2F-D9B9-9CA7-C6E3-C2472D06C1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780" name="Rectangle 20">
              <a:extLst>
                <a:ext uri="{FF2B5EF4-FFF2-40B4-BE49-F238E27FC236}">
                  <a16:creationId xmlns:a16="http://schemas.microsoft.com/office/drawing/2014/main" id="{E61DC9CC-4A27-68CA-9AE0-FDA3DCDB3F91}"/>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C</a:t>
              </a:r>
            </a:p>
          </p:txBody>
        </p:sp>
      </p:grpSp>
      <p:sp>
        <p:nvSpPr>
          <p:cNvPr id="373781" name="Rectangle 21">
            <a:extLst>
              <a:ext uri="{FF2B5EF4-FFF2-40B4-BE49-F238E27FC236}">
                <a16:creationId xmlns:a16="http://schemas.microsoft.com/office/drawing/2014/main" id="{FF83984E-C949-8513-88FF-EEF47BEB29F9}"/>
              </a:ext>
            </a:extLst>
          </p:cNvPr>
          <p:cNvSpPr>
            <a:spLocks noGrp="1" noChangeArrowheads="1"/>
          </p:cNvSpPr>
          <p:nvPr>
            <p:ph type="title"/>
          </p:nvPr>
        </p:nvSpPr>
        <p:spPr>
          <a:xfrm>
            <a:off x="2209800" y="228601"/>
            <a:ext cx="7772400" cy="773113"/>
          </a:xfrm>
        </p:spPr>
        <p:txBody>
          <a:bodyPr/>
          <a:lstStyle/>
          <a:p>
            <a:r>
              <a:rPr lang="en-GB" altLang="fr-FR"/>
              <a:t>Attribut “Next-Hop”</a:t>
            </a:r>
          </a:p>
        </p:txBody>
      </p:sp>
      <p:sp>
        <p:nvSpPr>
          <p:cNvPr id="373782" name="Rectangle 22">
            <a:extLst>
              <a:ext uri="{FF2B5EF4-FFF2-40B4-BE49-F238E27FC236}">
                <a16:creationId xmlns:a16="http://schemas.microsoft.com/office/drawing/2014/main" id="{0FFB7E82-B910-BCE8-95B4-56F4A666EF64}"/>
              </a:ext>
            </a:extLst>
          </p:cNvPr>
          <p:cNvSpPr>
            <a:spLocks noChangeArrowheads="1"/>
          </p:cNvSpPr>
          <p:nvPr/>
        </p:nvSpPr>
        <p:spPr bwMode="auto">
          <a:xfrm>
            <a:off x="5208588" y="1900239"/>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73783" name="Line 23">
            <a:extLst>
              <a:ext uri="{FF2B5EF4-FFF2-40B4-BE49-F238E27FC236}">
                <a16:creationId xmlns:a16="http://schemas.microsoft.com/office/drawing/2014/main" id="{DD989B14-30F6-6C56-1E4B-D614B1167726}"/>
              </a:ext>
            </a:extLst>
          </p:cNvPr>
          <p:cNvSpPr>
            <a:spLocks noChangeShapeType="1"/>
          </p:cNvSpPr>
          <p:nvPr/>
        </p:nvSpPr>
        <p:spPr bwMode="auto">
          <a:xfrm>
            <a:off x="7623176" y="2052639"/>
            <a:ext cx="1114425" cy="198437"/>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73784" name="Group 24">
            <a:extLst>
              <a:ext uri="{FF2B5EF4-FFF2-40B4-BE49-F238E27FC236}">
                <a16:creationId xmlns:a16="http://schemas.microsoft.com/office/drawing/2014/main" id="{5AF871C1-A607-FD64-AD02-F6B0B2B719A2}"/>
              </a:ext>
            </a:extLst>
          </p:cNvPr>
          <p:cNvGrpSpPr>
            <a:grpSpLocks/>
          </p:cNvGrpSpPr>
          <p:nvPr/>
        </p:nvGrpSpPr>
        <p:grpSpPr bwMode="auto">
          <a:xfrm>
            <a:off x="3546475" y="2451100"/>
            <a:ext cx="698500" cy="452438"/>
            <a:chOff x="1880" y="1429"/>
            <a:chExt cx="440" cy="285"/>
          </a:xfrm>
        </p:grpSpPr>
        <p:pic>
          <p:nvPicPr>
            <p:cNvPr id="373785" name="Picture 25">
              <a:extLst>
                <a:ext uri="{FF2B5EF4-FFF2-40B4-BE49-F238E27FC236}">
                  <a16:creationId xmlns:a16="http://schemas.microsoft.com/office/drawing/2014/main" id="{72F8FC40-C9D5-55C9-D9C4-E8531541D4D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786" name="Rectangle 26">
              <a:extLst>
                <a:ext uri="{FF2B5EF4-FFF2-40B4-BE49-F238E27FC236}">
                  <a16:creationId xmlns:a16="http://schemas.microsoft.com/office/drawing/2014/main" id="{BCEF0FF1-F69E-88EE-E811-1978A11324E9}"/>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B</a:t>
              </a:r>
            </a:p>
          </p:txBody>
        </p:sp>
      </p:grpSp>
      <p:grpSp>
        <p:nvGrpSpPr>
          <p:cNvPr id="373787" name="Group 27">
            <a:extLst>
              <a:ext uri="{FF2B5EF4-FFF2-40B4-BE49-F238E27FC236}">
                <a16:creationId xmlns:a16="http://schemas.microsoft.com/office/drawing/2014/main" id="{40B89155-BCC6-63AB-14FF-9912CC9648B2}"/>
              </a:ext>
            </a:extLst>
          </p:cNvPr>
          <p:cNvGrpSpPr>
            <a:grpSpLocks/>
          </p:cNvGrpSpPr>
          <p:nvPr/>
        </p:nvGrpSpPr>
        <p:grpSpPr bwMode="auto">
          <a:xfrm>
            <a:off x="2935288" y="3903664"/>
            <a:ext cx="698500" cy="452437"/>
            <a:chOff x="1880" y="1429"/>
            <a:chExt cx="440" cy="285"/>
          </a:xfrm>
        </p:grpSpPr>
        <p:pic>
          <p:nvPicPr>
            <p:cNvPr id="373788" name="Picture 28">
              <a:extLst>
                <a:ext uri="{FF2B5EF4-FFF2-40B4-BE49-F238E27FC236}">
                  <a16:creationId xmlns:a16="http://schemas.microsoft.com/office/drawing/2014/main" id="{725E8567-068E-9375-6C54-DE867B0EE50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 y="1429"/>
              <a:ext cx="44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789" name="Rectangle 29">
              <a:extLst>
                <a:ext uri="{FF2B5EF4-FFF2-40B4-BE49-F238E27FC236}">
                  <a16:creationId xmlns:a16="http://schemas.microsoft.com/office/drawing/2014/main" id="{C369DD51-C190-8237-5684-34B7C1FD5C7A}"/>
                </a:ext>
              </a:extLst>
            </p:cNvPr>
            <p:cNvSpPr>
              <a:spLocks noChangeArrowheads="1"/>
            </p:cNvSpPr>
            <p:nvPr/>
          </p:nvSpPr>
          <p:spPr bwMode="auto">
            <a:xfrm>
              <a:off x="2047"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A</a:t>
              </a:r>
            </a:p>
          </p:txBody>
        </p:sp>
      </p:grpSp>
      <p:sp>
        <p:nvSpPr>
          <p:cNvPr id="373790" name="Rectangle 30">
            <a:extLst>
              <a:ext uri="{FF2B5EF4-FFF2-40B4-BE49-F238E27FC236}">
                <a16:creationId xmlns:a16="http://schemas.microsoft.com/office/drawing/2014/main" id="{0D812584-E879-47F6-8FD3-2C7A9C6B06D0}"/>
              </a:ext>
            </a:extLst>
          </p:cNvPr>
          <p:cNvSpPr>
            <a:spLocks noChangeArrowheads="1"/>
          </p:cNvSpPr>
          <p:nvPr/>
        </p:nvSpPr>
        <p:spPr bwMode="auto">
          <a:xfrm>
            <a:off x="3427413" y="3730626"/>
            <a:ext cx="139462"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73791" name="Rectangle 31">
            <a:extLst>
              <a:ext uri="{FF2B5EF4-FFF2-40B4-BE49-F238E27FC236}">
                <a16:creationId xmlns:a16="http://schemas.microsoft.com/office/drawing/2014/main" id="{C7A56D4A-C445-2929-9D2F-7BEE0D17B460}"/>
              </a:ext>
            </a:extLst>
          </p:cNvPr>
          <p:cNvSpPr>
            <a:spLocks noChangeArrowheads="1"/>
          </p:cNvSpPr>
          <p:nvPr/>
        </p:nvSpPr>
        <p:spPr bwMode="auto">
          <a:xfrm>
            <a:off x="3848101" y="2865439"/>
            <a:ext cx="138113"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sp>
        <p:nvSpPr>
          <p:cNvPr id="373792" name="Rectangle 32">
            <a:extLst>
              <a:ext uri="{FF2B5EF4-FFF2-40B4-BE49-F238E27FC236}">
                <a16:creationId xmlns:a16="http://schemas.microsoft.com/office/drawing/2014/main" id="{C4F32A19-4559-FB0B-D6AD-57F7143CD410}"/>
              </a:ext>
            </a:extLst>
          </p:cNvPr>
          <p:cNvSpPr>
            <a:spLocks noChangeArrowheads="1"/>
          </p:cNvSpPr>
          <p:nvPr/>
        </p:nvSpPr>
        <p:spPr bwMode="auto">
          <a:xfrm rot="17786821">
            <a:off x="2977357" y="3271044"/>
            <a:ext cx="1012825"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300" b="1">
                <a:solidFill>
                  <a:srgbClr val="000000"/>
                </a:solidFill>
                <a:latin typeface="Arial" panose="020B0604020202020204" pitchFamily="34" charset="0"/>
              </a:rPr>
              <a:t>192.20.2.0/30</a:t>
            </a:r>
          </a:p>
        </p:txBody>
      </p:sp>
      <p:grpSp>
        <p:nvGrpSpPr>
          <p:cNvPr id="373793" name="Group 33">
            <a:extLst>
              <a:ext uri="{FF2B5EF4-FFF2-40B4-BE49-F238E27FC236}">
                <a16:creationId xmlns:a16="http://schemas.microsoft.com/office/drawing/2014/main" id="{7BE08953-A518-909B-F4BD-3FE11C65145D}"/>
              </a:ext>
            </a:extLst>
          </p:cNvPr>
          <p:cNvGrpSpPr>
            <a:grpSpLocks/>
          </p:cNvGrpSpPr>
          <p:nvPr/>
        </p:nvGrpSpPr>
        <p:grpSpPr bwMode="auto">
          <a:xfrm>
            <a:off x="2636838" y="5843588"/>
            <a:ext cx="1312862" cy="603250"/>
            <a:chOff x="701" y="3691"/>
            <a:chExt cx="827" cy="380"/>
          </a:xfrm>
        </p:grpSpPr>
        <p:sp>
          <p:nvSpPr>
            <p:cNvPr id="373794" name="Text Box 34">
              <a:extLst>
                <a:ext uri="{FF2B5EF4-FFF2-40B4-BE49-F238E27FC236}">
                  <a16:creationId xmlns:a16="http://schemas.microsoft.com/office/drawing/2014/main" id="{ED54DF02-C622-84D1-7975-1ECAC4970747}"/>
                </a:ext>
              </a:extLst>
            </p:cNvPr>
            <p:cNvSpPr txBox="1">
              <a:spLocks noChangeArrowheads="1"/>
            </p:cNvSpPr>
            <p:nvPr/>
          </p:nvSpPr>
          <p:spPr bwMode="auto">
            <a:xfrm>
              <a:off x="759" y="3691"/>
              <a:ext cx="58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Message</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BGP</a:t>
              </a:r>
            </a:p>
          </p:txBody>
        </p:sp>
        <p:sp>
          <p:nvSpPr>
            <p:cNvPr id="373795" name="Line 35">
              <a:extLst>
                <a:ext uri="{FF2B5EF4-FFF2-40B4-BE49-F238E27FC236}">
                  <a16:creationId xmlns:a16="http://schemas.microsoft.com/office/drawing/2014/main" id="{88646AF6-457A-F429-F76B-C2896DC91B16}"/>
                </a:ext>
              </a:extLst>
            </p:cNvPr>
            <p:cNvSpPr>
              <a:spLocks noChangeShapeType="1"/>
            </p:cNvSpPr>
            <p:nvPr/>
          </p:nvSpPr>
          <p:spPr bwMode="auto">
            <a:xfrm>
              <a:off x="701" y="3881"/>
              <a:ext cx="827" cy="0"/>
            </a:xfrm>
            <a:prstGeom prst="line">
              <a:avLst/>
            </a:prstGeom>
            <a:noFill/>
            <a:ln w="38100">
              <a:solidFill>
                <a:srgbClr val="F35B1B"/>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73796" name="Line 36">
            <a:extLst>
              <a:ext uri="{FF2B5EF4-FFF2-40B4-BE49-F238E27FC236}">
                <a16:creationId xmlns:a16="http://schemas.microsoft.com/office/drawing/2014/main" id="{4A293A7E-D845-DE26-72FB-6076EBD2179E}"/>
              </a:ext>
            </a:extLst>
          </p:cNvPr>
          <p:cNvSpPr>
            <a:spLocks noChangeShapeType="1"/>
          </p:cNvSpPr>
          <p:nvPr/>
        </p:nvSpPr>
        <p:spPr bwMode="auto">
          <a:xfrm>
            <a:off x="7131051" y="1831975"/>
            <a:ext cx="2136775" cy="376238"/>
          </a:xfrm>
          <a:prstGeom prst="line">
            <a:avLst/>
          </a:prstGeom>
          <a:noFill/>
          <a:ln w="50799">
            <a:solidFill>
              <a:srgbClr val="00B17A"/>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lIns="0" tIns="0" rIns="0" bIns="0">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73797" name="Group 37">
            <a:extLst>
              <a:ext uri="{FF2B5EF4-FFF2-40B4-BE49-F238E27FC236}">
                <a16:creationId xmlns:a16="http://schemas.microsoft.com/office/drawing/2014/main" id="{1F40127E-6FBA-E164-BB02-27861945490C}"/>
              </a:ext>
            </a:extLst>
          </p:cNvPr>
          <p:cNvGrpSpPr>
            <a:grpSpLocks/>
          </p:cNvGrpSpPr>
          <p:nvPr/>
        </p:nvGrpSpPr>
        <p:grpSpPr bwMode="auto">
          <a:xfrm>
            <a:off x="6751638" y="1674814"/>
            <a:ext cx="696912" cy="452437"/>
            <a:chOff x="3293" y="1429"/>
            <a:chExt cx="439" cy="285"/>
          </a:xfrm>
        </p:grpSpPr>
        <p:pic>
          <p:nvPicPr>
            <p:cNvPr id="373798" name="Picture 38">
              <a:extLst>
                <a:ext uri="{FF2B5EF4-FFF2-40B4-BE49-F238E27FC236}">
                  <a16:creationId xmlns:a16="http://schemas.microsoft.com/office/drawing/2014/main" id="{68F6B082-7E73-5961-F84F-6CCC375BB2A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799" name="Rectangle 39">
              <a:extLst>
                <a:ext uri="{FF2B5EF4-FFF2-40B4-BE49-F238E27FC236}">
                  <a16:creationId xmlns:a16="http://schemas.microsoft.com/office/drawing/2014/main" id="{1923F9E2-D2FB-02E4-7768-C26A04838B9B}"/>
                </a:ext>
              </a:extLst>
            </p:cNvPr>
            <p:cNvSpPr>
              <a:spLocks noChangeArrowheads="1"/>
            </p:cNvSpPr>
            <p:nvPr/>
          </p:nvSpPr>
          <p:spPr bwMode="auto">
            <a:xfrm>
              <a:off x="3460" y="1541"/>
              <a:ext cx="1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D</a:t>
              </a:r>
            </a:p>
          </p:txBody>
        </p:sp>
      </p:grpSp>
      <p:grpSp>
        <p:nvGrpSpPr>
          <p:cNvPr id="373800" name="Group 40">
            <a:extLst>
              <a:ext uri="{FF2B5EF4-FFF2-40B4-BE49-F238E27FC236}">
                <a16:creationId xmlns:a16="http://schemas.microsoft.com/office/drawing/2014/main" id="{EE45BA67-D09F-57F6-3F76-380A230E5DDB}"/>
              </a:ext>
            </a:extLst>
          </p:cNvPr>
          <p:cNvGrpSpPr>
            <a:grpSpLocks/>
          </p:cNvGrpSpPr>
          <p:nvPr/>
        </p:nvGrpSpPr>
        <p:grpSpPr bwMode="auto">
          <a:xfrm>
            <a:off x="8953501" y="2032000"/>
            <a:ext cx="696913" cy="452438"/>
            <a:chOff x="3293" y="1429"/>
            <a:chExt cx="439" cy="285"/>
          </a:xfrm>
        </p:grpSpPr>
        <p:pic>
          <p:nvPicPr>
            <p:cNvPr id="373801" name="Picture 41">
              <a:extLst>
                <a:ext uri="{FF2B5EF4-FFF2-40B4-BE49-F238E27FC236}">
                  <a16:creationId xmlns:a16="http://schemas.microsoft.com/office/drawing/2014/main" id="{67356C09-CF19-615A-773D-08D115FE69A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 y="1429"/>
              <a:ext cx="439"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3802" name="Rectangle 42">
              <a:extLst>
                <a:ext uri="{FF2B5EF4-FFF2-40B4-BE49-F238E27FC236}">
                  <a16:creationId xmlns:a16="http://schemas.microsoft.com/office/drawing/2014/main" id="{51351C32-53F8-E52F-D1C6-C355AE0EAA0A}"/>
                </a:ext>
              </a:extLst>
            </p:cNvPr>
            <p:cNvSpPr>
              <a:spLocks noChangeArrowheads="1"/>
            </p:cNvSpPr>
            <p:nvPr/>
          </p:nvSpPr>
          <p:spPr bwMode="auto">
            <a:xfrm>
              <a:off x="3464" y="1541"/>
              <a:ext cx="9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CCCCFF"/>
                  </a:solidFill>
                  <a:effectLst>
                    <a:outerShdw blurRad="38100" dist="38100" dir="2700000" algn="tl">
                      <a:srgbClr val="C0C0C0"/>
                    </a:outerShdw>
                  </a:effectLst>
                  <a:latin typeface="Arial" panose="020B0604020202020204" pitchFamily="34" charset="0"/>
                </a:rPr>
                <a:t>E</a:t>
              </a:r>
            </a:p>
          </p:txBody>
        </p:sp>
      </p:grpSp>
      <p:sp>
        <p:nvSpPr>
          <p:cNvPr id="373803" name="Rectangle 43">
            <a:extLst>
              <a:ext uri="{FF2B5EF4-FFF2-40B4-BE49-F238E27FC236}">
                <a16:creationId xmlns:a16="http://schemas.microsoft.com/office/drawing/2014/main" id="{2C0138FA-F353-0B92-AEA7-399B675D2CC5}"/>
              </a:ext>
            </a:extLst>
          </p:cNvPr>
          <p:cNvSpPr>
            <a:spLocks noChangeArrowheads="1"/>
          </p:cNvSpPr>
          <p:nvPr/>
        </p:nvSpPr>
        <p:spPr bwMode="auto">
          <a:xfrm>
            <a:off x="8104189" y="1262063"/>
            <a:ext cx="84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2000" b="1">
                <a:solidFill>
                  <a:srgbClr val="000000"/>
                </a:solidFill>
                <a:latin typeface="Arial" panose="020B0604020202020204" pitchFamily="34" charset="0"/>
              </a:rPr>
              <a:t>AS 300</a:t>
            </a:r>
          </a:p>
        </p:txBody>
      </p:sp>
      <p:sp>
        <p:nvSpPr>
          <p:cNvPr id="373804" name="Rectangle 44">
            <a:extLst>
              <a:ext uri="{FF2B5EF4-FFF2-40B4-BE49-F238E27FC236}">
                <a16:creationId xmlns:a16="http://schemas.microsoft.com/office/drawing/2014/main" id="{BC69C32B-1062-98B7-96ED-83F7574B0BA4}"/>
              </a:ext>
            </a:extLst>
          </p:cNvPr>
          <p:cNvSpPr>
            <a:spLocks noChangeArrowheads="1"/>
          </p:cNvSpPr>
          <p:nvPr/>
        </p:nvSpPr>
        <p:spPr bwMode="auto">
          <a:xfrm>
            <a:off x="7907338" y="1522414"/>
            <a:ext cx="1397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50000"/>
              </a:spcBef>
              <a:spcAft>
                <a:spcPct val="0"/>
              </a:spcAft>
            </a:pPr>
            <a:r>
              <a:rPr lang="en-GB" altLang="fr-FR" sz="1800" b="1">
                <a:solidFill>
                  <a:srgbClr val="000000"/>
                </a:solidFill>
                <a:latin typeface="Arial" panose="020B0604020202020204" pitchFamily="34" charset="0"/>
              </a:rPr>
              <a:t>140.10.0.0/16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73783"/>
                                        </p:tgtEl>
                                        <p:attrNameLst>
                                          <p:attrName>style.visibility</p:attrName>
                                        </p:attrNameLst>
                                      </p:cBhvr>
                                      <p:to>
                                        <p:strVal val="visible"/>
                                      </p:to>
                                    </p:set>
                                    <p:animEffect transition="in" filter="wipe(left)">
                                      <p:cBhvr>
                                        <p:cTn id="7" dur="500"/>
                                        <p:tgtEl>
                                          <p:spTgt spid="37378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373774"/>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373762"/>
                                        </p:tgtEl>
                                        <p:attrNameLst>
                                          <p:attrName>style.visibility</p:attrName>
                                        </p:attrNameLst>
                                      </p:cBhvr>
                                      <p:to>
                                        <p:strVal val="visible"/>
                                      </p:to>
                                    </p:set>
                                    <p:animEffect transition="in" filter="wipe(left)">
                                      <p:cBhvr>
                                        <p:cTn id="14" dur="500"/>
                                        <p:tgtEl>
                                          <p:spTgt spid="373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a:extLst>
              <a:ext uri="{FF2B5EF4-FFF2-40B4-BE49-F238E27FC236}">
                <a16:creationId xmlns:a16="http://schemas.microsoft.com/office/drawing/2014/main" id="{DA029B59-D98A-7D8C-61DD-2CAC02BC9F07}"/>
              </a:ext>
            </a:extLst>
          </p:cNvPr>
          <p:cNvSpPr>
            <a:spLocks noGrp="1" noChangeArrowheads="1"/>
          </p:cNvSpPr>
          <p:nvPr>
            <p:ph type="title"/>
          </p:nvPr>
        </p:nvSpPr>
        <p:spPr>
          <a:xfrm>
            <a:off x="2209800" y="228600"/>
            <a:ext cx="7772400" cy="990600"/>
          </a:xfrm>
        </p:spPr>
        <p:txBody>
          <a:bodyPr/>
          <a:lstStyle/>
          <a:p>
            <a:r>
              <a:rPr lang="en-GB" altLang="fr-FR"/>
              <a:t>Attribut “Next-Hop” (suite)</a:t>
            </a:r>
          </a:p>
        </p:txBody>
      </p:sp>
      <p:sp>
        <p:nvSpPr>
          <p:cNvPr id="375811" name="Rectangle 3">
            <a:extLst>
              <a:ext uri="{FF2B5EF4-FFF2-40B4-BE49-F238E27FC236}">
                <a16:creationId xmlns:a16="http://schemas.microsoft.com/office/drawing/2014/main" id="{C5EF235E-C2B8-25AB-640A-4E8B91051855}"/>
              </a:ext>
            </a:extLst>
          </p:cNvPr>
          <p:cNvSpPr>
            <a:spLocks noGrp="1" noChangeArrowheads="1"/>
          </p:cNvSpPr>
          <p:nvPr>
            <p:ph type="body" idx="1"/>
          </p:nvPr>
        </p:nvSpPr>
        <p:spPr/>
        <p:txBody>
          <a:bodyPr/>
          <a:lstStyle/>
          <a:p>
            <a:r>
              <a:rPr lang="en-GB" altLang="fr-FR"/>
              <a:t>Les adresses des “next-hops” doivent circuler dans l’IGP</a:t>
            </a:r>
          </a:p>
          <a:p>
            <a:r>
              <a:rPr lang="en-GB" altLang="fr-FR"/>
              <a:t>Recherche récursive des routes</a:t>
            </a:r>
          </a:p>
          <a:p>
            <a:r>
              <a:rPr lang="en-GB" altLang="fr-FR"/>
              <a:t>Permet de concevoir la topologie BGP indépendemment de la topologie physique du réseau</a:t>
            </a:r>
          </a:p>
          <a:p>
            <a:r>
              <a:rPr lang="en-GB" altLang="fr-FR"/>
              <a:t>En interne les bonnes décisions de routage sont faites par l’IGP</a:t>
            </a:r>
          </a:p>
        </p:txBody>
      </p:sp>
    </p:spTree>
  </p:cSld>
  <p:clrMapOvr>
    <a:masterClrMapping/>
  </p:clrMapOvr>
  <p:transition>
    <p:pull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a:extLst>
              <a:ext uri="{FF2B5EF4-FFF2-40B4-BE49-F238E27FC236}">
                <a16:creationId xmlns:a16="http://schemas.microsoft.com/office/drawing/2014/main" id="{C9118FCE-D8F5-F658-0CC7-50903F820810}"/>
              </a:ext>
            </a:extLst>
          </p:cNvPr>
          <p:cNvSpPr>
            <a:spLocks noGrp="1" noChangeArrowheads="1"/>
          </p:cNvSpPr>
          <p:nvPr>
            <p:ph type="title"/>
          </p:nvPr>
        </p:nvSpPr>
        <p:spPr>
          <a:xfrm>
            <a:off x="1955801" y="381000"/>
            <a:ext cx="8302625" cy="971550"/>
          </a:xfrm>
        </p:spPr>
        <p:txBody>
          <a:bodyPr/>
          <a:lstStyle/>
          <a:p>
            <a:r>
              <a:rPr lang="en-US" altLang="fr-FR"/>
              <a:t>Mises à jour BGP — Suppression de routes</a:t>
            </a:r>
          </a:p>
        </p:txBody>
      </p:sp>
      <p:sp>
        <p:nvSpPr>
          <p:cNvPr id="377859" name="Rectangle 3">
            <a:extLst>
              <a:ext uri="{FF2B5EF4-FFF2-40B4-BE49-F238E27FC236}">
                <a16:creationId xmlns:a16="http://schemas.microsoft.com/office/drawing/2014/main" id="{2956ADD1-6CA8-4F47-95BF-3F762D0E0FB5}"/>
              </a:ext>
            </a:extLst>
          </p:cNvPr>
          <p:cNvSpPr>
            <a:spLocks noGrp="1" noChangeArrowheads="1"/>
          </p:cNvSpPr>
          <p:nvPr>
            <p:ph type="body" idx="1"/>
          </p:nvPr>
        </p:nvSpPr>
        <p:spPr>
          <a:xfrm>
            <a:off x="1955800" y="1597025"/>
            <a:ext cx="8542338" cy="4730750"/>
          </a:xfrm>
        </p:spPr>
        <p:txBody>
          <a:bodyPr/>
          <a:lstStyle/>
          <a:p>
            <a:r>
              <a:rPr lang="en-US" altLang="fr-FR"/>
              <a:t>Permet de retirer un réseau de la liste des réseaux accessibles</a:t>
            </a:r>
          </a:p>
          <a:p>
            <a:r>
              <a:rPr lang="en-US" altLang="fr-FR"/>
              <a:t>Chaque route supprimée est composée de :</a:t>
            </a:r>
          </a:p>
          <a:p>
            <a:pPr lvl="1"/>
            <a:r>
              <a:rPr lang="en-US" altLang="fr-FR"/>
              <a:t>son Préfixe</a:t>
            </a:r>
          </a:p>
          <a:p>
            <a:pPr lvl="1"/>
            <a:r>
              <a:rPr lang="en-US" altLang="fr-FR"/>
              <a:t>la longueur du masque</a:t>
            </a:r>
          </a:p>
        </p:txBody>
      </p:sp>
    </p:spTree>
  </p:cSld>
  <p:clrMapOvr>
    <a:masterClrMapping/>
  </p:clrMapOvr>
  <p:transition>
    <p:cover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75776C43-C790-9E67-1283-14F4C6D0ABA2}"/>
              </a:ext>
            </a:extLst>
          </p:cNvPr>
          <p:cNvSpPr>
            <a:spLocks noGrp="1" noChangeArrowheads="1"/>
          </p:cNvSpPr>
          <p:nvPr>
            <p:ph type="title"/>
          </p:nvPr>
        </p:nvSpPr>
        <p:spPr>
          <a:xfrm>
            <a:off x="1747839" y="101600"/>
            <a:ext cx="8802687" cy="971550"/>
          </a:xfrm>
          <a:noFill/>
          <a:ln/>
        </p:spPr>
        <p:txBody>
          <a:bodyPr vert="horz" wrap="square" lIns="82124" tIns="41061" rIns="82124" bIns="41061" numCol="1" anchor="ctr" anchorCtr="0" compatLnSpc="1">
            <a:prstTxWarp prst="textNoShape">
              <a:avLst/>
            </a:prstTxWarp>
          </a:bodyPr>
          <a:lstStyle/>
          <a:p>
            <a:r>
              <a:rPr lang="en-US" altLang="fr-FR"/>
              <a:t>Mises à jour BGP - Suppression de routes</a:t>
            </a:r>
          </a:p>
        </p:txBody>
      </p:sp>
      <p:pic>
        <p:nvPicPr>
          <p:cNvPr id="379907" name="Picture 3">
            <a:extLst>
              <a:ext uri="{FF2B5EF4-FFF2-40B4-BE49-F238E27FC236}">
                <a16:creationId xmlns:a16="http://schemas.microsoft.com/office/drawing/2014/main" id="{A645D98E-7E72-A7C6-A617-E71B63CB50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8" y="2366963"/>
            <a:ext cx="2474912"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9908" name="Picture 4">
            <a:extLst>
              <a:ext uri="{FF2B5EF4-FFF2-40B4-BE49-F238E27FC236}">
                <a16:creationId xmlns:a16="http://schemas.microsoft.com/office/drawing/2014/main" id="{6A73605C-A60E-27C2-B9D4-E25C68A9A4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89" y="2366963"/>
            <a:ext cx="2668587" cy="320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909" name="Rectangle 5">
            <a:extLst>
              <a:ext uri="{FF2B5EF4-FFF2-40B4-BE49-F238E27FC236}">
                <a16:creationId xmlns:a16="http://schemas.microsoft.com/office/drawing/2014/main" id="{38A6BFC4-BC68-E4C8-B9CE-37D51593226B}"/>
              </a:ext>
            </a:extLst>
          </p:cNvPr>
          <p:cNvSpPr>
            <a:spLocks noChangeArrowheads="1"/>
          </p:cNvSpPr>
          <p:nvPr/>
        </p:nvSpPr>
        <p:spPr bwMode="auto">
          <a:xfrm>
            <a:off x="8448676" y="1768475"/>
            <a:ext cx="10652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000000"/>
                </a:solidFill>
                <a:latin typeface="Arial" panose="020B0604020202020204" pitchFamily="34" charset="0"/>
              </a:rPr>
              <a:t>AS 321</a:t>
            </a:r>
          </a:p>
        </p:txBody>
      </p:sp>
      <p:sp>
        <p:nvSpPr>
          <p:cNvPr id="379910" name="Rectangle 6">
            <a:extLst>
              <a:ext uri="{FF2B5EF4-FFF2-40B4-BE49-F238E27FC236}">
                <a16:creationId xmlns:a16="http://schemas.microsoft.com/office/drawing/2014/main" id="{C8D9EFCD-27AE-3104-0472-F4004A4F959F}"/>
              </a:ext>
            </a:extLst>
          </p:cNvPr>
          <p:cNvSpPr>
            <a:spLocks noChangeArrowheads="1"/>
          </p:cNvSpPr>
          <p:nvPr/>
        </p:nvSpPr>
        <p:spPr bwMode="auto">
          <a:xfrm>
            <a:off x="2212975" y="1970088"/>
            <a:ext cx="10287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800" b="1">
                <a:solidFill>
                  <a:srgbClr val="000000"/>
                </a:solidFill>
                <a:latin typeface="Arial" panose="020B0604020202020204" pitchFamily="34" charset="0"/>
              </a:rPr>
              <a:t>AS 123</a:t>
            </a:r>
          </a:p>
        </p:txBody>
      </p:sp>
      <p:sp>
        <p:nvSpPr>
          <p:cNvPr id="379911" name="Line 7">
            <a:extLst>
              <a:ext uri="{FF2B5EF4-FFF2-40B4-BE49-F238E27FC236}">
                <a16:creationId xmlns:a16="http://schemas.microsoft.com/office/drawing/2014/main" id="{3AF4C0D4-47F3-CF3D-03C6-B6CF153404A2}"/>
              </a:ext>
            </a:extLst>
          </p:cNvPr>
          <p:cNvSpPr>
            <a:spLocks noChangeShapeType="1"/>
          </p:cNvSpPr>
          <p:nvPr/>
        </p:nvSpPr>
        <p:spPr bwMode="auto">
          <a:xfrm flipV="1">
            <a:off x="3506788" y="2552701"/>
            <a:ext cx="4502150" cy="11113"/>
          </a:xfrm>
          <a:prstGeom prst="line">
            <a:avLst/>
          </a:prstGeom>
          <a:noFill/>
          <a:ln w="50800">
            <a:solidFill>
              <a:schemeClr val="accent2"/>
            </a:solidFill>
            <a:round/>
            <a:headEnd type="none" w="sm" len="sm"/>
            <a:tailEnd type="none" w="sm" len="sm"/>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12" name="Line 8">
            <a:extLst>
              <a:ext uri="{FF2B5EF4-FFF2-40B4-BE49-F238E27FC236}">
                <a16:creationId xmlns:a16="http://schemas.microsoft.com/office/drawing/2014/main" id="{D2EF18AA-5BE3-B2AD-BCC8-A4E06D8C02E8}"/>
              </a:ext>
            </a:extLst>
          </p:cNvPr>
          <p:cNvSpPr>
            <a:spLocks noChangeShapeType="1"/>
          </p:cNvSpPr>
          <p:nvPr/>
        </p:nvSpPr>
        <p:spPr bwMode="auto">
          <a:xfrm flipH="1" flipV="1">
            <a:off x="8277225" y="2592389"/>
            <a:ext cx="833438" cy="923925"/>
          </a:xfrm>
          <a:prstGeom prst="line">
            <a:avLst/>
          </a:prstGeom>
          <a:noFill/>
          <a:ln w="50800">
            <a:solidFill>
              <a:schemeClr val="accent2"/>
            </a:solidFill>
            <a:round/>
            <a:headEnd type="none" w="sm" len="sm"/>
            <a:tailEnd type="none" w="sm" len="sm"/>
          </a:ln>
          <a:effectLst>
            <a:outerShdw dist="3592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13" name="Line 9">
            <a:extLst>
              <a:ext uri="{FF2B5EF4-FFF2-40B4-BE49-F238E27FC236}">
                <a16:creationId xmlns:a16="http://schemas.microsoft.com/office/drawing/2014/main" id="{6FA0CDBA-A172-C765-6079-3CF8F9401307}"/>
              </a:ext>
            </a:extLst>
          </p:cNvPr>
          <p:cNvSpPr>
            <a:spLocks noChangeShapeType="1"/>
          </p:cNvSpPr>
          <p:nvPr/>
        </p:nvSpPr>
        <p:spPr bwMode="auto">
          <a:xfrm flipH="1" flipV="1">
            <a:off x="9097963" y="3543301"/>
            <a:ext cx="0" cy="569913"/>
          </a:xfrm>
          <a:prstGeom prst="line">
            <a:avLst/>
          </a:prstGeom>
          <a:noFill/>
          <a:ln w="50800">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79914" name="Picture 10">
            <a:extLst>
              <a:ext uri="{FF2B5EF4-FFF2-40B4-BE49-F238E27FC236}">
                <a16:creationId xmlns:a16="http://schemas.microsoft.com/office/drawing/2014/main" id="{45362710-6359-262B-7F21-3CC928EB3C5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3476" y="3330575"/>
            <a:ext cx="658813"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915" name="Line 11">
            <a:extLst>
              <a:ext uri="{FF2B5EF4-FFF2-40B4-BE49-F238E27FC236}">
                <a16:creationId xmlns:a16="http://schemas.microsoft.com/office/drawing/2014/main" id="{412880D4-7403-1412-A91F-EAFBAD3A2B86}"/>
              </a:ext>
            </a:extLst>
          </p:cNvPr>
          <p:cNvSpPr>
            <a:spLocks noChangeShapeType="1"/>
          </p:cNvSpPr>
          <p:nvPr/>
        </p:nvSpPr>
        <p:spPr bwMode="auto">
          <a:xfrm flipV="1">
            <a:off x="2814639" y="2527301"/>
            <a:ext cx="377825" cy="950913"/>
          </a:xfrm>
          <a:prstGeom prst="line">
            <a:avLst/>
          </a:prstGeom>
          <a:noFill/>
          <a:ln w="50800">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16" name="Line 12">
            <a:extLst>
              <a:ext uri="{FF2B5EF4-FFF2-40B4-BE49-F238E27FC236}">
                <a16:creationId xmlns:a16="http://schemas.microsoft.com/office/drawing/2014/main" id="{0B25A55E-93D3-4231-B8A0-5633FCF21207}"/>
              </a:ext>
            </a:extLst>
          </p:cNvPr>
          <p:cNvSpPr>
            <a:spLocks noChangeShapeType="1"/>
          </p:cNvSpPr>
          <p:nvPr/>
        </p:nvSpPr>
        <p:spPr bwMode="auto">
          <a:xfrm flipH="1" flipV="1">
            <a:off x="2803525" y="3568700"/>
            <a:ext cx="0" cy="571500"/>
          </a:xfrm>
          <a:prstGeom prst="line">
            <a:avLst/>
          </a:prstGeom>
          <a:noFill/>
          <a:ln w="50800">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pic>
        <p:nvPicPr>
          <p:cNvPr id="379917" name="Picture 13">
            <a:extLst>
              <a:ext uri="{FF2B5EF4-FFF2-40B4-BE49-F238E27FC236}">
                <a16:creationId xmlns:a16="http://schemas.microsoft.com/office/drawing/2014/main" id="{FB9A0385-9DB2-310F-D3B3-F5C0CD828A8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9" y="3355975"/>
            <a:ext cx="657225"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918" name="Rectangle 14">
            <a:extLst>
              <a:ext uri="{FF2B5EF4-FFF2-40B4-BE49-F238E27FC236}">
                <a16:creationId xmlns:a16="http://schemas.microsoft.com/office/drawing/2014/main" id="{2BAF03A4-F432-7458-369F-626342E77879}"/>
              </a:ext>
            </a:extLst>
          </p:cNvPr>
          <p:cNvSpPr>
            <a:spLocks noChangeArrowheads="1"/>
          </p:cNvSpPr>
          <p:nvPr/>
        </p:nvSpPr>
        <p:spPr bwMode="auto">
          <a:xfrm>
            <a:off x="4989513" y="2263776"/>
            <a:ext cx="17383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300" b="1">
                <a:solidFill>
                  <a:srgbClr val="000000"/>
                </a:solidFill>
                <a:latin typeface="Arial" panose="020B0604020202020204" pitchFamily="34" charset="0"/>
              </a:rPr>
              <a:t>192.168.10.0/24</a:t>
            </a:r>
          </a:p>
        </p:txBody>
      </p:sp>
      <p:sp>
        <p:nvSpPr>
          <p:cNvPr id="379919" name="Line 15">
            <a:extLst>
              <a:ext uri="{FF2B5EF4-FFF2-40B4-BE49-F238E27FC236}">
                <a16:creationId xmlns:a16="http://schemas.microsoft.com/office/drawing/2014/main" id="{25CDA3DC-A66D-8435-7308-378906D138ED}"/>
              </a:ext>
            </a:extLst>
          </p:cNvPr>
          <p:cNvSpPr>
            <a:spLocks noChangeShapeType="1"/>
          </p:cNvSpPr>
          <p:nvPr/>
        </p:nvSpPr>
        <p:spPr bwMode="auto">
          <a:xfrm flipH="1">
            <a:off x="8466138" y="4100514"/>
            <a:ext cx="1147762" cy="1587"/>
          </a:xfrm>
          <a:prstGeom prst="line">
            <a:avLst/>
          </a:prstGeom>
          <a:noFill/>
          <a:ln w="50800">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20" name="Line 16">
            <a:extLst>
              <a:ext uri="{FF2B5EF4-FFF2-40B4-BE49-F238E27FC236}">
                <a16:creationId xmlns:a16="http://schemas.microsoft.com/office/drawing/2014/main" id="{6198D7C4-BC7F-EB30-91EE-271C15E215EE}"/>
              </a:ext>
            </a:extLst>
          </p:cNvPr>
          <p:cNvSpPr>
            <a:spLocks noChangeShapeType="1"/>
          </p:cNvSpPr>
          <p:nvPr/>
        </p:nvSpPr>
        <p:spPr bwMode="auto">
          <a:xfrm flipH="1">
            <a:off x="2170114" y="4127500"/>
            <a:ext cx="1150937" cy="0"/>
          </a:xfrm>
          <a:prstGeom prst="line">
            <a:avLst/>
          </a:prstGeom>
          <a:noFill/>
          <a:ln w="50800">
            <a:solidFill>
              <a:schemeClr val="accent2"/>
            </a:solidFill>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21" name="Rectangle 17">
            <a:extLst>
              <a:ext uri="{FF2B5EF4-FFF2-40B4-BE49-F238E27FC236}">
                <a16:creationId xmlns:a16="http://schemas.microsoft.com/office/drawing/2014/main" id="{7C907981-5C3C-A5CD-7E6D-281B77CCE5B8}"/>
              </a:ext>
            </a:extLst>
          </p:cNvPr>
          <p:cNvSpPr>
            <a:spLocks noChangeArrowheads="1"/>
          </p:cNvSpPr>
          <p:nvPr/>
        </p:nvSpPr>
        <p:spPr bwMode="auto">
          <a:xfrm>
            <a:off x="8869363" y="4114800"/>
            <a:ext cx="14986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300" b="1">
                <a:solidFill>
                  <a:srgbClr val="000000"/>
                </a:solidFill>
                <a:latin typeface="Arial" panose="020B0604020202020204" pitchFamily="34" charset="0"/>
              </a:rPr>
              <a:t>192.192.25.0/24</a:t>
            </a:r>
            <a:endParaRPr lang="en-GB" altLang="fr-FR" sz="1800" b="1">
              <a:solidFill>
                <a:srgbClr val="000000"/>
              </a:solidFill>
              <a:latin typeface="Arial" panose="020B0604020202020204" pitchFamily="34" charset="0"/>
            </a:endParaRPr>
          </a:p>
        </p:txBody>
      </p:sp>
      <p:pic>
        <p:nvPicPr>
          <p:cNvPr id="379922" name="Picture 18">
            <a:extLst>
              <a:ext uri="{FF2B5EF4-FFF2-40B4-BE49-F238E27FC236}">
                <a16:creationId xmlns:a16="http://schemas.microsoft.com/office/drawing/2014/main" id="{B90E5048-EF7B-D647-DF0C-854B8F02433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26" y="2390776"/>
            <a:ext cx="658813"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923" name="Rectangle 19">
            <a:extLst>
              <a:ext uri="{FF2B5EF4-FFF2-40B4-BE49-F238E27FC236}">
                <a16:creationId xmlns:a16="http://schemas.microsoft.com/office/drawing/2014/main" id="{6C48C025-BE1A-B49D-91A0-CA486FFD8FEE}"/>
              </a:ext>
            </a:extLst>
          </p:cNvPr>
          <p:cNvSpPr>
            <a:spLocks noChangeArrowheads="1"/>
          </p:cNvSpPr>
          <p:nvPr/>
        </p:nvSpPr>
        <p:spPr bwMode="auto">
          <a:xfrm>
            <a:off x="3497263" y="2301876"/>
            <a:ext cx="3159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300" b="1">
                <a:solidFill>
                  <a:srgbClr val="000000"/>
                </a:solidFill>
                <a:latin typeface="Arial" panose="020B0604020202020204" pitchFamily="34" charset="0"/>
              </a:rPr>
              <a:t>.1</a:t>
            </a:r>
          </a:p>
        </p:txBody>
      </p:sp>
      <p:sp>
        <p:nvSpPr>
          <p:cNvPr id="379924" name="Rectangle 20">
            <a:extLst>
              <a:ext uri="{FF2B5EF4-FFF2-40B4-BE49-F238E27FC236}">
                <a16:creationId xmlns:a16="http://schemas.microsoft.com/office/drawing/2014/main" id="{D98BB44E-31AB-A794-FFB1-1087F6491665}"/>
              </a:ext>
            </a:extLst>
          </p:cNvPr>
          <p:cNvSpPr>
            <a:spLocks noChangeArrowheads="1"/>
          </p:cNvSpPr>
          <p:nvPr/>
        </p:nvSpPr>
        <p:spPr bwMode="auto">
          <a:xfrm>
            <a:off x="7651751" y="2301876"/>
            <a:ext cx="3159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890" tIns="46032" rIns="88890" bIns="46032">
            <a:spAutoFit/>
          </a:bodyPr>
          <a:lstStyle>
            <a:lvl1pPr defTabSz="974725">
              <a:defRPr sz="2400">
                <a:solidFill>
                  <a:schemeClr val="tx1"/>
                </a:solidFill>
                <a:latin typeface="Times New Roman" panose="02020603050405020304" pitchFamily="18" charset="0"/>
              </a:defRPr>
            </a:lvl1pPr>
            <a:lvl2pPr marL="441325" defTabSz="974725">
              <a:defRPr sz="2400">
                <a:solidFill>
                  <a:schemeClr val="tx1"/>
                </a:solidFill>
                <a:latin typeface="Times New Roman" panose="02020603050405020304" pitchFamily="18" charset="0"/>
              </a:defRPr>
            </a:lvl2pPr>
            <a:lvl3pPr marL="885825" defTabSz="974725">
              <a:defRPr sz="2400">
                <a:solidFill>
                  <a:schemeClr val="tx1"/>
                </a:solidFill>
                <a:latin typeface="Times New Roman" panose="02020603050405020304" pitchFamily="18" charset="0"/>
              </a:defRPr>
            </a:lvl3pPr>
            <a:lvl4pPr marL="1327150" defTabSz="974725">
              <a:defRPr sz="2400">
                <a:solidFill>
                  <a:schemeClr val="tx1"/>
                </a:solidFill>
                <a:latin typeface="Times New Roman" panose="02020603050405020304" pitchFamily="18" charset="0"/>
              </a:defRPr>
            </a:lvl4pPr>
            <a:lvl5pPr marL="1768475" defTabSz="974725">
              <a:defRPr sz="2400">
                <a:solidFill>
                  <a:schemeClr val="tx1"/>
                </a:solidFill>
                <a:latin typeface="Times New Roman" panose="02020603050405020304" pitchFamily="18" charset="0"/>
              </a:defRPr>
            </a:lvl5pPr>
            <a:lvl6pPr marL="2225675" defTabSz="974725" eaLnBrk="0" fontAlgn="base" hangingPunct="0">
              <a:spcBef>
                <a:spcPct val="0"/>
              </a:spcBef>
              <a:spcAft>
                <a:spcPct val="0"/>
              </a:spcAft>
              <a:defRPr sz="2400">
                <a:solidFill>
                  <a:schemeClr val="tx1"/>
                </a:solidFill>
                <a:latin typeface="Times New Roman" panose="02020603050405020304" pitchFamily="18" charset="0"/>
              </a:defRPr>
            </a:lvl6pPr>
            <a:lvl7pPr marL="2682875" defTabSz="974725" eaLnBrk="0" fontAlgn="base" hangingPunct="0">
              <a:spcBef>
                <a:spcPct val="0"/>
              </a:spcBef>
              <a:spcAft>
                <a:spcPct val="0"/>
              </a:spcAft>
              <a:defRPr sz="2400">
                <a:solidFill>
                  <a:schemeClr val="tx1"/>
                </a:solidFill>
                <a:latin typeface="Times New Roman" panose="02020603050405020304" pitchFamily="18" charset="0"/>
              </a:defRPr>
            </a:lvl7pPr>
            <a:lvl8pPr marL="3140075" defTabSz="974725" eaLnBrk="0" fontAlgn="base" hangingPunct="0">
              <a:spcBef>
                <a:spcPct val="0"/>
              </a:spcBef>
              <a:spcAft>
                <a:spcPct val="0"/>
              </a:spcAft>
              <a:defRPr sz="2400">
                <a:solidFill>
                  <a:schemeClr val="tx1"/>
                </a:solidFill>
                <a:latin typeface="Times New Roman" panose="02020603050405020304" pitchFamily="18" charset="0"/>
              </a:defRPr>
            </a:lvl8pPr>
            <a:lvl9pPr marL="3597275" defTabSz="974725"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fontAlgn="base" hangingPunct="0">
              <a:spcBef>
                <a:spcPct val="50000"/>
              </a:spcBef>
              <a:spcAft>
                <a:spcPct val="0"/>
              </a:spcAft>
            </a:pPr>
            <a:r>
              <a:rPr lang="en-GB" altLang="fr-FR" sz="1300" b="1">
                <a:solidFill>
                  <a:srgbClr val="000000"/>
                </a:solidFill>
                <a:latin typeface="Arial" panose="020B0604020202020204" pitchFamily="34" charset="0"/>
              </a:rPr>
              <a:t>.2</a:t>
            </a:r>
          </a:p>
        </p:txBody>
      </p:sp>
      <p:pic>
        <p:nvPicPr>
          <p:cNvPr id="379925" name="Picture 21">
            <a:extLst>
              <a:ext uri="{FF2B5EF4-FFF2-40B4-BE49-F238E27FC236}">
                <a16:creationId xmlns:a16="http://schemas.microsoft.com/office/drawing/2014/main" id="{29E44519-4DF1-C5B1-8C49-B9255121CAC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776" y="2390775"/>
            <a:ext cx="65722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926" name="Text Box 22">
            <a:extLst>
              <a:ext uri="{FF2B5EF4-FFF2-40B4-BE49-F238E27FC236}">
                <a16:creationId xmlns:a16="http://schemas.microsoft.com/office/drawing/2014/main" id="{6687DF39-C3A8-9F20-B9AB-90B7A5D6D6CD}"/>
              </a:ext>
            </a:extLst>
          </p:cNvPr>
          <p:cNvSpPr txBox="1">
            <a:spLocks noChangeArrowheads="1"/>
          </p:cNvSpPr>
          <p:nvPr/>
        </p:nvSpPr>
        <p:spPr bwMode="auto">
          <a:xfrm rot="5400000">
            <a:off x="9019869" y="3690780"/>
            <a:ext cx="22762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defTabSz="914400" eaLnBrk="0" fontAlgn="base" hangingPunct="0">
              <a:spcBef>
                <a:spcPct val="0"/>
              </a:spcBef>
              <a:spcAft>
                <a:spcPct val="0"/>
              </a:spcAft>
            </a:pPr>
            <a:r>
              <a:rPr lang="en-US" altLang="fr-FR" sz="3200" b="1">
                <a:solidFill>
                  <a:srgbClr val="000000"/>
                </a:solidFill>
                <a:latin typeface="Arial" panose="020B0604020202020204" pitchFamily="34" charset="0"/>
              </a:rPr>
              <a:t>x</a:t>
            </a:r>
          </a:p>
        </p:txBody>
      </p:sp>
      <p:grpSp>
        <p:nvGrpSpPr>
          <p:cNvPr id="379927" name="Group 23">
            <a:extLst>
              <a:ext uri="{FF2B5EF4-FFF2-40B4-BE49-F238E27FC236}">
                <a16:creationId xmlns:a16="http://schemas.microsoft.com/office/drawing/2014/main" id="{E54D510A-83F8-DE04-2613-2A24DBE0EC76}"/>
              </a:ext>
            </a:extLst>
          </p:cNvPr>
          <p:cNvGrpSpPr>
            <a:grpSpLocks/>
          </p:cNvGrpSpPr>
          <p:nvPr/>
        </p:nvGrpSpPr>
        <p:grpSpPr bwMode="auto">
          <a:xfrm>
            <a:off x="5786439" y="3910013"/>
            <a:ext cx="3197225" cy="493712"/>
            <a:chOff x="2685" y="2463"/>
            <a:chExt cx="2014" cy="311"/>
          </a:xfrm>
        </p:grpSpPr>
        <p:sp>
          <p:nvSpPr>
            <p:cNvPr id="379928" name="Text Box 24">
              <a:extLst>
                <a:ext uri="{FF2B5EF4-FFF2-40B4-BE49-F238E27FC236}">
                  <a16:creationId xmlns:a16="http://schemas.microsoft.com/office/drawing/2014/main" id="{B1BC04A6-120E-37BA-A821-F2A437AC9F10}"/>
                </a:ext>
              </a:extLst>
            </p:cNvPr>
            <p:cNvSpPr txBox="1">
              <a:spLocks noChangeArrowheads="1"/>
            </p:cNvSpPr>
            <p:nvPr/>
          </p:nvSpPr>
          <p:spPr bwMode="auto">
            <a:xfrm>
              <a:off x="2685" y="2582"/>
              <a:ext cx="12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Rupture de connexion</a:t>
              </a:r>
            </a:p>
          </p:txBody>
        </p:sp>
        <p:sp>
          <p:nvSpPr>
            <p:cNvPr id="379929" name="Line 25">
              <a:extLst>
                <a:ext uri="{FF2B5EF4-FFF2-40B4-BE49-F238E27FC236}">
                  <a16:creationId xmlns:a16="http://schemas.microsoft.com/office/drawing/2014/main" id="{6BD70A44-B28D-DBF9-8C4E-DB68D3347709}"/>
                </a:ext>
              </a:extLst>
            </p:cNvPr>
            <p:cNvSpPr>
              <a:spLocks noChangeShapeType="1"/>
            </p:cNvSpPr>
            <p:nvPr/>
          </p:nvSpPr>
          <p:spPr bwMode="auto">
            <a:xfrm flipV="1">
              <a:off x="3686" y="2463"/>
              <a:ext cx="1013" cy="211"/>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grpSp>
        <p:nvGrpSpPr>
          <p:cNvPr id="379930" name="Group 26">
            <a:extLst>
              <a:ext uri="{FF2B5EF4-FFF2-40B4-BE49-F238E27FC236}">
                <a16:creationId xmlns:a16="http://schemas.microsoft.com/office/drawing/2014/main" id="{BD0CFC3B-4E81-0091-9F96-6DE150B29797}"/>
              </a:ext>
            </a:extLst>
          </p:cNvPr>
          <p:cNvGrpSpPr>
            <a:grpSpLocks/>
          </p:cNvGrpSpPr>
          <p:nvPr/>
        </p:nvGrpSpPr>
        <p:grpSpPr bwMode="auto">
          <a:xfrm>
            <a:off x="5129214" y="2551113"/>
            <a:ext cx="1184275" cy="603250"/>
            <a:chOff x="2337" y="1599"/>
            <a:chExt cx="746" cy="380"/>
          </a:xfrm>
        </p:grpSpPr>
        <p:sp>
          <p:nvSpPr>
            <p:cNvPr id="379931" name="Line 27">
              <a:extLst>
                <a:ext uri="{FF2B5EF4-FFF2-40B4-BE49-F238E27FC236}">
                  <a16:creationId xmlns:a16="http://schemas.microsoft.com/office/drawing/2014/main" id="{2487F5FF-C64C-F95F-5656-CCF3138E471F}"/>
                </a:ext>
              </a:extLst>
            </p:cNvPr>
            <p:cNvSpPr>
              <a:spLocks noChangeShapeType="1"/>
            </p:cNvSpPr>
            <p:nvPr/>
          </p:nvSpPr>
          <p:spPr bwMode="auto">
            <a:xfrm flipH="1">
              <a:off x="2337" y="1791"/>
              <a:ext cx="710" cy="0"/>
            </a:xfrm>
            <a:prstGeom prst="line">
              <a:avLst/>
            </a:prstGeom>
            <a:noFill/>
            <a:ln w="38100">
              <a:solidFill>
                <a:srgbClr val="F35B1B"/>
              </a:solidFill>
              <a:round/>
              <a:headEnd type="none" w="sm" len="sm"/>
              <a:tailEnd type="triangle" w="med" len="me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32" name="Text Box 28">
              <a:extLst>
                <a:ext uri="{FF2B5EF4-FFF2-40B4-BE49-F238E27FC236}">
                  <a16:creationId xmlns:a16="http://schemas.microsoft.com/office/drawing/2014/main" id="{7708B86D-C039-C7D1-43EC-92B9FD20BFFB}"/>
                </a:ext>
              </a:extLst>
            </p:cNvPr>
            <p:cNvSpPr txBox="1">
              <a:spLocks noChangeArrowheads="1"/>
            </p:cNvSpPr>
            <p:nvPr/>
          </p:nvSpPr>
          <p:spPr bwMode="auto">
            <a:xfrm>
              <a:off x="2496" y="1599"/>
              <a:ext cx="58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Message</a:t>
              </a:r>
            </a:p>
            <a:p>
              <a:pPr algn="ctr" defTabSz="914400" eaLnBrk="0" fontAlgn="base" hangingPunct="0">
                <a:lnSpc>
                  <a:spcPct val="120000"/>
                </a:lnSpc>
                <a:spcBef>
                  <a:spcPct val="0"/>
                </a:spcBef>
                <a:spcAft>
                  <a:spcPct val="0"/>
                </a:spcAft>
              </a:pPr>
              <a:r>
                <a:rPr lang="en-US" altLang="fr-FR" sz="1400" b="1">
                  <a:solidFill>
                    <a:srgbClr val="000000"/>
                  </a:solidFill>
                  <a:latin typeface="Arial" panose="020B0604020202020204" pitchFamily="34" charset="0"/>
                </a:rPr>
                <a:t>BGP</a:t>
              </a:r>
            </a:p>
          </p:txBody>
        </p:sp>
      </p:grpSp>
      <p:grpSp>
        <p:nvGrpSpPr>
          <p:cNvPr id="379933" name="Group 29">
            <a:extLst>
              <a:ext uri="{FF2B5EF4-FFF2-40B4-BE49-F238E27FC236}">
                <a16:creationId xmlns:a16="http://schemas.microsoft.com/office/drawing/2014/main" id="{C2CA47CD-4CCD-0643-5039-CA9B2FA0AF66}"/>
              </a:ext>
            </a:extLst>
          </p:cNvPr>
          <p:cNvGrpSpPr>
            <a:grpSpLocks/>
          </p:cNvGrpSpPr>
          <p:nvPr/>
        </p:nvGrpSpPr>
        <p:grpSpPr bwMode="auto">
          <a:xfrm>
            <a:off x="5468939" y="2863850"/>
            <a:ext cx="2174875" cy="1049338"/>
            <a:chOff x="2166" y="1749"/>
            <a:chExt cx="1370" cy="661"/>
          </a:xfrm>
        </p:grpSpPr>
        <p:sp>
          <p:nvSpPr>
            <p:cNvPr id="379934" name="Line 30">
              <a:extLst>
                <a:ext uri="{FF2B5EF4-FFF2-40B4-BE49-F238E27FC236}">
                  <a16:creationId xmlns:a16="http://schemas.microsoft.com/office/drawing/2014/main" id="{5836E91C-80F7-7C26-9369-7D9908B7B82B}"/>
                </a:ext>
              </a:extLst>
            </p:cNvPr>
            <p:cNvSpPr>
              <a:spLocks noChangeShapeType="1"/>
            </p:cNvSpPr>
            <p:nvPr/>
          </p:nvSpPr>
          <p:spPr bwMode="auto">
            <a:xfrm flipH="1" flipV="1">
              <a:off x="2698" y="1749"/>
              <a:ext cx="410" cy="401"/>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35" name="Rectangle 31">
              <a:extLst>
                <a:ext uri="{FF2B5EF4-FFF2-40B4-BE49-F238E27FC236}">
                  <a16:creationId xmlns:a16="http://schemas.microsoft.com/office/drawing/2014/main" id="{31C0D2C2-3F72-B08E-E0FA-68165D153E26}"/>
                </a:ext>
              </a:extLst>
            </p:cNvPr>
            <p:cNvSpPr>
              <a:spLocks noChangeArrowheads="1"/>
            </p:cNvSpPr>
            <p:nvPr/>
          </p:nvSpPr>
          <p:spPr bwMode="auto">
            <a:xfrm>
              <a:off x="2166" y="1932"/>
              <a:ext cx="1370" cy="478"/>
            </a:xfrm>
            <a:prstGeom prst="rect">
              <a:avLst/>
            </a:prstGeom>
            <a:solidFill>
              <a:srgbClr val="FFE59B"/>
            </a:solidFill>
            <a:ln w="12700">
              <a:solidFill>
                <a:schemeClr val="tx1"/>
              </a:solidFill>
              <a:miter lim="800000"/>
              <a:headEnd/>
              <a:tailEnd/>
            </a:ln>
            <a:effectLst>
              <a:outerShdw dist="35921" dir="2700000" algn="ctr" rotWithShape="0">
                <a:schemeClr val="tx1"/>
              </a:outerShdw>
            </a:effec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Withdraw Routes</a:t>
              </a:r>
            </a:p>
            <a:p>
              <a:pPr eaLnBrk="0" fontAlgn="base" hangingPunct="0">
                <a:spcBef>
                  <a:spcPct val="0"/>
                </a:spcBef>
                <a:spcAft>
                  <a:spcPct val="0"/>
                </a:spcAft>
              </a:pPr>
              <a:r>
                <a:rPr lang="en-GB" altLang="fr-FR" sz="1600" b="1">
                  <a:solidFill>
                    <a:srgbClr val="000000"/>
                  </a:solidFill>
                  <a:latin typeface="Arial" panose="020B0604020202020204" pitchFamily="34" charset="0"/>
                </a:rPr>
                <a:t>192.192.25.0/24</a:t>
              </a:r>
            </a:p>
          </p:txBody>
        </p:sp>
      </p:grpSp>
      <p:grpSp>
        <p:nvGrpSpPr>
          <p:cNvPr id="379936" name="Group 32">
            <a:extLst>
              <a:ext uri="{FF2B5EF4-FFF2-40B4-BE49-F238E27FC236}">
                <a16:creationId xmlns:a16="http://schemas.microsoft.com/office/drawing/2014/main" id="{4992449F-7347-34A8-3126-04F74D4425F5}"/>
              </a:ext>
            </a:extLst>
          </p:cNvPr>
          <p:cNvGrpSpPr>
            <a:grpSpLocks/>
          </p:cNvGrpSpPr>
          <p:nvPr/>
        </p:nvGrpSpPr>
        <p:grpSpPr bwMode="auto">
          <a:xfrm>
            <a:off x="3455988" y="4953003"/>
            <a:ext cx="5006974" cy="1352551"/>
            <a:chOff x="1217" y="3120"/>
            <a:chExt cx="3154" cy="852"/>
          </a:xfrm>
        </p:grpSpPr>
        <p:sp>
          <p:nvSpPr>
            <p:cNvPr id="379937" name="Rectangle 33">
              <a:extLst>
                <a:ext uri="{FF2B5EF4-FFF2-40B4-BE49-F238E27FC236}">
                  <a16:creationId xmlns:a16="http://schemas.microsoft.com/office/drawing/2014/main" id="{C000A728-1F09-0D8F-DCF4-B8CC2615DCA2}"/>
                </a:ext>
              </a:extLst>
            </p:cNvPr>
            <p:cNvSpPr>
              <a:spLocks noChangeArrowheads="1"/>
            </p:cNvSpPr>
            <p:nvPr/>
          </p:nvSpPr>
          <p:spPr bwMode="auto">
            <a:xfrm>
              <a:off x="1719" y="3383"/>
              <a:ext cx="2531" cy="396"/>
            </a:xfrm>
            <a:prstGeom prst="rect">
              <a:avLst/>
            </a:prstGeom>
            <a:solidFill>
              <a:srgbClr val="FFE59B"/>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79938" name="Rectangle 34">
              <a:extLst>
                <a:ext uri="{FF2B5EF4-FFF2-40B4-BE49-F238E27FC236}">
                  <a16:creationId xmlns:a16="http://schemas.microsoft.com/office/drawing/2014/main" id="{3DCEFA4A-3668-D68C-7E14-F026B42CD24A}"/>
                </a:ext>
              </a:extLst>
            </p:cNvPr>
            <p:cNvSpPr>
              <a:spLocks noChangeArrowheads="1"/>
            </p:cNvSpPr>
            <p:nvPr/>
          </p:nvSpPr>
          <p:spPr bwMode="auto">
            <a:xfrm>
              <a:off x="1676" y="3343"/>
              <a:ext cx="2695"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6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600" b="1">
                  <a:solidFill>
                    <a:srgbClr val="000000"/>
                  </a:solidFill>
                  <a:latin typeface="Arial" panose="020B0604020202020204" pitchFamily="34" charset="0"/>
                </a:rPr>
                <a:t>150.10.0.0/16       192.168.10.2   321 200</a:t>
              </a:r>
            </a:p>
            <a:p>
              <a:pPr eaLnBrk="0" fontAlgn="base" hangingPunct="0">
                <a:spcBef>
                  <a:spcPct val="0"/>
                </a:spcBef>
                <a:spcAft>
                  <a:spcPct val="0"/>
                </a:spcAft>
              </a:pPr>
              <a:r>
                <a:rPr lang="en-GB" altLang="fr-FR" sz="1600" b="1">
                  <a:solidFill>
                    <a:srgbClr val="000000"/>
                  </a:solidFill>
                  <a:latin typeface="Arial" panose="020B0604020202020204" pitchFamily="34" charset="0"/>
                </a:rPr>
                <a:t>192.192.25.0/24   192.168.10.2   321</a:t>
              </a:r>
            </a:p>
          </p:txBody>
        </p:sp>
        <p:sp>
          <p:nvSpPr>
            <p:cNvPr id="379939" name="Line 35">
              <a:extLst>
                <a:ext uri="{FF2B5EF4-FFF2-40B4-BE49-F238E27FC236}">
                  <a16:creationId xmlns:a16="http://schemas.microsoft.com/office/drawing/2014/main" id="{A3AB06ED-72F2-7E2C-178A-D92EBE6A7DB3}"/>
                </a:ext>
              </a:extLst>
            </p:cNvPr>
            <p:cNvSpPr>
              <a:spLocks noChangeShapeType="1"/>
            </p:cNvSpPr>
            <p:nvPr/>
          </p:nvSpPr>
          <p:spPr bwMode="auto">
            <a:xfrm flipH="1" flipV="1">
              <a:off x="1217" y="3120"/>
              <a:ext cx="497" cy="254"/>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79940" name="Line 36">
            <a:extLst>
              <a:ext uri="{FF2B5EF4-FFF2-40B4-BE49-F238E27FC236}">
                <a16:creationId xmlns:a16="http://schemas.microsoft.com/office/drawing/2014/main" id="{222B5CD5-4E65-A02F-E729-06D2FC8F8243}"/>
              </a:ext>
            </a:extLst>
          </p:cNvPr>
          <p:cNvSpPr>
            <a:spLocks noChangeShapeType="1"/>
          </p:cNvSpPr>
          <p:nvPr/>
        </p:nvSpPr>
        <p:spPr bwMode="auto">
          <a:xfrm>
            <a:off x="4356100" y="6049963"/>
            <a:ext cx="3760788" cy="0"/>
          </a:xfrm>
          <a:prstGeom prst="line">
            <a:avLst/>
          </a:prstGeom>
          <a:noFill/>
          <a:ln w="28575">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9926"/>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nodeType="afterEffect">
                                  <p:stCondLst>
                                    <p:cond delay="0"/>
                                  </p:stCondLst>
                                  <p:childTnLst>
                                    <p:set>
                                      <p:cBhvr>
                                        <p:cTn id="9" dur="1" fill="hold">
                                          <p:stCondLst>
                                            <p:cond delay="0"/>
                                          </p:stCondLst>
                                        </p:cTn>
                                        <p:tgtEl>
                                          <p:spTgt spid="379927"/>
                                        </p:tgtEl>
                                        <p:attrNameLst>
                                          <p:attrName>style.visibility</p:attrName>
                                        </p:attrNameLst>
                                      </p:cBhvr>
                                      <p:to>
                                        <p:strVal val="visible"/>
                                      </p:to>
                                    </p:set>
                                    <p:animEffect transition="in" filter="wipe(left)">
                                      <p:cBhvr>
                                        <p:cTn id="10" dur="500"/>
                                        <p:tgtEl>
                                          <p:spTgt spid="3799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379930"/>
                                        </p:tgtEl>
                                        <p:attrNameLst>
                                          <p:attrName>style.visibility</p:attrName>
                                        </p:attrNameLst>
                                      </p:cBhvr>
                                      <p:to>
                                        <p:strVal val="visible"/>
                                      </p:to>
                                    </p:set>
                                    <p:animEffect transition="in" filter="wipe(right)">
                                      <p:cBhvr>
                                        <p:cTn id="15" dur="500"/>
                                        <p:tgtEl>
                                          <p:spTgt spid="379930"/>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3799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79940"/>
                                        </p:tgtEl>
                                        <p:attrNameLst>
                                          <p:attrName>style.visibility</p:attrName>
                                        </p:attrNameLst>
                                      </p:cBhvr>
                                      <p:to>
                                        <p:strVal val="visible"/>
                                      </p:to>
                                    </p:set>
                                    <p:animEffect transition="in" filter="wipe(left)">
                                      <p:cBhvr>
                                        <p:cTn id="23" dur="500"/>
                                        <p:tgtEl>
                                          <p:spTgt spid="37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09FAFB83-C6A8-2DE4-3D4A-1A97FB148BF1}"/>
              </a:ext>
            </a:extLst>
          </p:cNvPr>
          <p:cNvSpPr>
            <a:spLocks noChangeArrowheads="1"/>
          </p:cNvSpPr>
          <p:nvPr/>
        </p:nvSpPr>
        <p:spPr bwMode="auto">
          <a:xfrm>
            <a:off x="3044825" y="1455739"/>
            <a:ext cx="3625850" cy="136207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1955" name="Rectangle 3">
            <a:extLst>
              <a:ext uri="{FF2B5EF4-FFF2-40B4-BE49-F238E27FC236}">
                <a16:creationId xmlns:a16="http://schemas.microsoft.com/office/drawing/2014/main" id="{3769ABF0-D6E6-F0D5-EE38-188036DB06BC}"/>
              </a:ext>
            </a:extLst>
          </p:cNvPr>
          <p:cNvSpPr>
            <a:spLocks noGrp="1" noChangeArrowheads="1"/>
          </p:cNvSpPr>
          <p:nvPr>
            <p:ph type="title"/>
          </p:nvPr>
        </p:nvSpPr>
        <p:spPr>
          <a:xfrm>
            <a:off x="2209800" y="228600"/>
            <a:ext cx="7772400" cy="914400"/>
          </a:xfrm>
        </p:spPr>
        <p:txBody>
          <a:bodyPr/>
          <a:lstStyle/>
          <a:p>
            <a:r>
              <a:rPr lang="en-US" altLang="fr-FR"/>
              <a:t>Table du routeur BGP</a:t>
            </a:r>
          </a:p>
        </p:txBody>
      </p:sp>
      <p:sp>
        <p:nvSpPr>
          <p:cNvPr id="381956" name="Text Box 4">
            <a:extLst>
              <a:ext uri="{FF2B5EF4-FFF2-40B4-BE49-F238E27FC236}">
                <a16:creationId xmlns:a16="http://schemas.microsoft.com/office/drawing/2014/main" id="{4900FC93-8418-CEEC-75BA-AF3696F6A9F6}"/>
              </a:ext>
            </a:extLst>
          </p:cNvPr>
          <p:cNvSpPr txBox="1">
            <a:spLocks noChangeArrowheads="1"/>
          </p:cNvSpPr>
          <p:nvPr/>
        </p:nvSpPr>
        <p:spPr bwMode="auto">
          <a:xfrm>
            <a:off x="3287713" y="1143001"/>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sp>
        <p:nvSpPr>
          <p:cNvPr id="381957" name="Rectangle 5">
            <a:extLst>
              <a:ext uri="{FF2B5EF4-FFF2-40B4-BE49-F238E27FC236}">
                <a16:creationId xmlns:a16="http://schemas.microsoft.com/office/drawing/2014/main" id="{F1948FB5-2FCC-897F-E29D-98172AA7C1C3}"/>
              </a:ext>
            </a:extLst>
          </p:cNvPr>
          <p:cNvSpPr>
            <a:spLocks noChangeArrowheads="1"/>
          </p:cNvSpPr>
          <p:nvPr/>
        </p:nvSpPr>
        <p:spPr bwMode="auto">
          <a:xfrm>
            <a:off x="2971800" y="3883026"/>
            <a:ext cx="2325688" cy="1597025"/>
          </a:xfrm>
          <a:prstGeom prst="rect">
            <a:avLst/>
          </a:prstGeom>
          <a:solidFill>
            <a:srgbClr val="00B17A"/>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grpSp>
        <p:nvGrpSpPr>
          <p:cNvPr id="381958" name="Group 6">
            <a:extLst>
              <a:ext uri="{FF2B5EF4-FFF2-40B4-BE49-F238E27FC236}">
                <a16:creationId xmlns:a16="http://schemas.microsoft.com/office/drawing/2014/main" id="{76949AA4-F1DF-3270-05EE-8C759FBD4A86}"/>
              </a:ext>
            </a:extLst>
          </p:cNvPr>
          <p:cNvGrpSpPr>
            <a:grpSpLocks/>
          </p:cNvGrpSpPr>
          <p:nvPr/>
        </p:nvGrpSpPr>
        <p:grpSpPr bwMode="auto">
          <a:xfrm>
            <a:off x="3100389" y="2076451"/>
            <a:ext cx="1965325" cy="2487613"/>
            <a:chOff x="1238" y="1527"/>
            <a:chExt cx="1238" cy="1567"/>
          </a:xfrm>
        </p:grpSpPr>
        <p:sp>
          <p:nvSpPr>
            <p:cNvPr id="381959" name="Rectangle 7">
              <a:extLst>
                <a:ext uri="{FF2B5EF4-FFF2-40B4-BE49-F238E27FC236}">
                  <a16:creationId xmlns:a16="http://schemas.microsoft.com/office/drawing/2014/main" id="{5A62C624-57D2-0E65-8545-4A902772D8CB}"/>
                </a:ext>
              </a:extLst>
            </p:cNvPr>
            <p:cNvSpPr>
              <a:spLocks noChangeArrowheads="1"/>
            </p:cNvSpPr>
            <p:nvPr/>
          </p:nvSpPr>
          <p:spPr bwMode="auto">
            <a:xfrm>
              <a:off x="1238" y="2883"/>
              <a:ext cx="1238" cy="211"/>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1960" name="AutoShape 8">
              <a:extLst>
                <a:ext uri="{FF2B5EF4-FFF2-40B4-BE49-F238E27FC236}">
                  <a16:creationId xmlns:a16="http://schemas.microsoft.com/office/drawing/2014/main" id="{4DEBD496-734E-82A2-44AB-C6A442C26ED4}"/>
                </a:ext>
              </a:extLst>
            </p:cNvPr>
            <p:cNvSpPr>
              <a:spLocks noChangeArrowheads="1"/>
            </p:cNvSpPr>
            <p:nvPr/>
          </p:nvSpPr>
          <p:spPr bwMode="auto">
            <a:xfrm>
              <a:off x="1578" y="1527"/>
              <a:ext cx="272" cy="1355"/>
            </a:xfrm>
            <a:prstGeom prst="upArrow">
              <a:avLst>
                <a:gd name="adj1" fmla="val 44852"/>
                <a:gd name="adj2" fmla="val 83557"/>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81961" name="Text Box 9">
            <a:extLst>
              <a:ext uri="{FF2B5EF4-FFF2-40B4-BE49-F238E27FC236}">
                <a16:creationId xmlns:a16="http://schemas.microsoft.com/office/drawing/2014/main" id="{CBE0721A-FE17-02C4-D6BE-B313A1FB8949}"/>
              </a:ext>
            </a:extLst>
          </p:cNvPr>
          <p:cNvSpPr txBox="1">
            <a:spLocks noChangeArrowheads="1"/>
          </p:cNvSpPr>
          <p:nvPr/>
        </p:nvSpPr>
        <p:spPr bwMode="auto">
          <a:xfrm>
            <a:off x="3073401" y="4000501"/>
            <a:ext cx="17652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10.1.2.0/24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160.10.1.0/24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160.10.3.0/24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   153.22.0.0/16</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   192.1.1.0/24</a:t>
            </a:r>
          </a:p>
        </p:txBody>
      </p:sp>
      <p:sp>
        <p:nvSpPr>
          <p:cNvPr id="381962" name="Text Box 10">
            <a:extLst>
              <a:ext uri="{FF2B5EF4-FFF2-40B4-BE49-F238E27FC236}">
                <a16:creationId xmlns:a16="http://schemas.microsoft.com/office/drawing/2014/main" id="{79060DCD-0EDE-1D99-0EA3-3BDD69EF3A66}"/>
              </a:ext>
            </a:extLst>
          </p:cNvPr>
          <p:cNvSpPr txBox="1">
            <a:spLocks noChangeArrowheads="1"/>
          </p:cNvSpPr>
          <p:nvPr/>
        </p:nvSpPr>
        <p:spPr bwMode="auto">
          <a:xfrm>
            <a:off x="3073400" y="1514475"/>
            <a:ext cx="34988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endParaRPr lang="en-US" altLang="fr-FR" sz="1200" b="1">
              <a:solidFill>
                <a:srgbClr val="000000"/>
              </a:solidFill>
              <a:latin typeface="Courier New" panose="02070309020205020404" pitchFamily="49" charset="0"/>
            </a:endParaRPr>
          </a:p>
        </p:txBody>
      </p:sp>
      <p:grpSp>
        <p:nvGrpSpPr>
          <p:cNvPr id="381963" name="Group 11">
            <a:extLst>
              <a:ext uri="{FF2B5EF4-FFF2-40B4-BE49-F238E27FC236}">
                <a16:creationId xmlns:a16="http://schemas.microsoft.com/office/drawing/2014/main" id="{F0C4D234-4B70-DEC5-01F6-901720CE7540}"/>
              </a:ext>
            </a:extLst>
          </p:cNvPr>
          <p:cNvGrpSpPr>
            <a:grpSpLocks/>
          </p:cNvGrpSpPr>
          <p:nvPr/>
        </p:nvGrpSpPr>
        <p:grpSpPr bwMode="auto">
          <a:xfrm>
            <a:off x="4981577" y="3279776"/>
            <a:ext cx="3124201" cy="949325"/>
            <a:chOff x="2423" y="2285"/>
            <a:chExt cx="1968" cy="598"/>
          </a:xfrm>
        </p:grpSpPr>
        <p:sp>
          <p:nvSpPr>
            <p:cNvPr id="381964" name="Line 12">
              <a:extLst>
                <a:ext uri="{FF2B5EF4-FFF2-40B4-BE49-F238E27FC236}">
                  <a16:creationId xmlns:a16="http://schemas.microsoft.com/office/drawing/2014/main" id="{799F81F7-71FD-3C9F-95D8-6DD0D4C6F092}"/>
                </a:ext>
              </a:extLst>
            </p:cNvPr>
            <p:cNvSpPr>
              <a:spLocks noChangeShapeType="1"/>
            </p:cNvSpPr>
            <p:nvPr/>
          </p:nvSpPr>
          <p:spPr bwMode="auto">
            <a:xfrm flipH="1">
              <a:off x="2423" y="2586"/>
              <a:ext cx="272" cy="297"/>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1965" name="Text Box 13">
              <a:extLst>
                <a:ext uri="{FF2B5EF4-FFF2-40B4-BE49-F238E27FC236}">
                  <a16:creationId xmlns:a16="http://schemas.microsoft.com/office/drawing/2014/main" id="{7D5A64EA-92AB-8D96-7BAD-12461C6C3837}"/>
                </a:ext>
              </a:extLst>
            </p:cNvPr>
            <p:cNvSpPr txBox="1">
              <a:spLocks noChangeArrowheads="1"/>
            </p:cNvSpPr>
            <p:nvPr/>
          </p:nvSpPr>
          <p:spPr bwMode="auto">
            <a:xfrm>
              <a:off x="2590" y="2285"/>
              <a:ext cx="1801"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router bgp 100  </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network 160.10.0.0 255.255.0.0</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no auto-summary</a:t>
              </a:r>
            </a:p>
          </p:txBody>
        </p:sp>
        <p:sp>
          <p:nvSpPr>
            <p:cNvPr id="381966" name="Line 14">
              <a:extLst>
                <a:ext uri="{FF2B5EF4-FFF2-40B4-BE49-F238E27FC236}">
                  <a16:creationId xmlns:a16="http://schemas.microsoft.com/office/drawing/2014/main" id="{908D9000-BEBB-EBF9-A306-9DA94F1A2264}"/>
                </a:ext>
              </a:extLst>
            </p:cNvPr>
            <p:cNvSpPr>
              <a:spLocks noChangeShapeType="1"/>
            </p:cNvSpPr>
            <p:nvPr/>
          </p:nvSpPr>
          <p:spPr bwMode="auto">
            <a:xfrm>
              <a:off x="2712" y="2587"/>
              <a:ext cx="159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81967" name="Text Box 15">
            <a:extLst>
              <a:ext uri="{FF2B5EF4-FFF2-40B4-BE49-F238E27FC236}">
                <a16:creationId xmlns:a16="http://schemas.microsoft.com/office/drawing/2014/main" id="{79F9AEC1-596F-2949-3ACD-44B1C1C5552A}"/>
              </a:ext>
            </a:extLst>
          </p:cNvPr>
          <p:cNvSpPr txBox="1">
            <a:spLocks noChangeArrowheads="1"/>
          </p:cNvSpPr>
          <p:nvPr/>
        </p:nvSpPr>
        <p:spPr bwMode="auto">
          <a:xfrm>
            <a:off x="3092450" y="5443538"/>
            <a:ext cx="201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Table de routage</a:t>
            </a:r>
          </a:p>
        </p:txBody>
      </p:sp>
      <p:sp>
        <p:nvSpPr>
          <p:cNvPr id="381968" name="Text Box 16">
            <a:extLst>
              <a:ext uri="{FF2B5EF4-FFF2-40B4-BE49-F238E27FC236}">
                <a16:creationId xmlns:a16="http://schemas.microsoft.com/office/drawing/2014/main" id="{B64F1B02-8DE4-0547-79DB-EF5C58431834}"/>
              </a:ext>
            </a:extLst>
          </p:cNvPr>
          <p:cNvSpPr txBox="1">
            <a:spLocks noChangeArrowheads="1"/>
          </p:cNvSpPr>
          <p:nvPr/>
        </p:nvSpPr>
        <p:spPr bwMode="auto">
          <a:xfrm>
            <a:off x="3073401" y="1700213"/>
            <a:ext cx="3222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*&gt;i160.10.3.0/24  192.20.2.2    i</a:t>
            </a:r>
          </a:p>
        </p:txBody>
      </p:sp>
      <p:sp>
        <p:nvSpPr>
          <p:cNvPr id="381969" name="Text Box 17">
            <a:extLst>
              <a:ext uri="{FF2B5EF4-FFF2-40B4-BE49-F238E27FC236}">
                <a16:creationId xmlns:a16="http://schemas.microsoft.com/office/drawing/2014/main" id="{0CAD2B77-1365-E0B3-AAD2-55059B12BBE6}"/>
              </a:ext>
            </a:extLst>
          </p:cNvPr>
          <p:cNvSpPr txBox="1">
            <a:spLocks noChangeArrowheads="1"/>
          </p:cNvSpPr>
          <p:nvPr/>
        </p:nvSpPr>
        <p:spPr bwMode="auto">
          <a:xfrm>
            <a:off x="5487989" y="4876801"/>
            <a:ext cx="49228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0" fontAlgn="base" hangingPunct="0">
              <a:spcBef>
                <a:spcPct val="0"/>
              </a:spcBef>
              <a:spcAft>
                <a:spcPct val="0"/>
              </a:spcAft>
            </a:pPr>
            <a:r>
              <a:rPr lang="en-US" altLang="fr-FR" sz="2000" b="1">
                <a:solidFill>
                  <a:srgbClr val="000000"/>
                </a:solidFill>
                <a:latin typeface="Arial" panose="020B0604020202020204" pitchFamily="34" charset="0"/>
              </a:rPr>
              <a:t>La commande BGP ‘network’ peut être utilisée pour remplir la table BGP à partir de la table de routage</a:t>
            </a:r>
          </a:p>
        </p:txBody>
      </p:sp>
      <p:sp>
        <p:nvSpPr>
          <p:cNvPr id="381970" name="Text Box 18">
            <a:extLst>
              <a:ext uri="{FF2B5EF4-FFF2-40B4-BE49-F238E27FC236}">
                <a16:creationId xmlns:a16="http://schemas.microsoft.com/office/drawing/2014/main" id="{57253302-9934-C0F9-0CCF-617A407739ED}"/>
              </a:ext>
            </a:extLst>
          </p:cNvPr>
          <p:cNvSpPr txBox="1">
            <a:spLocks noChangeArrowheads="1"/>
          </p:cNvSpPr>
          <p:nvPr/>
        </p:nvSpPr>
        <p:spPr bwMode="auto">
          <a:xfrm>
            <a:off x="6670675" y="1295401"/>
            <a:ext cx="3740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RIB = Routing Information Base</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81969"/>
                                        </p:tgtEl>
                                        <p:attrNameLst>
                                          <p:attrName>style.visibility</p:attrName>
                                        </p:attrNameLst>
                                      </p:cBhvr>
                                      <p:to>
                                        <p:strVal val="visible"/>
                                      </p:to>
                                    </p:set>
                                    <p:animEffect transition="in" filter="wipe(left)">
                                      <p:cBhvr>
                                        <p:cTn id="7" dur="500"/>
                                        <p:tgtEl>
                                          <p:spTgt spid="3819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1963"/>
                                        </p:tgtEl>
                                        <p:attrNameLst>
                                          <p:attrName>style.visibility</p:attrName>
                                        </p:attrNameLst>
                                      </p:cBhvr>
                                      <p:to>
                                        <p:strVal val="visible"/>
                                      </p:to>
                                    </p:set>
                                    <p:animEffect transition="in" filter="wipe(left)">
                                      <p:cBhvr>
                                        <p:cTn id="12" dur="500"/>
                                        <p:tgtEl>
                                          <p:spTgt spid="381963"/>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381958"/>
                                        </p:tgtEl>
                                        <p:attrNameLst>
                                          <p:attrName>style.visibility</p:attrName>
                                        </p:attrNameLst>
                                      </p:cBhvr>
                                      <p:to>
                                        <p:strVal val="visible"/>
                                      </p:to>
                                    </p:set>
                                    <p:animEffect transition="in" filter="wipe(down)">
                                      <p:cBhvr>
                                        <p:cTn id="16" dur="500"/>
                                        <p:tgtEl>
                                          <p:spTgt spid="381958"/>
                                        </p:tgtEl>
                                      </p:cBhvr>
                                    </p:animEffect>
                                  </p:childTnLst>
                                </p:cTn>
                              </p:par>
                            </p:childTnLst>
                          </p:cTn>
                        </p:par>
                        <p:par>
                          <p:cTn id="17" fill="hold" nodeType="afterGroup">
                            <p:stCondLst>
                              <p:cond delay="1000"/>
                            </p:stCondLst>
                            <p:childTnLst>
                              <p:par>
                                <p:cTn id="18" presetID="1" presetClass="entr" presetSubtype="0" fill="hold" nodeType="afterEffect">
                                  <p:stCondLst>
                                    <p:cond delay="0"/>
                                  </p:stCondLst>
                                  <p:childTnLst>
                                    <p:set>
                                      <p:cBhvr>
                                        <p:cTn id="19" dur="1" fill="hold">
                                          <p:stCondLst>
                                            <p:cond delay="499"/>
                                          </p:stCondLst>
                                        </p:cTn>
                                        <p:tgtEl>
                                          <p:spTgt spid="381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6663582C-7EFB-3EC3-A642-523BC92BEE34}"/>
              </a:ext>
            </a:extLst>
          </p:cNvPr>
          <p:cNvSpPr>
            <a:spLocks noChangeArrowheads="1"/>
          </p:cNvSpPr>
          <p:nvPr/>
        </p:nvSpPr>
        <p:spPr bwMode="auto">
          <a:xfrm>
            <a:off x="3044825" y="1455739"/>
            <a:ext cx="3625850" cy="136207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4003" name="Rectangle 3">
            <a:extLst>
              <a:ext uri="{FF2B5EF4-FFF2-40B4-BE49-F238E27FC236}">
                <a16:creationId xmlns:a16="http://schemas.microsoft.com/office/drawing/2014/main" id="{5EE6C463-6B42-2798-543A-CB72C4807BC5}"/>
              </a:ext>
            </a:extLst>
          </p:cNvPr>
          <p:cNvSpPr>
            <a:spLocks noGrp="1" noChangeArrowheads="1"/>
          </p:cNvSpPr>
          <p:nvPr>
            <p:ph type="title"/>
          </p:nvPr>
        </p:nvSpPr>
        <p:spPr>
          <a:xfrm>
            <a:off x="2209800" y="228600"/>
            <a:ext cx="7772400" cy="914400"/>
          </a:xfrm>
        </p:spPr>
        <p:txBody>
          <a:bodyPr/>
          <a:lstStyle/>
          <a:p>
            <a:r>
              <a:rPr lang="en-US" altLang="fr-FR"/>
              <a:t>Table du routeur BGP</a:t>
            </a:r>
          </a:p>
        </p:txBody>
      </p:sp>
      <p:sp>
        <p:nvSpPr>
          <p:cNvPr id="384004" name="Text Box 4">
            <a:extLst>
              <a:ext uri="{FF2B5EF4-FFF2-40B4-BE49-F238E27FC236}">
                <a16:creationId xmlns:a16="http://schemas.microsoft.com/office/drawing/2014/main" id="{3DFB0112-9D9A-1246-5B17-371B216C30B4}"/>
              </a:ext>
            </a:extLst>
          </p:cNvPr>
          <p:cNvSpPr txBox="1">
            <a:spLocks noChangeArrowheads="1"/>
          </p:cNvSpPr>
          <p:nvPr/>
        </p:nvSpPr>
        <p:spPr bwMode="auto">
          <a:xfrm>
            <a:off x="3287713" y="1143001"/>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sp>
        <p:nvSpPr>
          <p:cNvPr id="384005" name="Rectangle 5">
            <a:extLst>
              <a:ext uri="{FF2B5EF4-FFF2-40B4-BE49-F238E27FC236}">
                <a16:creationId xmlns:a16="http://schemas.microsoft.com/office/drawing/2014/main" id="{55BD1794-1F18-51FE-8A1A-F140248D171E}"/>
              </a:ext>
            </a:extLst>
          </p:cNvPr>
          <p:cNvSpPr>
            <a:spLocks noChangeArrowheads="1"/>
          </p:cNvSpPr>
          <p:nvPr/>
        </p:nvSpPr>
        <p:spPr bwMode="auto">
          <a:xfrm>
            <a:off x="2971800" y="3883026"/>
            <a:ext cx="2325688" cy="1597025"/>
          </a:xfrm>
          <a:prstGeom prst="rect">
            <a:avLst/>
          </a:prstGeom>
          <a:solidFill>
            <a:srgbClr val="00B17A"/>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4006" name="Text Box 6">
            <a:extLst>
              <a:ext uri="{FF2B5EF4-FFF2-40B4-BE49-F238E27FC236}">
                <a16:creationId xmlns:a16="http://schemas.microsoft.com/office/drawing/2014/main" id="{B4EFF581-3BF2-AA7D-C85E-DE6238FE71C5}"/>
              </a:ext>
            </a:extLst>
          </p:cNvPr>
          <p:cNvSpPr txBox="1">
            <a:spLocks noChangeArrowheads="1"/>
          </p:cNvSpPr>
          <p:nvPr/>
        </p:nvSpPr>
        <p:spPr bwMode="auto">
          <a:xfrm>
            <a:off x="5246688" y="2957514"/>
            <a:ext cx="504657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router bgp 100  </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network 160.10.0.0 255.255.0.0</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aggregate-address 160.10.0.0 255.255.0.0 summary-only</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no auto-summary</a:t>
            </a:r>
          </a:p>
        </p:txBody>
      </p:sp>
      <p:grpSp>
        <p:nvGrpSpPr>
          <p:cNvPr id="384007" name="Group 7">
            <a:extLst>
              <a:ext uri="{FF2B5EF4-FFF2-40B4-BE49-F238E27FC236}">
                <a16:creationId xmlns:a16="http://schemas.microsoft.com/office/drawing/2014/main" id="{D78E1B52-1581-B43D-6D8C-596754FEEE98}"/>
              </a:ext>
            </a:extLst>
          </p:cNvPr>
          <p:cNvGrpSpPr>
            <a:grpSpLocks/>
          </p:cNvGrpSpPr>
          <p:nvPr/>
        </p:nvGrpSpPr>
        <p:grpSpPr bwMode="auto">
          <a:xfrm>
            <a:off x="4981576" y="3657600"/>
            <a:ext cx="5146675" cy="533400"/>
            <a:chOff x="2178" y="2304"/>
            <a:chExt cx="3242" cy="336"/>
          </a:xfrm>
        </p:grpSpPr>
        <p:sp>
          <p:nvSpPr>
            <p:cNvPr id="384008" name="Line 8">
              <a:extLst>
                <a:ext uri="{FF2B5EF4-FFF2-40B4-BE49-F238E27FC236}">
                  <a16:creationId xmlns:a16="http://schemas.microsoft.com/office/drawing/2014/main" id="{1DD82C7D-F152-07CC-9296-6C966A9FBD59}"/>
                </a:ext>
              </a:extLst>
            </p:cNvPr>
            <p:cNvSpPr>
              <a:spLocks noChangeShapeType="1"/>
            </p:cNvSpPr>
            <p:nvPr/>
          </p:nvSpPr>
          <p:spPr bwMode="auto">
            <a:xfrm flipH="1">
              <a:off x="2178" y="2304"/>
              <a:ext cx="296" cy="336"/>
            </a:xfrm>
            <a:prstGeom prst="line">
              <a:avLst/>
            </a:prstGeom>
            <a:noFill/>
            <a:ln w="12700">
              <a:solidFill>
                <a:schemeClr val="tx1"/>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4009" name="Line 9">
              <a:extLst>
                <a:ext uri="{FF2B5EF4-FFF2-40B4-BE49-F238E27FC236}">
                  <a16:creationId xmlns:a16="http://schemas.microsoft.com/office/drawing/2014/main" id="{9ED6A6D2-E861-0C60-2498-38C2E94D1836}"/>
                </a:ext>
              </a:extLst>
            </p:cNvPr>
            <p:cNvSpPr>
              <a:spLocks noChangeShapeType="1"/>
            </p:cNvSpPr>
            <p:nvPr/>
          </p:nvSpPr>
          <p:spPr bwMode="auto">
            <a:xfrm>
              <a:off x="2467" y="2305"/>
              <a:ext cx="295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84010" name="Text Box 10">
            <a:extLst>
              <a:ext uri="{FF2B5EF4-FFF2-40B4-BE49-F238E27FC236}">
                <a16:creationId xmlns:a16="http://schemas.microsoft.com/office/drawing/2014/main" id="{77CCFB45-D575-4F66-B490-43CD4C7B7A40}"/>
              </a:ext>
            </a:extLst>
          </p:cNvPr>
          <p:cNvSpPr txBox="1">
            <a:spLocks noChangeArrowheads="1"/>
          </p:cNvSpPr>
          <p:nvPr/>
        </p:nvSpPr>
        <p:spPr bwMode="auto">
          <a:xfrm>
            <a:off x="3352800" y="5443538"/>
            <a:ext cx="149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Route Table</a:t>
            </a:r>
          </a:p>
        </p:txBody>
      </p:sp>
      <p:sp>
        <p:nvSpPr>
          <p:cNvPr id="384011" name="Text Box 11">
            <a:extLst>
              <a:ext uri="{FF2B5EF4-FFF2-40B4-BE49-F238E27FC236}">
                <a16:creationId xmlns:a16="http://schemas.microsoft.com/office/drawing/2014/main" id="{B8C16B63-970A-92E1-B4D2-E8CF44302F19}"/>
              </a:ext>
            </a:extLst>
          </p:cNvPr>
          <p:cNvSpPr txBox="1">
            <a:spLocks noChangeArrowheads="1"/>
          </p:cNvSpPr>
          <p:nvPr/>
        </p:nvSpPr>
        <p:spPr bwMode="auto">
          <a:xfrm>
            <a:off x="3073400" y="1514475"/>
            <a:ext cx="34988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endParaRPr lang="en-US" altLang="fr-FR" sz="1200" b="1">
              <a:solidFill>
                <a:srgbClr val="000000"/>
              </a:solidFill>
              <a:latin typeface="Courier New" panose="02070309020205020404" pitchFamily="49" charset="0"/>
            </a:endParaRPr>
          </a:p>
        </p:txBody>
      </p:sp>
      <p:grpSp>
        <p:nvGrpSpPr>
          <p:cNvPr id="384012" name="Group 12">
            <a:extLst>
              <a:ext uri="{FF2B5EF4-FFF2-40B4-BE49-F238E27FC236}">
                <a16:creationId xmlns:a16="http://schemas.microsoft.com/office/drawing/2014/main" id="{4CC30C4D-73B5-2023-ECA6-C91E87FBC41C}"/>
              </a:ext>
            </a:extLst>
          </p:cNvPr>
          <p:cNvGrpSpPr>
            <a:grpSpLocks/>
          </p:cNvGrpSpPr>
          <p:nvPr/>
        </p:nvGrpSpPr>
        <p:grpSpPr bwMode="auto">
          <a:xfrm>
            <a:off x="3100389" y="2484438"/>
            <a:ext cx="1965325" cy="2101850"/>
            <a:chOff x="993" y="1565"/>
            <a:chExt cx="1238" cy="1324"/>
          </a:xfrm>
        </p:grpSpPr>
        <p:sp>
          <p:nvSpPr>
            <p:cNvPr id="384013" name="AutoShape 13">
              <a:extLst>
                <a:ext uri="{FF2B5EF4-FFF2-40B4-BE49-F238E27FC236}">
                  <a16:creationId xmlns:a16="http://schemas.microsoft.com/office/drawing/2014/main" id="{84C36AB1-189B-B516-7A77-139AF85A9FC0}"/>
                </a:ext>
              </a:extLst>
            </p:cNvPr>
            <p:cNvSpPr>
              <a:spLocks noChangeArrowheads="1"/>
            </p:cNvSpPr>
            <p:nvPr/>
          </p:nvSpPr>
          <p:spPr bwMode="auto">
            <a:xfrm>
              <a:off x="1333" y="1565"/>
              <a:ext cx="272" cy="1091"/>
            </a:xfrm>
            <a:prstGeom prst="upArrow">
              <a:avLst>
                <a:gd name="adj1" fmla="val 44852"/>
                <a:gd name="adj2" fmla="val 67278"/>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4014" name="Rectangle 14">
              <a:extLst>
                <a:ext uri="{FF2B5EF4-FFF2-40B4-BE49-F238E27FC236}">
                  <a16:creationId xmlns:a16="http://schemas.microsoft.com/office/drawing/2014/main" id="{1EEF23EE-9F8F-24A6-AE4D-314AE5184666}"/>
                </a:ext>
              </a:extLst>
            </p:cNvPr>
            <p:cNvSpPr>
              <a:spLocks noChangeArrowheads="1"/>
            </p:cNvSpPr>
            <p:nvPr/>
          </p:nvSpPr>
          <p:spPr bwMode="auto">
            <a:xfrm>
              <a:off x="993" y="2648"/>
              <a:ext cx="1238" cy="241"/>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84015" name="Text Box 15">
            <a:extLst>
              <a:ext uri="{FF2B5EF4-FFF2-40B4-BE49-F238E27FC236}">
                <a16:creationId xmlns:a16="http://schemas.microsoft.com/office/drawing/2014/main" id="{159A6381-0592-BDBD-404E-84136FAC6F4E}"/>
              </a:ext>
            </a:extLst>
          </p:cNvPr>
          <p:cNvSpPr txBox="1">
            <a:spLocks noChangeArrowheads="1"/>
          </p:cNvSpPr>
          <p:nvPr/>
        </p:nvSpPr>
        <p:spPr bwMode="auto">
          <a:xfrm>
            <a:off x="3073401" y="4000501"/>
            <a:ext cx="17652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10.1.2.0/24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160.10.1.0/24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160.10.3.0/24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   153.22.0.0/16</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   192.1.1.0/24</a:t>
            </a:r>
          </a:p>
        </p:txBody>
      </p:sp>
      <p:sp>
        <p:nvSpPr>
          <p:cNvPr id="384016" name="Text Box 16">
            <a:extLst>
              <a:ext uri="{FF2B5EF4-FFF2-40B4-BE49-F238E27FC236}">
                <a16:creationId xmlns:a16="http://schemas.microsoft.com/office/drawing/2014/main" id="{1E1D4D3C-8C05-45CB-5A3E-62FA1EC045B3}"/>
              </a:ext>
            </a:extLst>
          </p:cNvPr>
          <p:cNvSpPr txBox="1">
            <a:spLocks noChangeArrowheads="1"/>
          </p:cNvSpPr>
          <p:nvPr/>
        </p:nvSpPr>
        <p:spPr bwMode="auto">
          <a:xfrm>
            <a:off x="3073400" y="1698625"/>
            <a:ext cx="3252814" cy="78483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914400" eaLnBrk="0" fontAlgn="base" hangingPunct="0">
              <a:spcBef>
                <a:spcPct val="0"/>
              </a:spcBef>
              <a:spcAft>
                <a:spcPct val="0"/>
              </a:spcAft>
            </a:pPr>
            <a:r>
              <a:rPr lang="en-US" altLang="fr-FR" sz="1200" b="1">
                <a:solidFill>
                  <a:srgbClr val="3333CC"/>
                </a:solidFill>
                <a:effectLst>
                  <a:outerShdw blurRad="38100" dist="38100" dir="2700000" algn="tl">
                    <a:srgbClr val="000000"/>
                  </a:outerShdw>
                </a:effectLst>
                <a:latin typeface="Courier New" panose="02070309020205020404" pitchFamily="49" charset="0"/>
              </a:rPr>
              <a:t>*&gt; 160.10.0.0/16  0.0.0.0       i</a:t>
            </a:r>
            <a:endParaRPr lang="en-US" altLang="fr-FR" sz="1200" b="1">
              <a:solidFill>
                <a:srgbClr val="000000"/>
              </a:solidFill>
              <a:latin typeface="Courier New" panose="02070309020205020404" pitchFamily="49" charset="0"/>
            </a:endParaRPr>
          </a:p>
          <a:p>
            <a:pPr defTabSz="914400" eaLnBrk="0" fontAlgn="base" hangingPunct="0">
              <a:spcBef>
                <a:spcPct val="0"/>
              </a:spcBef>
              <a:spcAft>
                <a:spcPct val="0"/>
              </a:spcAft>
            </a:pPr>
            <a:r>
              <a:rPr lang="en-US" altLang="fr-FR" sz="1200" b="1">
                <a:solidFill>
                  <a:srgbClr val="3333CC"/>
                </a:solidFill>
                <a:effectLst>
                  <a:outerShdw blurRad="38100" dist="38100" dir="2700000" algn="tl">
                    <a:srgbClr val="000000"/>
                  </a:outerShdw>
                </a:effectLst>
                <a:latin typeface="Courier New" panose="02070309020205020404" pitchFamily="49" charset="0"/>
              </a:rPr>
              <a:t>* i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s&gt; 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s&gt; 160.10.3.0/24  192.20.2.2    i</a:t>
            </a:r>
          </a:p>
        </p:txBody>
      </p:sp>
      <p:sp>
        <p:nvSpPr>
          <p:cNvPr id="384017" name="Text Box 17">
            <a:extLst>
              <a:ext uri="{FF2B5EF4-FFF2-40B4-BE49-F238E27FC236}">
                <a16:creationId xmlns:a16="http://schemas.microsoft.com/office/drawing/2014/main" id="{3217F55F-E79F-1AD1-19F6-B57B2FEDF388}"/>
              </a:ext>
            </a:extLst>
          </p:cNvPr>
          <p:cNvSpPr txBox="1">
            <a:spLocks noChangeArrowheads="1"/>
          </p:cNvSpPr>
          <p:nvPr/>
        </p:nvSpPr>
        <p:spPr bwMode="auto">
          <a:xfrm>
            <a:off x="5487989" y="4586288"/>
            <a:ext cx="4922837"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0" fontAlgn="base" hangingPunct="0">
              <a:spcBef>
                <a:spcPct val="0"/>
              </a:spcBef>
              <a:spcAft>
                <a:spcPct val="0"/>
              </a:spcAft>
            </a:pPr>
            <a:r>
              <a:rPr lang="en-US" altLang="fr-FR" sz="2000" b="1">
                <a:solidFill>
                  <a:srgbClr val="000000"/>
                </a:solidFill>
                <a:latin typeface="Arial" panose="020B0604020202020204" pitchFamily="34" charset="0"/>
              </a:rPr>
              <a:t>La commande BGP ‘aggregate-address’ permet d’installer dans la table BGP une route aggrégée dès que au-moins un sous-réseau est présent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84017"/>
                                        </p:tgtEl>
                                        <p:attrNameLst>
                                          <p:attrName>style.visibility</p:attrName>
                                        </p:attrNameLst>
                                      </p:cBhvr>
                                      <p:to>
                                        <p:strVal val="visible"/>
                                      </p:to>
                                    </p:set>
                                    <p:animEffect transition="in" filter="wipe(left)">
                                      <p:cBhvr>
                                        <p:cTn id="7" dur="500"/>
                                        <p:tgtEl>
                                          <p:spTgt spid="3840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4006"/>
                                        </p:tgtEl>
                                        <p:attrNameLst>
                                          <p:attrName>style.visibility</p:attrName>
                                        </p:attrNameLst>
                                      </p:cBhvr>
                                      <p:to>
                                        <p:strVal val="visible"/>
                                      </p:to>
                                    </p:set>
                                    <p:animEffect transition="in" filter="wipe(left)">
                                      <p:cBhvr>
                                        <p:cTn id="12" dur="500"/>
                                        <p:tgtEl>
                                          <p:spTgt spid="384006"/>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384007"/>
                                        </p:tgtEl>
                                        <p:attrNameLst>
                                          <p:attrName>style.visibility</p:attrName>
                                        </p:attrNameLst>
                                      </p:cBhvr>
                                      <p:to>
                                        <p:strVal val="visible"/>
                                      </p:to>
                                    </p:set>
                                  </p:childTnLst>
                                </p:cTn>
                              </p:par>
                            </p:childTnLst>
                          </p:cTn>
                        </p:par>
                        <p:par>
                          <p:cTn id="16" fill="hold" nodeType="afterGroup">
                            <p:stCondLst>
                              <p:cond delay="1000"/>
                            </p:stCondLst>
                            <p:childTnLst>
                              <p:par>
                                <p:cTn id="17" presetID="22" presetClass="entr" presetSubtype="4" fill="hold" nodeType="afterEffect">
                                  <p:stCondLst>
                                    <p:cond delay="0"/>
                                  </p:stCondLst>
                                  <p:childTnLst>
                                    <p:set>
                                      <p:cBhvr>
                                        <p:cTn id="18" dur="1" fill="hold">
                                          <p:stCondLst>
                                            <p:cond delay="0"/>
                                          </p:stCondLst>
                                        </p:cTn>
                                        <p:tgtEl>
                                          <p:spTgt spid="384012"/>
                                        </p:tgtEl>
                                        <p:attrNameLst>
                                          <p:attrName>style.visibility</p:attrName>
                                        </p:attrNameLst>
                                      </p:cBhvr>
                                      <p:to>
                                        <p:strVal val="visible"/>
                                      </p:to>
                                    </p:set>
                                    <p:animEffect transition="in" filter="wipe(down)">
                                      <p:cBhvr>
                                        <p:cTn id="19" dur="500"/>
                                        <p:tgtEl>
                                          <p:spTgt spid="384012"/>
                                        </p:tgtEl>
                                      </p:cBhvr>
                                    </p:animEffect>
                                  </p:childTnLst>
                                </p:cTn>
                              </p:par>
                            </p:childTnLst>
                          </p:cTn>
                        </p:par>
                        <p:par>
                          <p:cTn id="20" fill="hold" nodeType="afterGroup">
                            <p:stCondLst>
                              <p:cond delay="1500"/>
                            </p:stCondLst>
                            <p:childTnLst>
                              <p:par>
                                <p:cTn id="21" presetID="1" presetClass="entr" presetSubtype="0" fill="hold" nodeType="afterEffect">
                                  <p:stCondLst>
                                    <p:cond delay="0"/>
                                  </p:stCondLst>
                                  <p:childTnLst>
                                    <p:set>
                                      <p:cBhvr>
                                        <p:cTn id="22" dur="1" fill="hold">
                                          <p:stCondLst>
                                            <p:cond delay="499"/>
                                          </p:stCondLst>
                                        </p:cTn>
                                        <p:tgtEl>
                                          <p:spTgt spid="384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2">
            <a:extLst>
              <a:ext uri="{FF2B5EF4-FFF2-40B4-BE49-F238E27FC236}">
                <a16:creationId xmlns:a16="http://schemas.microsoft.com/office/drawing/2014/main" id="{FC1B96D6-A707-A687-7A5D-4909DD8FA729}"/>
              </a:ext>
            </a:extLst>
          </p:cNvPr>
          <p:cNvSpPr txBox="1">
            <a:spLocks noChangeArrowheads="1"/>
          </p:cNvSpPr>
          <p:nvPr/>
        </p:nvSpPr>
        <p:spPr bwMode="auto">
          <a:xfrm>
            <a:off x="5487989" y="4827589"/>
            <a:ext cx="4922837"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eaLnBrk="0" fontAlgn="base" hangingPunct="0">
              <a:spcBef>
                <a:spcPct val="0"/>
              </a:spcBef>
              <a:spcAft>
                <a:spcPct val="0"/>
              </a:spcAft>
            </a:pPr>
            <a:r>
              <a:rPr lang="en-US" altLang="fr-FR" sz="2000" b="1">
                <a:solidFill>
                  <a:srgbClr val="000000"/>
                </a:solidFill>
                <a:latin typeface="Arial" panose="020B0604020202020204" pitchFamily="34" charset="0"/>
              </a:rPr>
              <a:t>La commande BGP ‘redistribute’ permet de remplir la table BGP à partir de la table de routage en appliquant des règles spécifiques</a:t>
            </a:r>
          </a:p>
        </p:txBody>
      </p:sp>
      <p:sp>
        <p:nvSpPr>
          <p:cNvPr id="386051" name="Rectangle 3">
            <a:extLst>
              <a:ext uri="{FF2B5EF4-FFF2-40B4-BE49-F238E27FC236}">
                <a16:creationId xmlns:a16="http://schemas.microsoft.com/office/drawing/2014/main" id="{98B89802-5136-896E-A980-0B761ABAEDE4}"/>
              </a:ext>
            </a:extLst>
          </p:cNvPr>
          <p:cNvSpPr>
            <a:spLocks noChangeArrowheads="1"/>
          </p:cNvSpPr>
          <p:nvPr/>
        </p:nvSpPr>
        <p:spPr bwMode="auto">
          <a:xfrm>
            <a:off x="3044825" y="1455739"/>
            <a:ext cx="3625850" cy="136207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6052" name="Rectangle 4">
            <a:extLst>
              <a:ext uri="{FF2B5EF4-FFF2-40B4-BE49-F238E27FC236}">
                <a16:creationId xmlns:a16="http://schemas.microsoft.com/office/drawing/2014/main" id="{6CC55FD0-38C8-C067-9D3D-BCCC09081B21}"/>
              </a:ext>
            </a:extLst>
          </p:cNvPr>
          <p:cNvSpPr>
            <a:spLocks noGrp="1" noChangeArrowheads="1"/>
          </p:cNvSpPr>
          <p:nvPr>
            <p:ph type="title"/>
          </p:nvPr>
        </p:nvSpPr>
        <p:spPr>
          <a:xfrm>
            <a:off x="2209800" y="228600"/>
            <a:ext cx="7772400" cy="914400"/>
          </a:xfrm>
        </p:spPr>
        <p:txBody>
          <a:bodyPr/>
          <a:lstStyle/>
          <a:p>
            <a:r>
              <a:rPr lang="en-US" altLang="fr-FR"/>
              <a:t>Table du routeur BGP</a:t>
            </a:r>
          </a:p>
        </p:txBody>
      </p:sp>
      <p:sp>
        <p:nvSpPr>
          <p:cNvPr id="386053" name="Text Box 5">
            <a:extLst>
              <a:ext uri="{FF2B5EF4-FFF2-40B4-BE49-F238E27FC236}">
                <a16:creationId xmlns:a16="http://schemas.microsoft.com/office/drawing/2014/main" id="{3B6844A5-0CEB-4A49-5CA7-0A8012D6D06B}"/>
              </a:ext>
            </a:extLst>
          </p:cNvPr>
          <p:cNvSpPr txBox="1">
            <a:spLocks noChangeArrowheads="1"/>
          </p:cNvSpPr>
          <p:nvPr/>
        </p:nvSpPr>
        <p:spPr bwMode="auto">
          <a:xfrm>
            <a:off x="3287713" y="1143001"/>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sp>
        <p:nvSpPr>
          <p:cNvPr id="386054" name="Rectangle 6">
            <a:extLst>
              <a:ext uri="{FF2B5EF4-FFF2-40B4-BE49-F238E27FC236}">
                <a16:creationId xmlns:a16="http://schemas.microsoft.com/office/drawing/2014/main" id="{B518108D-837A-07AD-B4F7-556723E4E4C6}"/>
              </a:ext>
            </a:extLst>
          </p:cNvPr>
          <p:cNvSpPr>
            <a:spLocks noChangeArrowheads="1"/>
          </p:cNvSpPr>
          <p:nvPr/>
        </p:nvSpPr>
        <p:spPr bwMode="auto">
          <a:xfrm>
            <a:off x="2971800" y="3883026"/>
            <a:ext cx="2325688" cy="1597025"/>
          </a:xfrm>
          <a:prstGeom prst="rect">
            <a:avLst/>
          </a:prstGeom>
          <a:solidFill>
            <a:srgbClr val="00B17A"/>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6055" name="Text Box 7">
            <a:extLst>
              <a:ext uri="{FF2B5EF4-FFF2-40B4-BE49-F238E27FC236}">
                <a16:creationId xmlns:a16="http://schemas.microsoft.com/office/drawing/2014/main" id="{138E9CE7-6387-627A-A146-C49521427AD6}"/>
              </a:ext>
            </a:extLst>
          </p:cNvPr>
          <p:cNvSpPr txBox="1">
            <a:spLocks noChangeArrowheads="1"/>
          </p:cNvSpPr>
          <p:nvPr/>
        </p:nvSpPr>
        <p:spPr bwMode="auto">
          <a:xfrm>
            <a:off x="3073400" y="1514475"/>
            <a:ext cx="34988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endParaRPr lang="en-US" altLang="fr-FR" sz="1200" b="1">
              <a:solidFill>
                <a:srgbClr val="000000"/>
              </a:solidFill>
              <a:latin typeface="Courier New" panose="02070309020205020404" pitchFamily="49" charset="0"/>
            </a:endParaRPr>
          </a:p>
        </p:txBody>
      </p:sp>
      <p:sp>
        <p:nvSpPr>
          <p:cNvPr id="386056" name="Text Box 8">
            <a:extLst>
              <a:ext uri="{FF2B5EF4-FFF2-40B4-BE49-F238E27FC236}">
                <a16:creationId xmlns:a16="http://schemas.microsoft.com/office/drawing/2014/main" id="{6422A92A-A2CD-B4E6-08A0-EE431B21EDB6}"/>
              </a:ext>
            </a:extLst>
          </p:cNvPr>
          <p:cNvSpPr txBox="1">
            <a:spLocks noChangeArrowheads="1"/>
          </p:cNvSpPr>
          <p:nvPr/>
        </p:nvSpPr>
        <p:spPr bwMode="auto">
          <a:xfrm>
            <a:off x="5486400" y="2949576"/>
            <a:ext cx="3634328"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router bgp 100  </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network 160.10.0.0 255.255.0.0</a:t>
            </a: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  redistribute static route-map foo</a:t>
            </a:r>
          </a:p>
          <a:p>
            <a:pPr defTabSz="914400" eaLnBrk="0" fontAlgn="base" hangingPunct="0">
              <a:lnSpc>
                <a:spcPct val="80000"/>
              </a:lnSpc>
              <a:spcBef>
                <a:spcPct val="0"/>
              </a:spcBef>
              <a:spcAft>
                <a:spcPct val="0"/>
              </a:spcAft>
            </a:pPr>
            <a:r>
              <a:rPr lang="en-US" altLang="fr-FR" sz="1400" b="1">
                <a:solidFill>
                  <a:srgbClr val="000000"/>
                </a:solidFill>
                <a:latin typeface="Arial" panose="020B0604020202020204" pitchFamily="34" charset="0"/>
              </a:rPr>
              <a:t>  no auto-summary</a:t>
            </a:r>
            <a:br>
              <a:rPr lang="en-US" altLang="fr-FR" sz="1400" b="1">
                <a:solidFill>
                  <a:srgbClr val="000000"/>
                </a:solidFill>
                <a:latin typeface="Arial" panose="020B0604020202020204" pitchFamily="34" charset="0"/>
              </a:rPr>
            </a:br>
            <a:endParaRPr lang="en-US" altLang="fr-FR" sz="1400" b="1">
              <a:solidFill>
                <a:srgbClr val="000000"/>
              </a:solidFill>
              <a:latin typeface="Arial" panose="020B0604020202020204" pitchFamily="34" charset="0"/>
            </a:endParaRPr>
          </a:p>
          <a:p>
            <a:pPr defTabSz="914400" eaLnBrk="0" fontAlgn="base" hangingPunct="0">
              <a:spcBef>
                <a:spcPct val="0"/>
              </a:spcBef>
              <a:spcAft>
                <a:spcPct val="0"/>
              </a:spcAft>
            </a:pPr>
            <a:r>
              <a:rPr lang="en-US" altLang="fr-FR" sz="1400" b="1">
                <a:solidFill>
                  <a:srgbClr val="000000"/>
                </a:solidFill>
                <a:latin typeface="Arial" panose="020B0604020202020204" pitchFamily="34" charset="0"/>
              </a:rPr>
              <a:t>access-list 1 permit 192.1.0.0 0.0.255.255</a:t>
            </a:r>
          </a:p>
          <a:p>
            <a:pPr defTabSz="914400" eaLnBrk="0" fontAlgn="base" hangingPunct="0">
              <a:lnSpc>
                <a:spcPct val="80000"/>
              </a:lnSpc>
              <a:spcBef>
                <a:spcPct val="0"/>
              </a:spcBef>
              <a:spcAft>
                <a:spcPct val="0"/>
              </a:spcAft>
            </a:pPr>
            <a:endParaRPr lang="en-US" altLang="fr-FR" sz="1400" b="1">
              <a:solidFill>
                <a:srgbClr val="000000"/>
              </a:solidFill>
              <a:latin typeface="Arial" panose="020B0604020202020204" pitchFamily="34" charset="0"/>
            </a:endParaRPr>
          </a:p>
          <a:p>
            <a:pPr defTabSz="914400" eaLnBrk="0" fontAlgn="base" hangingPunct="0">
              <a:spcBef>
                <a:spcPct val="0"/>
              </a:spcBef>
              <a:spcAft>
                <a:spcPct val="0"/>
              </a:spcAft>
            </a:pPr>
            <a:r>
              <a:rPr lang="en-GB" altLang="fr-FR" sz="1400" b="1">
                <a:solidFill>
                  <a:srgbClr val="000000"/>
                </a:solidFill>
                <a:latin typeface="Arial" panose="020B0604020202020204" pitchFamily="34" charset="0"/>
              </a:rPr>
              <a:t>route-map foo permit 10</a:t>
            </a:r>
            <a:br>
              <a:rPr lang="en-GB" altLang="fr-FR" sz="1400" b="1">
                <a:solidFill>
                  <a:srgbClr val="000000"/>
                </a:solidFill>
                <a:latin typeface="Arial" panose="020B0604020202020204" pitchFamily="34" charset="0"/>
              </a:rPr>
            </a:br>
            <a:r>
              <a:rPr lang="en-GB" altLang="fr-FR" sz="1400" b="1">
                <a:solidFill>
                  <a:srgbClr val="000000"/>
                </a:solidFill>
                <a:latin typeface="Arial" panose="020B0604020202020204" pitchFamily="34" charset="0"/>
              </a:rPr>
              <a:t>  match ip address 1 </a:t>
            </a:r>
          </a:p>
        </p:txBody>
      </p:sp>
      <p:sp>
        <p:nvSpPr>
          <p:cNvPr id="386057" name="Freeform 9">
            <a:extLst>
              <a:ext uri="{FF2B5EF4-FFF2-40B4-BE49-F238E27FC236}">
                <a16:creationId xmlns:a16="http://schemas.microsoft.com/office/drawing/2014/main" id="{EAD2EA6B-D461-C8ED-7A00-0C75DCD1CD10}"/>
              </a:ext>
            </a:extLst>
          </p:cNvPr>
          <p:cNvSpPr>
            <a:spLocks/>
          </p:cNvSpPr>
          <p:nvPr/>
        </p:nvSpPr>
        <p:spPr bwMode="auto">
          <a:xfrm>
            <a:off x="4938713" y="3619500"/>
            <a:ext cx="3167062" cy="1119188"/>
          </a:xfrm>
          <a:custGeom>
            <a:avLst/>
            <a:gdLst>
              <a:gd name="T0" fmla="*/ 1995 w 1995"/>
              <a:gd name="T1" fmla="*/ 3 h 705"/>
              <a:gd name="T2" fmla="*/ 461 w 1995"/>
              <a:gd name="T3" fmla="*/ 0 h 705"/>
              <a:gd name="T4" fmla="*/ 0 w 1995"/>
              <a:gd name="T5" fmla="*/ 705 h 705"/>
            </a:gdLst>
            <a:ahLst/>
            <a:cxnLst>
              <a:cxn ang="0">
                <a:pos x="T0" y="T1"/>
              </a:cxn>
              <a:cxn ang="0">
                <a:pos x="T2" y="T3"/>
              </a:cxn>
              <a:cxn ang="0">
                <a:pos x="T4" y="T5"/>
              </a:cxn>
            </a:cxnLst>
            <a:rect l="0" t="0" r="r" b="b"/>
            <a:pathLst>
              <a:path w="1995" h="705">
                <a:moveTo>
                  <a:pt x="1995" y="3"/>
                </a:moveTo>
                <a:lnTo>
                  <a:pt x="461" y="0"/>
                </a:lnTo>
                <a:lnTo>
                  <a:pt x="0" y="705"/>
                </a:lnTo>
              </a:path>
            </a:pathLst>
          </a:custGeom>
          <a:noFill/>
          <a:ln w="12700">
            <a:solidFill>
              <a:schemeClr val="tx1"/>
            </a:solidFill>
            <a:round/>
            <a:headEnd type="none" w="sm" len="sm"/>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6058" name="Text Box 10">
            <a:extLst>
              <a:ext uri="{FF2B5EF4-FFF2-40B4-BE49-F238E27FC236}">
                <a16:creationId xmlns:a16="http://schemas.microsoft.com/office/drawing/2014/main" id="{527F28DE-4152-E78F-992A-59B4DCDF75C7}"/>
              </a:ext>
            </a:extLst>
          </p:cNvPr>
          <p:cNvSpPr txBox="1">
            <a:spLocks noChangeArrowheads="1"/>
          </p:cNvSpPr>
          <p:nvPr/>
        </p:nvSpPr>
        <p:spPr bwMode="auto">
          <a:xfrm>
            <a:off x="3352800" y="5443538"/>
            <a:ext cx="149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Route Table</a:t>
            </a:r>
          </a:p>
        </p:txBody>
      </p:sp>
      <p:grpSp>
        <p:nvGrpSpPr>
          <p:cNvPr id="386059" name="Group 11">
            <a:extLst>
              <a:ext uri="{FF2B5EF4-FFF2-40B4-BE49-F238E27FC236}">
                <a16:creationId xmlns:a16="http://schemas.microsoft.com/office/drawing/2014/main" id="{DAF3A6DF-200C-D1A0-B345-0DD32A9E9B85}"/>
              </a:ext>
            </a:extLst>
          </p:cNvPr>
          <p:cNvGrpSpPr>
            <a:grpSpLocks/>
          </p:cNvGrpSpPr>
          <p:nvPr/>
        </p:nvGrpSpPr>
        <p:grpSpPr bwMode="auto">
          <a:xfrm>
            <a:off x="3100389" y="2681288"/>
            <a:ext cx="1965325" cy="2265362"/>
            <a:chOff x="993" y="1689"/>
            <a:chExt cx="1238" cy="1427"/>
          </a:xfrm>
        </p:grpSpPr>
        <p:sp>
          <p:nvSpPr>
            <p:cNvPr id="386060" name="AutoShape 12">
              <a:extLst>
                <a:ext uri="{FF2B5EF4-FFF2-40B4-BE49-F238E27FC236}">
                  <a16:creationId xmlns:a16="http://schemas.microsoft.com/office/drawing/2014/main" id="{31D5D45E-3B7C-83C7-0A89-D587591306BF}"/>
                </a:ext>
              </a:extLst>
            </p:cNvPr>
            <p:cNvSpPr>
              <a:spLocks noChangeArrowheads="1"/>
            </p:cNvSpPr>
            <p:nvPr/>
          </p:nvSpPr>
          <p:spPr bwMode="auto">
            <a:xfrm>
              <a:off x="1333" y="1689"/>
              <a:ext cx="272" cy="1310"/>
            </a:xfrm>
            <a:prstGeom prst="upArrow">
              <a:avLst>
                <a:gd name="adj1" fmla="val 44852"/>
                <a:gd name="adj2" fmla="val 80782"/>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6061" name="Rectangle 13">
              <a:extLst>
                <a:ext uri="{FF2B5EF4-FFF2-40B4-BE49-F238E27FC236}">
                  <a16:creationId xmlns:a16="http://schemas.microsoft.com/office/drawing/2014/main" id="{7F1857A4-B338-2CA9-39C3-04E197FFC422}"/>
                </a:ext>
              </a:extLst>
            </p:cNvPr>
            <p:cNvSpPr>
              <a:spLocks noChangeArrowheads="1"/>
            </p:cNvSpPr>
            <p:nvPr/>
          </p:nvSpPr>
          <p:spPr bwMode="auto">
            <a:xfrm>
              <a:off x="993" y="2992"/>
              <a:ext cx="1238" cy="12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86062" name="Text Box 14">
            <a:extLst>
              <a:ext uri="{FF2B5EF4-FFF2-40B4-BE49-F238E27FC236}">
                <a16:creationId xmlns:a16="http://schemas.microsoft.com/office/drawing/2014/main" id="{A1B90895-DD22-C7AB-EEA8-D214DACB05CE}"/>
              </a:ext>
            </a:extLst>
          </p:cNvPr>
          <p:cNvSpPr txBox="1">
            <a:spLocks noChangeArrowheads="1"/>
          </p:cNvSpPr>
          <p:nvPr/>
        </p:nvSpPr>
        <p:spPr bwMode="auto">
          <a:xfrm>
            <a:off x="3073401" y="4000501"/>
            <a:ext cx="17652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10.1.2.0/24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160.10.1.0/24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160.10.3.0/24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   153.22.0.0/16</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   192.1.1.0/24</a:t>
            </a:r>
          </a:p>
        </p:txBody>
      </p:sp>
      <p:sp>
        <p:nvSpPr>
          <p:cNvPr id="386063" name="Text Box 15">
            <a:extLst>
              <a:ext uri="{FF2B5EF4-FFF2-40B4-BE49-F238E27FC236}">
                <a16:creationId xmlns:a16="http://schemas.microsoft.com/office/drawing/2014/main" id="{D7A64337-B90F-5E49-99AA-0D7E69E1321B}"/>
              </a:ext>
            </a:extLst>
          </p:cNvPr>
          <p:cNvSpPr txBox="1">
            <a:spLocks noChangeArrowheads="1"/>
          </p:cNvSpPr>
          <p:nvPr/>
        </p:nvSpPr>
        <p:spPr bwMode="auto">
          <a:xfrm>
            <a:off x="3073400" y="1698625"/>
            <a:ext cx="3252814" cy="78483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 160.10.0.0/16  0.0.0.0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i               192.20.2.2    i</a:t>
            </a:r>
            <a:endParaRPr lang="en-US" altLang="fr-FR" sz="1200" b="1">
              <a:solidFill>
                <a:srgbClr val="3333CC"/>
              </a:solidFill>
              <a:effectLst>
                <a:outerShdw blurRad="38100" dist="38100" dir="2700000" algn="tl">
                  <a:srgbClr val="000000"/>
                </a:outerShdw>
              </a:effectLst>
              <a:latin typeface="Courier New" panose="02070309020205020404" pitchFamily="49" charset="0"/>
            </a:endParaRP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s&gt; 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s&gt; 160.10.3.0/24  192.20.2.2    i</a:t>
            </a:r>
          </a:p>
        </p:txBody>
      </p:sp>
      <p:sp>
        <p:nvSpPr>
          <p:cNvPr id="386064" name="Text Box 16">
            <a:extLst>
              <a:ext uri="{FF2B5EF4-FFF2-40B4-BE49-F238E27FC236}">
                <a16:creationId xmlns:a16="http://schemas.microsoft.com/office/drawing/2014/main" id="{226C9026-35A6-1D8A-66DA-EBDC54F93A02}"/>
              </a:ext>
            </a:extLst>
          </p:cNvPr>
          <p:cNvSpPr txBox="1">
            <a:spLocks noChangeArrowheads="1"/>
          </p:cNvSpPr>
          <p:nvPr/>
        </p:nvSpPr>
        <p:spPr bwMode="auto">
          <a:xfrm>
            <a:off x="3073401" y="2439988"/>
            <a:ext cx="3222625" cy="22860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bIns="0">
            <a:spAutoFit/>
          </a:bodyPr>
          <a:lstStyle/>
          <a:p>
            <a:pPr defTabSz="914400" eaLnBrk="0" fontAlgn="base" hangingPunct="0">
              <a:spcBef>
                <a:spcPct val="0"/>
              </a:spcBef>
              <a:spcAft>
                <a:spcPct val="0"/>
              </a:spcAft>
            </a:pPr>
            <a:r>
              <a:rPr lang="en-US" altLang="fr-FR" sz="1200" b="1">
                <a:solidFill>
                  <a:srgbClr val="3333CC"/>
                </a:solidFill>
                <a:effectLst>
                  <a:outerShdw blurRad="38100" dist="38100" dir="2700000" algn="tl">
                    <a:srgbClr val="000000"/>
                  </a:outerShdw>
                </a:effectLst>
                <a:latin typeface="Courier New" panose="02070309020205020404" pitchFamily="49" charset="0"/>
              </a:rPr>
              <a:t>*&gt; 192.1.1.0/24   192.20.2.2    ?</a:t>
            </a:r>
            <a:endParaRPr lang="en-US" altLang="fr-FR" sz="1200" b="1">
              <a:solidFill>
                <a:srgbClr val="000000"/>
              </a:solidFill>
              <a:latin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86050"/>
                                        </p:tgtEl>
                                        <p:attrNameLst>
                                          <p:attrName>style.visibility</p:attrName>
                                        </p:attrNameLst>
                                      </p:cBhvr>
                                      <p:to>
                                        <p:strVal val="visible"/>
                                      </p:to>
                                    </p:set>
                                    <p:animEffect transition="in" filter="wipe(left)">
                                      <p:cBhvr>
                                        <p:cTn id="7" dur="500"/>
                                        <p:tgtEl>
                                          <p:spTgt spid="386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6056"/>
                                        </p:tgtEl>
                                        <p:attrNameLst>
                                          <p:attrName>style.visibility</p:attrName>
                                        </p:attrNameLst>
                                      </p:cBhvr>
                                      <p:to>
                                        <p:strVal val="visible"/>
                                      </p:to>
                                    </p:set>
                                    <p:animEffect transition="in" filter="wipe(left)">
                                      <p:cBhvr>
                                        <p:cTn id="12" dur="500"/>
                                        <p:tgtEl>
                                          <p:spTgt spid="386056"/>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499"/>
                                          </p:stCondLst>
                                        </p:cTn>
                                        <p:tgtEl>
                                          <p:spTgt spid="386057"/>
                                        </p:tgtEl>
                                        <p:attrNameLst>
                                          <p:attrName>style.visibility</p:attrName>
                                        </p:attrNameLst>
                                      </p:cBhvr>
                                      <p:to>
                                        <p:strVal val="visible"/>
                                      </p:to>
                                    </p:set>
                                  </p:childTnLst>
                                </p:cTn>
                              </p:par>
                            </p:childTnLst>
                          </p:cTn>
                        </p:par>
                        <p:par>
                          <p:cTn id="16" fill="hold" nodeType="afterGroup">
                            <p:stCondLst>
                              <p:cond delay="1000"/>
                            </p:stCondLst>
                            <p:childTnLst>
                              <p:par>
                                <p:cTn id="17" presetID="22" presetClass="entr" presetSubtype="4" fill="hold" nodeType="afterEffect">
                                  <p:stCondLst>
                                    <p:cond delay="0"/>
                                  </p:stCondLst>
                                  <p:childTnLst>
                                    <p:set>
                                      <p:cBhvr>
                                        <p:cTn id="18" dur="1" fill="hold">
                                          <p:stCondLst>
                                            <p:cond delay="0"/>
                                          </p:stCondLst>
                                        </p:cTn>
                                        <p:tgtEl>
                                          <p:spTgt spid="386059"/>
                                        </p:tgtEl>
                                        <p:attrNameLst>
                                          <p:attrName>style.visibility</p:attrName>
                                        </p:attrNameLst>
                                      </p:cBhvr>
                                      <p:to>
                                        <p:strVal val="visible"/>
                                      </p:to>
                                    </p:set>
                                    <p:animEffect transition="in" filter="wipe(down)">
                                      <p:cBhvr>
                                        <p:cTn id="19" dur="500"/>
                                        <p:tgtEl>
                                          <p:spTgt spid="386059"/>
                                        </p:tgtEl>
                                      </p:cBhvr>
                                    </p:animEffect>
                                  </p:childTnLst>
                                </p:cTn>
                              </p:par>
                            </p:childTnLst>
                          </p:cTn>
                        </p:par>
                        <p:par>
                          <p:cTn id="20" fill="hold" nodeType="afterGroup">
                            <p:stCondLst>
                              <p:cond delay="1500"/>
                            </p:stCondLst>
                            <p:childTnLst>
                              <p:par>
                                <p:cTn id="21" presetID="1" presetClass="entr" presetSubtype="0" fill="hold" nodeType="afterEffect">
                                  <p:stCondLst>
                                    <p:cond delay="0"/>
                                  </p:stCondLst>
                                  <p:childTnLst>
                                    <p:set>
                                      <p:cBhvr>
                                        <p:cTn id="22" dur="1" fill="hold">
                                          <p:stCondLst>
                                            <p:cond delay="499"/>
                                          </p:stCondLst>
                                        </p:cTn>
                                        <p:tgtEl>
                                          <p:spTgt spid="386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a:extLst>
              <a:ext uri="{FF2B5EF4-FFF2-40B4-BE49-F238E27FC236}">
                <a16:creationId xmlns:a16="http://schemas.microsoft.com/office/drawing/2014/main" id="{CD62F241-2C6A-9299-4EB8-19173B7F0C3C}"/>
              </a:ext>
            </a:extLst>
          </p:cNvPr>
          <p:cNvSpPr>
            <a:spLocks noGrp="1" noChangeArrowheads="1"/>
          </p:cNvSpPr>
          <p:nvPr>
            <p:ph type="title"/>
          </p:nvPr>
        </p:nvSpPr>
        <p:spPr/>
        <p:txBody>
          <a:bodyPr/>
          <a:lstStyle/>
          <a:p>
            <a:r>
              <a:rPr lang="en-US" altLang="fr-FR"/>
              <a:t>Table du routeur BGP</a:t>
            </a:r>
          </a:p>
        </p:txBody>
      </p:sp>
      <p:sp>
        <p:nvSpPr>
          <p:cNvPr id="388099" name="Rectangle 3">
            <a:extLst>
              <a:ext uri="{FF2B5EF4-FFF2-40B4-BE49-F238E27FC236}">
                <a16:creationId xmlns:a16="http://schemas.microsoft.com/office/drawing/2014/main" id="{2FDCD630-E09E-6155-C688-8D8F194C9C29}"/>
              </a:ext>
            </a:extLst>
          </p:cNvPr>
          <p:cNvSpPr>
            <a:spLocks noChangeArrowheads="1"/>
          </p:cNvSpPr>
          <p:nvPr/>
        </p:nvSpPr>
        <p:spPr bwMode="auto">
          <a:xfrm>
            <a:off x="4225925" y="1803401"/>
            <a:ext cx="3625850" cy="159702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88100" name="Text Box 4">
            <a:extLst>
              <a:ext uri="{FF2B5EF4-FFF2-40B4-BE49-F238E27FC236}">
                <a16:creationId xmlns:a16="http://schemas.microsoft.com/office/drawing/2014/main" id="{F6891ADA-7D82-3270-F666-99EB874691C5}"/>
              </a:ext>
            </a:extLst>
          </p:cNvPr>
          <p:cNvSpPr txBox="1">
            <a:spLocks noChangeArrowheads="1"/>
          </p:cNvSpPr>
          <p:nvPr/>
        </p:nvSpPr>
        <p:spPr bwMode="auto">
          <a:xfrm>
            <a:off x="5372100" y="1490663"/>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sp>
        <p:nvSpPr>
          <p:cNvPr id="388101" name="Rectangle 5">
            <a:extLst>
              <a:ext uri="{FF2B5EF4-FFF2-40B4-BE49-F238E27FC236}">
                <a16:creationId xmlns:a16="http://schemas.microsoft.com/office/drawing/2014/main" id="{910739E7-D18E-CC52-C49B-00CB130B6B2A}"/>
              </a:ext>
            </a:extLst>
          </p:cNvPr>
          <p:cNvSpPr>
            <a:spLocks noChangeArrowheads="1"/>
          </p:cNvSpPr>
          <p:nvPr/>
        </p:nvSpPr>
        <p:spPr bwMode="auto">
          <a:xfrm>
            <a:off x="2830513" y="1781175"/>
            <a:ext cx="469900" cy="1646238"/>
          </a:xfrm>
          <a:prstGeom prst="rect">
            <a:avLst/>
          </a:prstGeom>
          <a:solidFill>
            <a:schemeClr val="accent1"/>
          </a:soli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02" name="Text Box 6">
            <a:extLst>
              <a:ext uri="{FF2B5EF4-FFF2-40B4-BE49-F238E27FC236}">
                <a16:creationId xmlns:a16="http://schemas.microsoft.com/office/drawing/2014/main" id="{FD315744-451C-AB34-3D44-5B57B05D1A53}"/>
              </a:ext>
            </a:extLst>
          </p:cNvPr>
          <p:cNvSpPr txBox="1">
            <a:spLocks noChangeArrowheads="1"/>
          </p:cNvSpPr>
          <p:nvPr/>
        </p:nvSpPr>
        <p:spPr bwMode="auto">
          <a:xfrm>
            <a:off x="2320925" y="1293813"/>
            <a:ext cx="186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Processus “IN”</a:t>
            </a:r>
          </a:p>
        </p:txBody>
      </p:sp>
      <p:grpSp>
        <p:nvGrpSpPr>
          <p:cNvPr id="388103" name="Group 7">
            <a:extLst>
              <a:ext uri="{FF2B5EF4-FFF2-40B4-BE49-F238E27FC236}">
                <a16:creationId xmlns:a16="http://schemas.microsoft.com/office/drawing/2014/main" id="{B52D4BEE-740A-1F54-91BD-F3136DAB6E2C}"/>
              </a:ext>
            </a:extLst>
          </p:cNvPr>
          <p:cNvGrpSpPr>
            <a:grpSpLocks/>
          </p:cNvGrpSpPr>
          <p:nvPr/>
        </p:nvGrpSpPr>
        <p:grpSpPr bwMode="auto">
          <a:xfrm>
            <a:off x="1931988" y="2297113"/>
            <a:ext cx="931862" cy="519112"/>
            <a:chOff x="538" y="1447"/>
            <a:chExt cx="587" cy="327"/>
          </a:xfrm>
        </p:grpSpPr>
        <p:sp>
          <p:nvSpPr>
            <p:cNvPr id="388104" name="AutoShape 8">
              <a:extLst>
                <a:ext uri="{FF2B5EF4-FFF2-40B4-BE49-F238E27FC236}">
                  <a16:creationId xmlns:a16="http://schemas.microsoft.com/office/drawing/2014/main" id="{66D25510-E1B2-120D-87D7-DE65DBD6D631}"/>
                </a:ext>
              </a:extLst>
            </p:cNvPr>
            <p:cNvSpPr>
              <a:spLocks noChangeArrowheads="1"/>
            </p:cNvSpPr>
            <p:nvPr/>
          </p:nvSpPr>
          <p:spPr bwMode="auto">
            <a:xfrm>
              <a:off x="582" y="1447"/>
              <a:ext cx="522" cy="327"/>
            </a:xfrm>
            <a:prstGeom prst="rightArrow">
              <a:avLst>
                <a:gd name="adj1" fmla="val 49843"/>
                <a:gd name="adj2" fmla="val 58052"/>
              </a:avLst>
            </a:prstGeom>
            <a:solidFill>
              <a:srgbClr val="F35B1B"/>
            </a:solidFill>
            <a:ln w="12700">
              <a:solidFill>
                <a:schemeClr val="tx1"/>
              </a:solidFill>
              <a:miter lim="800000"/>
              <a:headEnd type="none" w="sm" len="sm"/>
              <a:tailEnd type="none" w="sm" len="sm"/>
            </a:ln>
            <a:effectLst>
              <a:outerShdw dist="53882" dir="2700000" algn="ctr" rotWithShape="0">
                <a:schemeClr val="bg2"/>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05" name="Text Box 9">
              <a:extLst>
                <a:ext uri="{FF2B5EF4-FFF2-40B4-BE49-F238E27FC236}">
                  <a16:creationId xmlns:a16="http://schemas.microsoft.com/office/drawing/2014/main" id="{5BCDC1F3-CB71-5B18-2DBC-6119166AAF05}"/>
                </a:ext>
              </a:extLst>
            </p:cNvPr>
            <p:cNvSpPr txBox="1">
              <a:spLocks noChangeArrowheads="1"/>
            </p:cNvSpPr>
            <p:nvPr/>
          </p:nvSpPr>
          <p:spPr bwMode="auto">
            <a:xfrm>
              <a:off x="538" y="1524"/>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Message</a:t>
              </a:r>
            </a:p>
          </p:txBody>
        </p:sp>
      </p:grpSp>
      <p:grpSp>
        <p:nvGrpSpPr>
          <p:cNvPr id="388106" name="Group 10">
            <a:extLst>
              <a:ext uri="{FF2B5EF4-FFF2-40B4-BE49-F238E27FC236}">
                <a16:creationId xmlns:a16="http://schemas.microsoft.com/office/drawing/2014/main" id="{CFA52548-715E-E281-2055-D557EDE5ABD7}"/>
              </a:ext>
            </a:extLst>
          </p:cNvPr>
          <p:cNvGrpSpPr>
            <a:grpSpLocks/>
          </p:cNvGrpSpPr>
          <p:nvPr/>
        </p:nvGrpSpPr>
        <p:grpSpPr bwMode="auto">
          <a:xfrm>
            <a:off x="1871664" y="3844925"/>
            <a:ext cx="2865437" cy="692150"/>
            <a:chOff x="390" y="2422"/>
            <a:chExt cx="1805" cy="436"/>
          </a:xfrm>
        </p:grpSpPr>
        <p:sp>
          <p:nvSpPr>
            <p:cNvPr id="388107" name="Rectangle 11">
              <a:extLst>
                <a:ext uri="{FF2B5EF4-FFF2-40B4-BE49-F238E27FC236}">
                  <a16:creationId xmlns:a16="http://schemas.microsoft.com/office/drawing/2014/main" id="{A6EE5F22-49AF-198B-5F5A-94E1B50E7510}"/>
                </a:ext>
              </a:extLst>
            </p:cNvPr>
            <p:cNvSpPr>
              <a:spLocks noChangeArrowheads="1"/>
            </p:cNvSpPr>
            <p:nvPr/>
          </p:nvSpPr>
          <p:spPr bwMode="auto">
            <a:xfrm>
              <a:off x="425" y="2462"/>
              <a:ext cx="1658" cy="396"/>
            </a:xfrm>
            <a:prstGeom prst="rect">
              <a:avLst/>
            </a:prstGeom>
            <a:solidFill>
              <a:schemeClr val="folHlink"/>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08" name="Rectangle 12">
              <a:extLst>
                <a:ext uri="{FF2B5EF4-FFF2-40B4-BE49-F238E27FC236}">
                  <a16:creationId xmlns:a16="http://schemas.microsoft.com/office/drawing/2014/main" id="{8E92622E-A656-DF76-93DC-01201A4EA1A6}"/>
                </a:ext>
              </a:extLst>
            </p:cNvPr>
            <p:cNvSpPr>
              <a:spLocks noChangeArrowheads="1"/>
            </p:cNvSpPr>
            <p:nvPr/>
          </p:nvSpPr>
          <p:spPr bwMode="auto">
            <a:xfrm>
              <a:off x="390" y="2422"/>
              <a:ext cx="1805"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2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200" b="1">
                  <a:solidFill>
                    <a:srgbClr val="000000"/>
                  </a:solidFill>
                  <a:latin typeface="Arial" panose="020B0604020202020204" pitchFamily="34" charset="0"/>
                </a:rPr>
                <a:t>173.21.0.0/16   192.20.2.1     100</a:t>
              </a:r>
            </a:p>
          </p:txBody>
        </p:sp>
      </p:grpSp>
      <p:sp>
        <p:nvSpPr>
          <p:cNvPr id="388109" name="Line 13">
            <a:extLst>
              <a:ext uri="{FF2B5EF4-FFF2-40B4-BE49-F238E27FC236}">
                <a16:creationId xmlns:a16="http://schemas.microsoft.com/office/drawing/2014/main" id="{E2926D01-E10B-1539-FA18-FAF788E37EAB}"/>
              </a:ext>
            </a:extLst>
          </p:cNvPr>
          <p:cNvSpPr>
            <a:spLocks noChangeShapeType="1"/>
          </p:cNvSpPr>
          <p:nvPr/>
        </p:nvSpPr>
        <p:spPr bwMode="auto">
          <a:xfrm>
            <a:off x="2405063" y="2730500"/>
            <a:ext cx="400050" cy="1168400"/>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10" name="Text Box 14">
            <a:extLst>
              <a:ext uri="{FF2B5EF4-FFF2-40B4-BE49-F238E27FC236}">
                <a16:creationId xmlns:a16="http://schemas.microsoft.com/office/drawing/2014/main" id="{144E0CA2-55C8-A881-C49C-3CE53C22D97D}"/>
              </a:ext>
            </a:extLst>
          </p:cNvPr>
          <p:cNvSpPr txBox="1">
            <a:spLocks noChangeArrowheads="1"/>
          </p:cNvSpPr>
          <p:nvPr/>
        </p:nvSpPr>
        <p:spPr bwMode="auto">
          <a:xfrm>
            <a:off x="4254501" y="2409825"/>
            <a:ext cx="3406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173.21.0.0/16  192.20.2.1    100</a:t>
            </a:r>
          </a:p>
        </p:txBody>
      </p:sp>
      <p:sp>
        <p:nvSpPr>
          <p:cNvPr id="388111" name="Line 15">
            <a:extLst>
              <a:ext uri="{FF2B5EF4-FFF2-40B4-BE49-F238E27FC236}">
                <a16:creationId xmlns:a16="http://schemas.microsoft.com/office/drawing/2014/main" id="{C881F25F-3A03-0AF7-2252-EE94529814BF}"/>
              </a:ext>
            </a:extLst>
          </p:cNvPr>
          <p:cNvSpPr>
            <a:spLocks noChangeShapeType="1"/>
          </p:cNvSpPr>
          <p:nvPr/>
        </p:nvSpPr>
        <p:spPr bwMode="auto">
          <a:xfrm flipH="1">
            <a:off x="3403600" y="2730500"/>
            <a:ext cx="400050" cy="1168400"/>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12" name="Rectangle 16">
            <a:extLst>
              <a:ext uri="{FF2B5EF4-FFF2-40B4-BE49-F238E27FC236}">
                <a16:creationId xmlns:a16="http://schemas.microsoft.com/office/drawing/2014/main" id="{62E47B20-CFF5-A947-5B6F-BAFF71F2212B}"/>
              </a:ext>
            </a:extLst>
          </p:cNvPr>
          <p:cNvSpPr>
            <a:spLocks noChangeArrowheads="1"/>
          </p:cNvSpPr>
          <p:nvPr/>
        </p:nvSpPr>
        <p:spPr bwMode="auto">
          <a:xfrm>
            <a:off x="2251075" y="4711700"/>
            <a:ext cx="7277100"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22250" indent="-222250">
              <a:defRPr sz="2400">
                <a:solidFill>
                  <a:schemeClr val="tx1"/>
                </a:solidFill>
                <a:latin typeface="Times New Roman" panose="02020603050405020304" pitchFamily="18" charset="0"/>
              </a:defRPr>
            </a:lvl1pPr>
            <a:lvl2pPr marL="685800"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50000"/>
              </a:spcBef>
              <a:spcAft>
                <a:spcPct val="0"/>
              </a:spcAft>
              <a:buFontTx/>
              <a:buChar char="•"/>
            </a:pPr>
            <a:r>
              <a:rPr lang="en-GB" altLang="fr-FR" sz="2000" b="1">
                <a:solidFill>
                  <a:srgbClr val="000000"/>
                </a:solidFill>
                <a:latin typeface="Arial" panose="020B0604020202020204" pitchFamily="34" charset="0"/>
              </a:rPr>
              <a:t>Le processus BGP “in” (entrée)</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reçoit les messages des voisins</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place le ou les chemins sélectionnés dans la table BGP</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le meilleur chemin (best path) est indiqué avec le signe “&gt;”</a:t>
            </a:r>
            <a:endParaRPr lang="en-US" altLang="fr-FR" sz="1800" b="1">
              <a:solidFill>
                <a:srgbClr val="000000"/>
              </a:solidFill>
              <a:latin typeface="Arial" panose="020B0604020202020204" pitchFamily="34" charset="0"/>
            </a:endParaRPr>
          </a:p>
        </p:txBody>
      </p:sp>
      <p:grpSp>
        <p:nvGrpSpPr>
          <p:cNvPr id="388115" name="Group 19">
            <a:extLst>
              <a:ext uri="{FF2B5EF4-FFF2-40B4-BE49-F238E27FC236}">
                <a16:creationId xmlns:a16="http://schemas.microsoft.com/office/drawing/2014/main" id="{1C5FE2CE-C7BA-72C5-2DF5-CA478DE105A1}"/>
              </a:ext>
            </a:extLst>
          </p:cNvPr>
          <p:cNvGrpSpPr>
            <a:grpSpLocks/>
          </p:cNvGrpSpPr>
          <p:nvPr/>
        </p:nvGrpSpPr>
        <p:grpSpPr bwMode="auto">
          <a:xfrm>
            <a:off x="3292476" y="2297113"/>
            <a:ext cx="931863" cy="519112"/>
            <a:chOff x="538" y="1447"/>
            <a:chExt cx="587" cy="327"/>
          </a:xfrm>
        </p:grpSpPr>
        <p:sp>
          <p:nvSpPr>
            <p:cNvPr id="388116" name="AutoShape 20">
              <a:extLst>
                <a:ext uri="{FF2B5EF4-FFF2-40B4-BE49-F238E27FC236}">
                  <a16:creationId xmlns:a16="http://schemas.microsoft.com/office/drawing/2014/main" id="{94ED53D1-58DC-3ED0-816E-8D455747F424}"/>
                </a:ext>
              </a:extLst>
            </p:cNvPr>
            <p:cNvSpPr>
              <a:spLocks noChangeArrowheads="1"/>
            </p:cNvSpPr>
            <p:nvPr/>
          </p:nvSpPr>
          <p:spPr bwMode="auto">
            <a:xfrm>
              <a:off x="582" y="1447"/>
              <a:ext cx="522" cy="327"/>
            </a:xfrm>
            <a:prstGeom prst="rightArrow">
              <a:avLst>
                <a:gd name="adj1" fmla="val 49843"/>
                <a:gd name="adj2" fmla="val 58052"/>
              </a:avLst>
            </a:prstGeom>
            <a:solidFill>
              <a:srgbClr val="F35B1B"/>
            </a:solidFill>
            <a:ln w="12700">
              <a:solidFill>
                <a:schemeClr val="tx1"/>
              </a:solidFill>
              <a:miter lim="800000"/>
              <a:headEnd type="none" w="sm" len="sm"/>
              <a:tailEnd type="none" w="sm" len="sm"/>
            </a:ln>
            <a:effectLst>
              <a:outerShdw dist="53882" dir="2700000" algn="ctr" rotWithShape="0">
                <a:schemeClr val="bg2"/>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17" name="Text Box 21">
              <a:extLst>
                <a:ext uri="{FF2B5EF4-FFF2-40B4-BE49-F238E27FC236}">
                  <a16:creationId xmlns:a16="http://schemas.microsoft.com/office/drawing/2014/main" id="{BA53DEF0-8EDB-DD6A-3B30-121EA94792D1}"/>
                </a:ext>
              </a:extLst>
            </p:cNvPr>
            <p:cNvSpPr txBox="1">
              <a:spLocks noChangeArrowheads="1"/>
            </p:cNvSpPr>
            <p:nvPr/>
          </p:nvSpPr>
          <p:spPr bwMode="auto">
            <a:xfrm>
              <a:off x="538" y="1524"/>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Message</a:t>
              </a:r>
            </a:p>
          </p:txBody>
        </p:sp>
      </p:grpSp>
      <p:sp>
        <p:nvSpPr>
          <p:cNvPr id="388118" name="Text Box 22">
            <a:extLst>
              <a:ext uri="{FF2B5EF4-FFF2-40B4-BE49-F238E27FC236}">
                <a16:creationId xmlns:a16="http://schemas.microsoft.com/office/drawing/2014/main" id="{3B61ADA6-D298-6C34-EA53-C2CB5663BF55}"/>
              </a:ext>
            </a:extLst>
          </p:cNvPr>
          <p:cNvSpPr txBox="1">
            <a:spLocks noChangeArrowheads="1"/>
          </p:cNvSpPr>
          <p:nvPr/>
        </p:nvSpPr>
        <p:spPr bwMode="auto">
          <a:xfrm>
            <a:off x="4254500" y="186213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*&gt;i160.10.3.0/24  192.20.2.2    i</a:t>
            </a:r>
          </a:p>
        </p:txBody>
      </p:sp>
      <p:sp>
        <p:nvSpPr>
          <p:cNvPr id="388119" name="Text Box 23">
            <a:extLst>
              <a:ext uri="{FF2B5EF4-FFF2-40B4-BE49-F238E27FC236}">
                <a16:creationId xmlns:a16="http://schemas.microsoft.com/office/drawing/2014/main" id="{D9B7ADE6-C9C2-7A82-4344-C89EDB3B8D62}"/>
              </a:ext>
            </a:extLst>
          </p:cNvPr>
          <p:cNvSpPr txBox="1">
            <a:spLocks noChangeArrowheads="1"/>
          </p:cNvSpPr>
          <p:nvPr/>
        </p:nvSpPr>
        <p:spPr bwMode="auto">
          <a:xfrm>
            <a:off x="8132763" y="1293813"/>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Processus “Out’”</a:t>
            </a:r>
          </a:p>
        </p:txBody>
      </p:sp>
      <p:sp>
        <p:nvSpPr>
          <p:cNvPr id="388120" name="Rectangle 24">
            <a:extLst>
              <a:ext uri="{FF2B5EF4-FFF2-40B4-BE49-F238E27FC236}">
                <a16:creationId xmlns:a16="http://schemas.microsoft.com/office/drawing/2014/main" id="{BD9E56C0-811A-7A51-D238-D576C5BD20B1}"/>
              </a:ext>
            </a:extLst>
          </p:cNvPr>
          <p:cNvSpPr>
            <a:spLocks noChangeArrowheads="1"/>
          </p:cNvSpPr>
          <p:nvPr/>
        </p:nvSpPr>
        <p:spPr bwMode="auto">
          <a:xfrm>
            <a:off x="8756650" y="1781175"/>
            <a:ext cx="469900" cy="1646238"/>
          </a:xfrm>
          <a:prstGeom prst="rect">
            <a:avLst/>
          </a:prstGeom>
          <a:solidFill>
            <a:schemeClr val="accent2"/>
          </a:soli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88121" name="Text Box 25">
            <a:extLst>
              <a:ext uri="{FF2B5EF4-FFF2-40B4-BE49-F238E27FC236}">
                <a16:creationId xmlns:a16="http://schemas.microsoft.com/office/drawing/2014/main" id="{64841D13-FB02-5AED-6010-B49827F7137F}"/>
              </a:ext>
            </a:extLst>
          </p:cNvPr>
          <p:cNvSpPr txBox="1">
            <a:spLocks noChangeArrowheads="1"/>
          </p:cNvSpPr>
          <p:nvPr/>
        </p:nvSpPr>
        <p:spPr bwMode="auto">
          <a:xfrm>
            <a:off x="4356101" y="2401889"/>
            <a:ext cx="276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a:t>
            </a:r>
          </a:p>
        </p:txBody>
      </p:sp>
    </p:spTree>
  </p:cSld>
  <p:clrMapOvr>
    <a:masterClrMapping/>
  </p:clrMapOvr>
  <p:transition>
    <p:pull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88112"/>
                                        </p:tgtEl>
                                        <p:attrNameLst>
                                          <p:attrName>style.visibility</p:attrName>
                                        </p:attrNameLst>
                                      </p:cBhvr>
                                      <p:to>
                                        <p:strVal val="visible"/>
                                      </p:to>
                                    </p:set>
                                    <p:animEffect transition="in" filter="wipe(left)">
                                      <p:cBhvr>
                                        <p:cTn id="7" dur="500"/>
                                        <p:tgtEl>
                                          <p:spTgt spid="38811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88103"/>
                                        </p:tgtEl>
                                        <p:attrNameLst>
                                          <p:attrName>style.visibility</p:attrName>
                                        </p:attrNameLst>
                                      </p:cBhvr>
                                      <p:to>
                                        <p:strVal val="visible"/>
                                      </p:to>
                                    </p:set>
                                    <p:animEffect transition="in" filter="wipe(left)">
                                      <p:cBhvr>
                                        <p:cTn id="11" dur="500"/>
                                        <p:tgtEl>
                                          <p:spTgt spid="388103"/>
                                        </p:tgtEl>
                                      </p:cBhvr>
                                    </p:animEffect>
                                  </p:childTnLst>
                                  <p:subTnLst>
                                    <p:set>
                                      <p:cBhvr override="childStyle">
                                        <p:cTn dur="1" fill="hold" display="0" masterRel="nextClick" afterEffect="1"/>
                                        <p:tgtEl>
                                          <p:spTgt spid="388103"/>
                                        </p:tgtEl>
                                        <p:attrNameLst>
                                          <p:attrName>style.visibility</p:attrName>
                                        </p:attrNameLst>
                                      </p:cBhvr>
                                      <p:to>
                                        <p:strVal val="hidden"/>
                                      </p:to>
                                    </p:set>
                                  </p:sub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499"/>
                                          </p:stCondLst>
                                        </p:cTn>
                                        <p:tgtEl>
                                          <p:spTgt spid="388106"/>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nodeType="afterEffect">
                                  <p:stCondLst>
                                    <p:cond delay="0"/>
                                  </p:stCondLst>
                                  <p:childTnLst>
                                    <p:set>
                                      <p:cBhvr>
                                        <p:cTn id="17" dur="1" fill="hold">
                                          <p:stCondLst>
                                            <p:cond delay="499"/>
                                          </p:stCondLst>
                                        </p:cTn>
                                        <p:tgtEl>
                                          <p:spTgt spid="388109"/>
                                        </p:tgtEl>
                                        <p:attrNameLst>
                                          <p:attrName>style.visibility</p:attrName>
                                        </p:attrNameLst>
                                      </p:cBhvr>
                                      <p:to>
                                        <p:strVal val="visible"/>
                                      </p:to>
                                    </p:set>
                                  </p:childTnLst>
                                  <p:subTnLst>
                                    <p:set>
                                      <p:cBhvr override="childStyle">
                                        <p:cTn dur="1" fill="hold" display="0" masterRel="nextClick" afterEffect="1"/>
                                        <p:tgtEl>
                                          <p:spTgt spid="388109"/>
                                        </p:tgtEl>
                                        <p:attrNameLst>
                                          <p:attrName>style.visibility</p:attrName>
                                        </p:attrNameLst>
                                      </p:cBhvr>
                                      <p:to>
                                        <p:strVal val="hidden"/>
                                      </p:to>
                                    </p:set>
                                  </p:sub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88115"/>
                                        </p:tgtEl>
                                        <p:attrNameLst>
                                          <p:attrName>style.visibility</p:attrName>
                                        </p:attrNameLst>
                                      </p:cBhvr>
                                      <p:to>
                                        <p:strVal val="visible"/>
                                      </p:to>
                                    </p:set>
                                    <p:animEffect transition="in" filter="wipe(left)">
                                      <p:cBhvr>
                                        <p:cTn id="21" dur="500"/>
                                        <p:tgtEl>
                                          <p:spTgt spid="388115"/>
                                        </p:tgtEl>
                                      </p:cBhvr>
                                    </p:animEffect>
                                  </p:childTnLst>
                                </p:cTn>
                              </p:par>
                            </p:childTnLst>
                          </p:cTn>
                        </p:par>
                        <p:par>
                          <p:cTn id="22" fill="hold" nodeType="afterGroup">
                            <p:stCondLst>
                              <p:cond delay="2500"/>
                            </p:stCondLst>
                            <p:childTnLst>
                              <p:par>
                                <p:cTn id="23" presetID="1" presetClass="entr" presetSubtype="0" fill="hold" nodeType="afterEffect">
                                  <p:stCondLst>
                                    <p:cond delay="0"/>
                                  </p:stCondLst>
                                  <p:childTnLst>
                                    <p:set>
                                      <p:cBhvr>
                                        <p:cTn id="24" dur="1" fill="hold">
                                          <p:stCondLst>
                                            <p:cond delay="499"/>
                                          </p:stCondLst>
                                        </p:cTn>
                                        <p:tgtEl>
                                          <p:spTgt spid="388111"/>
                                        </p:tgtEl>
                                        <p:attrNameLst>
                                          <p:attrName>style.visibility</p:attrName>
                                        </p:attrNameLst>
                                      </p:cBhvr>
                                      <p:to>
                                        <p:strVal val="visible"/>
                                      </p:to>
                                    </p:set>
                                  </p:childTnLst>
                                  <p:subTnLst>
                                    <p:set>
                                      <p:cBhvr override="childStyle">
                                        <p:cTn dur="1" fill="hold" display="0" masterRel="nextClick" afterEffect="1"/>
                                        <p:tgtEl>
                                          <p:spTgt spid="388111"/>
                                        </p:tgtEl>
                                        <p:attrNameLst>
                                          <p:attrName>style.visibility</p:attrName>
                                        </p:attrNameLst>
                                      </p:cBhvr>
                                      <p:to>
                                        <p:strVal val="hidden"/>
                                      </p:to>
                                    </p:set>
                                  </p:subTnLst>
                                </p:cTn>
                              </p:par>
                            </p:childTnLst>
                          </p:cTn>
                        </p:par>
                        <p:par>
                          <p:cTn id="25" fill="hold" nodeType="afterGroup">
                            <p:stCondLst>
                              <p:cond delay="3000"/>
                            </p:stCondLst>
                            <p:childTnLst>
                              <p:par>
                                <p:cTn id="26" presetID="1" presetClass="entr" presetSubtype="0" fill="hold" nodeType="afterEffect">
                                  <p:stCondLst>
                                    <p:cond delay="0"/>
                                  </p:stCondLst>
                                  <p:childTnLst>
                                    <p:set>
                                      <p:cBhvr>
                                        <p:cTn id="27" dur="1" fill="hold">
                                          <p:stCondLst>
                                            <p:cond delay="499"/>
                                          </p:stCondLst>
                                        </p:cTn>
                                        <p:tgtEl>
                                          <p:spTgt spid="388110"/>
                                        </p:tgtEl>
                                        <p:attrNameLst>
                                          <p:attrName>style.visibility</p:attrName>
                                        </p:attrNameLst>
                                      </p:cBhvr>
                                      <p:to>
                                        <p:strVal val="visible"/>
                                      </p:to>
                                    </p:set>
                                  </p:childTnLst>
                                </p:cTn>
                              </p:par>
                            </p:childTnLst>
                          </p:cTn>
                        </p:par>
                        <p:par>
                          <p:cTn id="28" fill="hold" nodeType="afterGroup">
                            <p:stCondLst>
                              <p:cond delay="3500"/>
                            </p:stCondLst>
                            <p:childTnLst>
                              <p:par>
                                <p:cTn id="29" presetID="1" presetClass="entr" presetSubtype="0" fill="hold" nodeType="afterEffect">
                                  <p:stCondLst>
                                    <p:cond delay="0"/>
                                  </p:stCondLst>
                                  <p:childTnLst>
                                    <p:set>
                                      <p:cBhvr>
                                        <p:cTn id="30" dur="1" fill="hold">
                                          <p:stCondLst>
                                            <p:cond delay="499"/>
                                          </p:stCondLst>
                                        </p:cTn>
                                        <p:tgtEl>
                                          <p:spTgt spid="388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a:extLst>
              <a:ext uri="{FF2B5EF4-FFF2-40B4-BE49-F238E27FC236}">
                <a16:creationId xmlns:a16="http://schemas.microsoft.com/office/drawing/2014/main" id="{B0A8203D-4F0F-C1C9-8141-73B627FD94BF}"/>
              </a:ext>
            </a:extLst>
          </p:cNvPr>
          <p:cNvSpPr>
            <a:spLocks noGrp="1" noChangeArrowheads="1"/>
          </p:cNvSpPr>
          <p:nvPr>
            <p:ph type="title"/>
          </p:nvPr>
        </p:nvSpPr>
        <p:spPr/>
        <p:txBody>
          <a:bodyPr/>
          <a:lstStyle/>
          <a:p>
            <a:r>
              <a:rPr lang="en-US" altLang="fr-FR"/>
              <a:t>Table du routeur BGP</a:t>
            </a:r>
          </a:p>
        </p:txBody>
      </p:sp>
      <p:sp>
        <p:nvSpPr>
          <p:cNvPr id="390147" name="Text Box 3">
            <a:extLst>
              <a:ext uri="{FF2B5EF4-FFF2-40B4-BE49-F238E27FC236}">
                <a16:creationId xmlns:a16="http://schemas.microsoft.com/office/drawing/2014/main" id="{343D914D-41D8-E10A-0BC7-E62DE501B889}"/>
              </a:ext>
            </a:extLst>
          </p:cNvPr>
          <p:cNvSpPr txBox="1">
            <a:spLocks noChangeArrowheads="1"/>
          </p:cNvSpPr>
          <p:nvPr/>
        </p:nvSpPr>
        <p:spPr bwMode="auto">
          <a:xfrm>
            <a:off x="8120063" y="1293813"/>
            <a:ext cx="211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Processus “OUT”</a:t>
            </a:r>
          </a:p>
        </p:txBody>
      </p:sp>
      <p:grpSp>
        <p:nvGrpSpPr>
          <p:cNvPr id="390148" name="Group 4">
            <a:extLst>
              <a:ext uri="{FF2B5EF4-FFF2-40B4-BE49-F238E27FC236}">
                <a16:creationId xmlns:a16="http://schemas.microsoft.com/office/drawing/2014/main" id="{50377DB0-7EAF-E496-43FB-83880C8078C9}"/>
              </a:ext>
            </a:extLst>
          </p:cNvPr>
          <p:cNvGrpSpPr>
            <a:grpSpLocks/>
          </p:cNvGrpSpPr>
          <p:nvPr/>
        </p:nvGrpSpPr>
        <p:grpSpPr bwMode="auto">
          <a:xfrm>
            <a:off x="6838951" y="3844927"/>
            <a:ext cx="3070225" cy="998538"/>
            <a:chOff x="3468" y="2422"/>
            <a:chExt cx="1934" cy="629"/>
          </a:xfrm>
        </p:grpSpPr>
        <p:sp>
          <p:nvSpPr>
            <p:cNvPr id="390149" name="Rectangle 5">
              <a:extLst>
                <a:ext uri="{FF2B5EF4-FFF2-40B4-BE49-F238E27FC236}">
                  <a16:creationId xmlns:a16="http://schemas.microsoft.com/office/drawing/2014/main" id="{92CE2408-DFCE-8116-64E2-19831F375367}"/>
                </a:ext>
              </a:extLst>
            </p:cNvPr>
            <p:cNvSpPr>
              <a:spLocks noChangeArrowheads="1"/>
            </p:cNvSpPr>
            <p:nvPr/>
          </p:nvSpPr>
          <p:spPr bwMode="auto">
            <a:xfrm>
              <a:off x="3503" y="2462"/>
              <a:ext cx="1752" cy="396"/>
            </a:xfrm>
            <a:prstGeom prst="rect">
              <a:avLst/>
            </a:prstGeom>
            <a:solidFill>
              <a:schemeClr val="folHlink"/>
            </a:solidFill>
            <a:ln w="12699">
              <a:solidFill>
                <a:schemeClr val="tx1"/>
              </a:solidFill>
              <a:miter lim="800000"/>
              <a:headEnd/>
              <a:tailEnd/>
            </a:ln>
            <a:effectLst>
              <a:outerShdw dist="35921" dir="2700000" algn="ctr" rotWithShape="0">
                <a:schemeClr val="tx1"/>
              </a:outerShdw>
            </a:effec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50" name="Rectangle 6">
              <a:extLst>
                <a:ext uri="{FF2B5EF4-FFF2-40B4-BE49-F238E27FC236}">
                  <a16:creationId xmlns:a16="http://schemas.microsoft.com/office/drawing/2014/main" id="{89A1BFF2-290F-07A5-7C60-3024E73743B3}"/>
                </a:ext>
              </a:extLst>
            </p:cNvPr>
            <p:cNvSpPr>
              <a:spLocks noChangeArrowheads="1"/>
            </p:cNvSpPr>
            <p:nvPr/>
          </p:nvSpPr>
          <p:spPr bwMode="auto">
            <a:xfrm>
              <a:off x="3468" y="2422"/>
              <a:ext cx="1934" cy="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51550" tIns="128338" rIns="251550" bIns="128338">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200" b="1">
                  <a:solidFill>
                    <a:srgbClr val="000000"/>
                  </a:solidFill>
                  <a:latin typeface="Arial" panose="020B0604020202020204" pitchFamily="34" charset="0"/>
                </a:rPr>
                <a:t>Network           Next-Hop      Path</a:t>
              </a:r>
            </a:p>
            <a:p>
              <a:pPr eaLnBrk="0" fontAlgn="base" hangingPunct="0">
                <a:spcBef>
                  <a:spcPct val="0"/>
                </a:spcBef>
                <a:spcAft>
                  <a:spcPct val="0"/>
                </a:spcAft>
              </a:pPr>
              <a:r>
                <a:rPr lang="en-GB" altLang="fr-FR" sz="1200" b="1">
                  <a:solidFill>
                    <a:srgbClr val="000000"/>
                  </a:solidFill>
                  <a:latin typeface="Arial" panose="020B0604020202020204" pitchFamily="34" charset="0"/>
                </a:rPr>
                <a:t>160.10.1.0/24   192.20.2.2     200</a:t>
              </a:r>
            </a:p>
            <a:p>
              <a:pPr eaLnBrk="0" fontAlgn="base" hangingPunct="0">
                <a:spcBef>
                  <a:spcPct val="0"/>
                </a:spcBef>
                <a:spcAft>
                  <a:spcPct val="0"/>
                </a:spcAft>
              </a:pPr>
              <a:r>
                <a:rPr lang="en-GB" altLang="fr-FR" sz="1200" b="1">
                  <a:solidFill>
                    <a:srgbClr val="000000"/>
                  </a:solidFill>
                  <a:latin typeface="Arial" panose="020B0604020202020204" pitchFamily="34" charset="0"/>
                </a:rPr>
                <a:t>160.10.3.0/24   192.20.2.2     200</a:t>
              </a:r>
            </a:p>
            <a:p>
              <a:pPr eaLnBrk="0" fontAlgn="base" hangingPunct="0">
                <a:spcBef>
                  <a:spcPct val="0"/>
                </a:spcBef>
                <a:spcAft>
                  <a:spcPct val="0"/>
                </a:spcAft>
              </a:pPr>
              <a:r>
                <a:rPr lang="en-GB" altLang="fr-FR" sz="1200" b="1">
                  <a:solidFill>
                    <a:srgbClr val="000000"/>
                  </a:solidFill>
                  <a:latin typeface="Arial" panose="020B0604020202020204" pitchFamily="34" charset="0"/>
                </a:rPr>
                <a:t>173.21.0.0/16   192.20.2.2     200 100</a:t>
              </a:r>
            </a:p>
          </p:txBody>
        </p:sp>
      </p:grpSp>
      <p:sp>
        <p:nvSpPr>
          <p:cNvPr id="390151" name="Line 7">
            <a:extLst>
              <a:ext uri="{FF2B5EF4-FFF2-40B4-BE49-F238E27FC236}">
                <a16:creationId xmlns:a16="http://schemas.microsoft.com/office/drawing/2014/main" id="{9CEB546A-A59C-609A-8BD9-C4A078EBC2D8}"/>
              </a:ext>
            </a:extLst>
          </p:cNvPr>
          <p:cNvSpPr>
            <a:spLocks noChangeShapeType="1"/>
          </p:cNvSpPr>
          <p:nvPr/>
        </p:nvSpPr>
        <p:spPr bwMode="auto">
          <a:xfrm>
            <a:off x="8262938" y="2705100"/>
            <a:ext cx="349250" cy="1193800"/>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52" name="Line 8">
            <a:extLst>
              <a:ext uri="{FF2B5EF4-FFF2-40B4-BE49-F238E27FC236}">
                <a16:creationId xmlns:a16="http://schemas.microsoft.com/office/drawing/2014/main" id="{0D3CF16F-2BC6-C149-1574-12254239043C}"/>
              </a:ext>
            </a:extLst>
          </p:cNvPr>
          <p:cNvSpPr>
            <a:spLocks noChangeShapeType="1"/>
          </p:cNvSpPr>
          <p:nvPr/>
        </p:nvSpPr>
        <p:spPr bwMode="auto">
          <a:xfrm flipH="1">
            <a:off x="9353551" y="2682876"/>
            <a:ext cx="307975" cy="1228725"/>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53" name="Rectangle 9">
            <a:extLst>
              <a:ext uri="{FF2B5EF4-FFF2-40B4-BE49-F238E27FC236}">
                <a16:creationId xmlns:a16="http://schemas.microsoft.com/office/drawing/2014/main" id="{456AB698-B4AC-0C09-600C-1FDC917B5245}"/>
              </a:ext>
            </a:extLst>
          </p:cNvPr>
          <p:cNvSpPr>
            <a:spLocks noChangeArrowheads="1"/>
          </p:cNvSpPr>
          <p:nvPr/>
        </p:nvSpPr>
        <p:spPr bwMode="auto">
          <a:xfrm>
            <a:off x="8142289" y="4518025"/>
            <a:ext cx="767839" cy="18466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08038">
              <a:defRPr sz="2400">
                <a:solidFill>
                  <a:schemeClr val="tx1"/>
                </a:solidFill>
                <a:latin typeface="Times New Roman" panose="02020603050405020304" pitchFamily="18" charset="0"/>
              </a:defRPr>
            </a:lvl1pPr>
            <a:lvl2pPr marL="431800" defTabSz="808038">
              <a:defRPr sz="2400">
                <a:solidFill>
                  <a:schemeClr val="tx1"/>
                </a:solidFill>
                <a:latin typeface="Times New Roman" panose="02020603050405020304" pitchFamily="18" charset="0"/>
              </a:defRPr>
            </a:lvl2pPr>
            <a:lvl3pPr marL="865188" defTabSz="808038">
              <a:defRPr sz="2400">
                <a:solidFill>
                  <a:schemeClr val="tx1"/>
                </a:solidFill>
                <a:latin typeface="Times New Roman" panose="02020603050405020304" pitchFamily="18" charset="0"/>
              </a:defRPr>
            </a:lvl3pPr>
            <a:lvl4pPr marL="1296988" defTabSz="808038">
              <a:defRPr sz="2400">
                <a:solidFill>
                  <a:schemeClr val="tx1"/>
                </a:solidFill>
                <a:latin typeface="Times New Roman" panose="02020603050405020304" pitchFamily="18" charset="0"/>
              </a:defRPr>
            </a:lvl4pPr>
            <a:lvl5pPr marL="1728788" defTabSz="808038">
              <a:defRPr sz="2400">
                <a:solidFill>
                  <a:schemeClr val="tx1"/>
                </a:solidFill>
                <a:latin typeface="Times New Roman" panose="02020603050405020304" pitchFamily="18" charset="0"/>
              </a:defRPr>
            </a:lvl5pPr>
            <a:lvl6pPr marL="2185988" defTabSz="808038" eaLnBrk="0" fontAlgn="base" hangingPunct="0">
              <a:spcBef>
                <a:spcPct val="0"/>
              </a:spcBef>
              <a:spcAft>
                <a:spcPct val="0"/>
              </a:spcAft>
              <a:defRPr sz="2400">
                <a:solidFill>
                  <a:schemeClr val="tx1"/>
                </a:solidFill>
                <a:latin typeface="Times New Roman" panose="02020603050405020304" pitchFamily="18" charset="0"/>
              </a:defRPr>
            </a:lvl6pPr>
            <a:lvl7pPr marL="2643188" defTabSz="808038" eaLnBrk="0" fontAlgn="base" hangingPunct="0">
              <a:spcBef>
                <a:spcPct val="0"/>
              </a:spcBef>
              <a:spcAft>
                <a:spcPct val="0"/>
              </a:spcAft>
              <a:defRPr sz="2400">
                <a:solidFill>
                  <a:schemeClr val="tx1"/>
                </a:solidFill>
                <a:latin typeface="Times New Roman" panose="02020603050405020304" pitchFamily="18" charset="0"/>
              </a:defRPr>
            </a:lvl7pPr>
            <a:lvl8pPr marL="3100388" defTabSz="808038" eaLnBrk="0" fontAlgn="base" hangingPunct="0">
              <a:spcBef>
                <a:spcPct val="0"/>
              </a:spcBef>
              <a:spcAft>
                <a:spcPct val="0"/>
              </a:spcAft>
              <a:defRPr sz="2400">
                <a:solidFill>
                  <a:schemeClr val="tx1"/>
                </a:solidFill>
                <a:latin typeface="Times New Roman" panose="02020603050405020304" pitchFamily="18" charset="0"/>
              </a:defRPr>
            </a:lvl8pPr>
            <a:lvl9pPr marL="3557588" defTabSz="808038" eaLnBrk="0" fontAlgn="base" hangingPunct="0">
              <a:spcBef>
                <a:spcPct val="0"/>
              </a:spcBef>
              <a:spcAft>
                <a:spcPct val="0"/>
              </a:spcAft>
              <a:defRPr sz="2400">
                <a:solidFill>
                  <a:schemeClr val="tx1"/>
                </a:solidFill>
                <a:latin typeface="Times New Roman" panose="02020603050405020304" pitchFamily="18" charset="0"/>
              </a:defRPr>
            </a:lvl9pPr>
          </a:lstStyle>
          <a:p>
            <a:pPr eaLnBrk="0" fontAlgn="base" hangingPunct="0">
              <a:spcBef>
                <a:spcPct val="0"/>
              </a:spcBef>
              <a:spcAft>
                <a:spcPct val="0"/>
              </a:spcAft>
            </a:pPr>
            <a:r>
              <a:rPr lang="en-GB" altLang="fr-FR" sz="1200" b="1">
                <a:solidFill>
                  <a:srgbClr val="3333CC"/>
                </a:solidFill>
                <a:effectLst>
                  <a:outerShdw blurRad="38100" dist="38100" dir="2700000" algn="tl">
                    <a:srgbClr val="000000"/>
                  </a:outerShdw>
                </a:effectLst>
                <a:latin typeface="Arial" panose="020B0604020202020204" pitchFamily="34" charset="0"/>
              </a:rPr>
              <a:t>192.20.2.1 </a:t>
            </a:r>
            <a:endParaRPr lang="en-GB" altLang="fr-FR" sz="1200" b="1">
              <a:solidFill>
                <a:srgbClr val="000000"/>
              </a:solidFill>
              <a:latin typeface="Arial" panose="020B0604020202020204" pitchFamily="34" charset="0"/>
            </a:endParaRPr>
          </a:p>
        </p:txBody>
      </p:sp>
      <p:sp>
        <p:nvSpPr>
          <p:cNvPr id="390154" name="Rectangle 10">
            <a:extLst>
              <a:ext uri="{FF2B5EF4-FFF2-40B4-BE49-F238E27FC236}">
                <a16:creationId xmlns:a16="http://schemas.microsoft.com/office/drawing/2014/main" id="{9E4EF02A-241A-59EE-9F30-C70693C8FDB1}"/>
              </a:ext>
            </a:extLst>
          </p:cNvPr>
          <p:cNvSpPr>
            <a:spLocks noChangeArrowheads="1"/>
          </p:cNvSpPr>
          <p:nvPr/>
        </p:nvSpPr>
        <p:spPr bwMode="auto">
          <a:xfrm>
            <a:off x="4225925" y="1803401"/>
            <a:ext cx="3625850" cy="159702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90155" name="Text Box 11">
            <a:extLst>
              <a:ext uri="{FF2B5EF4-FFF2-40B4-BE49-F238E27FC236}">
                <a16:creationId xmlns:a16="http://schemas.microsoft.com/office/drawing/2014/main" id="{B47BFB36-869A-B9DB-5977-90EA2802A2FD}"/>
              </a:ext>
            </a:extLst>
          </p:cNvPr>
          <p:cNvSpPr txBox="1">
            <a:spLocks noChangeArrowheads="1"/>
          </p:cNvSpPr>
          <p:nvPr/>
        </p:nvSpPr>
        <p:spPr bwMode="auto">
          <a:xfrm>
            <a:off x="5372100" y="1490663"/>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sp>
        <p:nvSpPr>
          <p:cNvPr id="390156" name="Text Box 12">
            <a:extLst>
              <a:ext uri="{FF2B5EF4-FFF2-40B4-BE49-F238E27FC236}">
                <a16:creationId xmlns:a16="http://schemas.microsoft.com/office/drawing/2014/main" id="{6A3E14FE-7693-2776-F6F2-DDCBA8FC89AA}"/>
              </a:ext>
            </a:extLst>
          </p:cNvPr>
          <p:cNvSpPr txBox="1">
            <a:spLocks noChangeArrowheads="1"/>
          </p:cNvSpPr>
          <p:nvPr/>
        </p:nvSpPr>
        <p:spPr bwMode="auto">
          <a:xfrm>
            <a:off x="4254501" y="2409825"/>
            <a:ext cx="3406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 &gt; 173.21.0.0/16  192.20.2.1    100</a:t>
            </a:r>
          </a:p>
        </p:txBody>
      </p:sp>
      <p:sp>
        <p:nvSpPr>
          <p:cNvPr id="390157" name="Text Box 13">
            <a:extLst>
              <a:ext uri="{FF2B5EF4-FFF2-40B4-BE49-F238E27FC236}">
                <a16:creationId xmlns:a16="http://schemas.microsoft.com/office/drawing/2014/main" id="{90F02F0B-1D23-349E-8741-2CDD588DE21E}"/>
              </a:ext>
            </a:extLst>
          </p:cNvPr>
          <p:cNvSpPr txBox="1">
            <a:spLocks noChangeArrowheads="1"/>
          </p:cNvSpPr>
          <p:nvPr/>
        </p:nvSpPr>
        <p:spPr bwMode="auto">
          <a:xfrm>
            <a:off x="4254500" y="1862139"/>
            <a:ext cx="35317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*&gt;i160.10.3.0/24  192.20.2.2    i</a:t>
            </a:r>
          </a:p>
        </p:txBody>
      </p:sp>
      <p:sp>
        <p:nvSpPr>
          <p:cNvPr id="390158" name="Text Box 14">
            <a:extLst>
              <a:ext uri="{FF2B5EF4-FFF2-40B4-BE49-F238E27FC236}">
                <a16:creationId xmlns:a16="http://schemas.microsoft.com/office/drawing/2014/main" id="{C5D0BB87-44A6-240A-F1AF-0E30251EAB6E}"/>
              </a:ext>
            </a:extLst>
          </p:cNvPr>
          <p:cNvSpPr txBox="1">
            <a:spLocks noChangeArrowheads="1"/>
          </p:cNvSpPr>
          <p:nvPr/>
        </p:nvSpPr>
        <p:spPr bwMode="auto">
          <a:xfrm>
            <a:off x="4254501" y="2414589"/>
            <a:ext cx="276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a:t>
            </a:r>
          </a:p>
        </p:txBody>
      </p:sp>
      <p:sp>
        <p:nvSpPr>
          <p:cNvPr id="390159" name="Rectangle 15">
            <a:extLst>
              <a:ext uri="{FF2B5EF4-FFF2-40B4-BE49-F238E27FC236}">
                <a16:creationId xmlns:a16="http://schemas.microsoft.com/office/drawing/2014/main" id="{897A436D-9E75-50B7-2226-E367BCAFE365}"/>
              </a:ext>
            </a:extLst>
          </p:cNvPr>
          <p:cNvSpPr>
            <a:spLocks noChangeArrowheads="1"/>
          </p:cNvSpPr>
          <p:nvPr/>
        </p:nvSpPr>
        <p:spPr bwMode="auto">
          <a:xfrm>
            <a:off x="2830513" y="1781175"/>
            <a:ext cx="469900" cy="1646238"/>
          </a:xfrm>
          <a:prstGeom prst="rect">
            <a:avLst/>
          </a:prstGeom>
          <a:solidFill>
            <a:schemeClr val="accent1"/>
          </a:soli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60" name="Text Box 16">
            <a:extLst>
              <a:ext uri="{FF2B5EF4-FFF2-40B4-BE49-F238E27FC236}">
                <a16:creationId xmlns:a16="http://schemas.microsoft.com/office/drawing/2014/main" id="{E81DF004-18F1-AC88-91C5-BC196ABCA2E6}"/>
              </a:ext>
            </a:extLst>
          </p:cNvPr>
          <p:cNvSpPr txBox="1">
            <a:spLocks noChangeArrowheads="1"/>
          </p:cNvSpPr>
          <p:nvPr/>
        </p:nvSpPr>
        <p:spPr bwMode="auto">
          <a:xfrm>
            <a:off x="2320925" y="1293813"/>
            <a:ext cx="186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Processus “IN”</a:t>
            </a:r>
          </a:p>
        </p:txBody>
      </p:sp>
      <p:grpSp>
        <p:nvGrpSpPr>
          <p:cNvPr id="390161" name="Group 17">
            <a:extLst>
              <a:ext uri="{FF2B5EF4-FFF2-40B4-BE49-F238E27FC236}">
                <a16:creationId xmlns:a16="http://schemas.microsoft.com/office/drawing/2014/main" id="{5B195226-A284-F338-A259-E6C63081D311}"/>
              </a:ext>
            </a:extLst>
          </p:cNvPr>
          <p:cNvGrpSpPr>
            <a:grpSpLocks/>
          </p:cNvGrpSpPr>
          <p:nvPr/>
        </p:nvGrpSpPr>
        <p:grpSpPr bwMode="auto">
          <a:xfrm>
            <a:off x="7845426" y="2297113"/>
            <a:ext cx="931863" cy="519112"/>
            <a:chOff x="538" y="1447"/>
            <a:chExt cx="587" cy="327"/>
          </a:xfrm>
        </p:grpSpPr>
        <p:sp>
          <p:nvSpPr>
            <p:cNvPr id="390162" name="AutoShape 18">
              <a:extLst>
                <a:ext uri="{FF2B5EF4-FFF2-40B4-BE49-F238E27FC236}">
                  <a16:creationId xmlns:a16="http://schemas.microsoft.com/office/drawing/2014/main" id="{9965AEB4-084C-4007-81D8-382B31BF6EFB}"/>
                </a:ext>
              </a:extLst>
            </p:cNvPr>
            <p:cNvSpPr>
              <a:spLocks noChangeArrowheads="1"/>
            </p:cNvSpPr>
            <p:nvPr/>
          </p:nvSpPr>
          <p:spPr bwMode="auto">
            <a:xfrm>
              <a:off x="582" y="1447"/>
              <a:ext cx="522" cy="327"/>
            </a:xfrm>
            <a:prstGeom prst="rightArrow">
              <a:avLst>
                <a:gd name="adj1" fmla="val 49843"/>
                <a:gd name="adj2" fmla="val 58052"/>
              </a:avLst>
            </a:prstGeom>
            <a:solidFill>
              <a:srgbClr val="F35B1B"/>
            </a:solidFill>
            <a:ln w="12700">
              <a:solidFill>
                <a:schemeClr val="tx1"/>
              </a:solidFill>
              <a:miter lim="800000"/>
              <a:headEnd type="none" w="sm" len="sm"/>
              <a:tailEnd type="none" w="sm" len="sm"/>
            </a:ln>
            <a:effectLst>
              <a:outerShdw dist="53882" dir="2700000" algn="ctr" rotWithShape="0">
                <a:schemeClr val="bg2"/>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63" name="Text Box 19">
              <a:extLst>
                <a:ext uri="{FF2B5EF4-FFF2-40B4-BE49-F238E27FC236}">
                  <a16:creationId xmlns:a16="http://schemas.microsoft.com/office/drawing/2014/main" id="{59CB773F-0439-DB9C-5750-B8E59D27DB86}"/>
                </a:ext>
              </a:extLst>
            </p:cNvPr>
            <p:cNvSpPr txBox="1">
              <a:spLocks noChangeArrowheads="1"/>
            </p:cNvSpPr>
            <p:nvPr/>
          </p:nvSpPr>
          <p:spPr bwMode="auto">
            <a:xfrm>
              <a:off x="538" y="1524"/>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Message</a:t>
              </a:r>
            </a:p>
          </p:txBody>
        </p:sp>
      </p:grpSp>
      <p:sp>
        <p:nvSpPr>
          <p:cNvPr id="390164" name="Rectangle 20">
            <a:extLst>
              <a:ext uri="{FF2B5EF4-FFF2-40B4-BE49-F238E27FC236}">
                <a16:creationId xmlns:a16="http://schemas.microsoft.com/office/drawing/2014/main" id="{39C23A1C-8AFE-DAA1-604E-D46F19F04B76}"/>
              </a:ext>
            </a:extLst>
          </p:cNvPr>
          <p:cNvSpPr>
            <a:spLocks noChangeArrowheads="1"/>
          </p:cNvSpPr>
          <p:nvPr/>
        </p:nvSpPr>
        <p:spPr bwMode="auto">
          <a:xfrm>
            <a:off x="8756650" y="1781175"/>
            <a:ext cx="469900" cy="1646238"/>
          </a:xfrm>
          <a:prstGeom prst="rect">
            <a:avLst/>
          </a:prstGeom>
          <a:solidFill>
            <a:schemeClr val="accent2"/>
          </a:soli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nvGrpSpPr>
          <p:cNvPr id="390165" name="Group 21">
            <a:extLst>
              <a:ext uri="{FF2B5EF4-FFF2-40B4-BE49-F238E27FC236}">
                <a16:creationId xmlns:a16="http://schemas.microsoft.com/office/drawing/2014/main" id="{51E42BCF-DEAA-2B64-0273-83F615725B26}"/>
              </a:ext>
            </a:extLst>
          </p:cNvPr>
          <p:cNvGrpSpPr>
            <a:grpSpLocks/>
          </p:cNvGrpSpPr>
          <p:nvPr/>
        </p:nvGrpSpPr>
        <p:grpSpPr bwMode="auto">
          <a:xfrm>
            <a:off x="9207501" y="2297113"/>
            <a:ext cx="931863" cy="519112"/>
            <a:chOff x="538" y="1447"/>
            <a:chExt cx="587" cy="327"/>
          </a:xfrm>
        </p:grpSpPr>
        <p:sp>
          <p:nvSpPr>
            <p:cNvPr id="390166" name="AutoShape 22">
              <a:extLst>
                <a:ext uri="{FF2B5EF4-FFF2-40B4-BE49-F238E27FC236}">
                  <a16:creationId xmlns:a16="http://schemas.microsoft.com/office/drawing/2014/main" id="{B616DBFE-C0C6-3122-9A37-2C5088852E69}"/>
                </a:ext>
              </a:extLst>
            </p:cNvPr>
            <p:cNvSpPr>
              <a:spLocks noChangeArrowheads="1"/>
            </p:cNvSpPr>
            <p:nvPr/>
          </p:nvSpPr>
          <p:spPr bwMode="auto">
            <a:xfrm>
              <a:off x="582" y="1447"/>
              <a:ext cx="522" cy="327"/>
            </a:xfrm>
            <a:prstGeom prst="rightArrow">
              <a:avLst>
                <a:gd name="adj1" fmla="val 49843"/>
                <a:gd name="adj2" fmla="val 58052"/>
              </a:avLst>
            </a:prstGeom>
            <a:solidFill>
              <a:srgbClr val="F35B1B"/>
            </a:solidFill>
            <a:ln w="12700">
              <a:solidFill>
                <a:schemeClr val="tx1"/>
              </a:solidFill>
              <a:miter lim="800000"/>
              <a:headEnd type="none" w="sm" len="sm"/>
              <a:tailEnd type="none" w="sm" len="sm"/>
            </a:ln>
            <a:effectLst>
              <a:outerShdw dist="53882" dir="2700000" algn="ctr" rotWithShape="0">
                <a:schemeClr val="bg2"/>
              </a:outerShdw>
            </a:effec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67" name="Text Box 23">
              <a:extLst>
                <a:ext uri="{FF2B5EF4-FFF2-40B4-BE49-F238E27FC236}">
                  <a16:creationId xmlns:a16="http://schemas.microsoft.com/office/drawing/2014/main" id="{CDB95FF0-04BF-0394-829E-F2C313E53BA4}"/>
                </a:ext>
              </a:extLst>
            </p:cNvPr>
            <p:cNvSpPr txBox="1">
              <a:spLocks noChangeArrowheads="1"/>
            </p:cNvSpPr>
            <p:nvPr/>
          </p:nvSpPr>
          <p:spPr bwMode="auto">
            <a:xfrm>
              <a:off x="538" y="1524"/>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400" b="1">
                  <a:solidFill>
                    <a:srgbClr val="000000"/>
                  </a:solidFill>
                  <a:latin typeface="Arial" panose="020B0604020202020204" pitchFamily="34" charset="0"/>
                </a:rPr>
                <a:t>Message</a:t>
              </a:r>
            </a:p>
          </p:txBody>
        </p:sp>
      </p:grpSp>
      <p:sp>
        <p:nvSpPr>
          <p:cNvPr id="390168" name="Rectangle 24">
            <a:extLst>
              <a:ext uri="{FF2B5EF4-FFF2-40B4-BE49-F238E27FC236}">
                <a16:creationId xmlns:a16="http://schemas.microsoft.com/office/drawing/2014/main" id="{C613F929-ABA2-E193-BAAB-CFC8D13295A9}"/>
              </a:ext>
            </a:extLst>
          </p:cNvPr>
          <p:cNvSpPr>
            <a:spLocks noChangeArrowheads="1"/>
          </p:cNvSpPr>
          <p:nvPr/>
        </p:nvSpPr>
        <p:spPr bwMode="auto">
          <a:xfrm>
            <a:off x="2251075" y="4711701"/>
            <a:ext cx="57975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22250" indent="-222250">
              <a:defRPr sz="2400">
                <a:solidFill>
                  <a:schemeClr val="tx1"/>
                </a:solidFill>
                <a:latin typeface="Times New Roman" panose="02020603050405020304" pitchFamily="18" charset="0"/>
              </a:defRPr>
            </a:lvl1pPr>
            <a:lvl2pPr marL="685800"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50000"/>
              </a:spcBef>
              <a:spcAft>
                <a:spcPct val="0"/>
              </a:spcAft>
              <a:buFontTx/>
              <a:buChar char="•"/>
            </a:pPr>
            <a:r>
              <a:rPr lang="en-GB" altLang="fr-FR" sz="2000" b="1">
                <a:solidFill>
                  <a:srgbClr val="000000"/>
                </a:solidFill>
                <a:latin typeface="Arial" panose="020B0604020202020204" pitchFamily="34" charset="0"/>
              </a:rPr>
              <a:t>Le processus BGP “out” (sortie)</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message construit à partir des informations</a:t>
            </a:r>
            <a:br>
              <a:rPr lang="en-GB" altLang="fr-FR" sz="1800" b="1">
                <a:solidFill>
                  <a:srgbClr val="000000"/>
                </a:solidFill>
                <a:latin typeface="Arial" panose="020B0604020202020204" pitchFamily="34" charset="0"/>
              </a:rPr>
            </a:br>
            <a:r>
              <a:rPr lang="en-GB" altLang="fr-FR" sz="1800" b="1">
                <a:solidFill>
                  <a:srgbClr val="000000"/>
                </a:solidFill>
                <a:latin typeface="Arial" panose="020B0604020202020204" pitchFamily="34" charset="0"/>
              </a:rPr>
              <a:t>de la table BGP</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modification du message selon configuration</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envoi du message aux voisins</a:t>
            </a:r>
            <a:endParaRPr lang="en-US" altLang="fr-FR" sz="1800" b="1">
              <a:solidFill>
                <a:srgbClr val="000000"/>
              </a:solidFill>
              <a:latin typeface="Arial" panose="020B0604020202020204" pitchFamily="34" charset="0"/>
            </a:endParaRPr>
          </a:p>
        </p:txBody>
      </p:sp>
      <p:grpSp>
        <p:nvGrpSpPr>
          <p:cNvPr id="390171" name="Group 27">
            <a:extLst>
              <a:ext uri="{FF2B5EF4-FFF2-40B4-BE49-F238E27FC236}">
                <a16:creationId xmlns:a16="http://schemas.microsoft.com/office/drawing/2014/main" id="{9A030BDD-2C75-EF7B-408A-C4081C5E313D}"/>
              </a:ext>
            </a:extLst>
          </p:cNvPr>
          <p:cNvGrpSpPr>
            <a:grpSpLocks/>
          </p:cNvGrpSpPr>
          <p:nvPr/>
        </p:nvGrpSpPr>
        <p:grpSpPr bwMode="auto">
          <a:xfrm>
            <a:off x="8072439" y="4514851"/>
            <a:ext cx="2154237" cy="1057275"/>
            <a:chOff x="4125" y="2844"/>
            <a:chExt cx="1357" cy="666"/>
          </a:xfrm>
        </p:grpSpPr>
        <p:sp>
          <p:nvSpPr>
            <p:cNvPr id="390172" name="Rectangle 28">
              <a:extLst>
                <a:ext uri="{FF2B5EF4-FFF2-40B4-BE49-F238E27FC236}">
                  <a16:creationId xmlns:a16="http://schemas.microsoft.com/office/drawing/2014/main" id="{429B69FC-B6FB-E28C-F387-1F4EEF358FCE}"/>
                </a:ext>
              </a:extLst>
            </p:cNvPr>
            <p:cNvSpPr>
              <a:spLocks noChangeArrowheads="1"/>
            </p:cNvSpPr>
            <p:nvPr/>
          </p:nvSpPr>
          <p:spPr bwMode="auto">
            <a:xfrm>
              <a:off x="4160" y="2844"/>
              <a:ext cx="476" cy="128"/>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0173" name="Text Box 29">
              <a:extLst>
                <a:ext uri="{FF2B5EF4-FFF2-40B4-BE49-F238E27FC236}">
                  <a16:creationId xmlns:a16="http://schemas.microsoft.com/office/drawing/2014/main" id="{01CC99F0-13F5-0825-B0A2-72160E6848CA}"/>
                </a:ext>
              </a:extLst>
            </p:cNvPr>
            <p:cNvSpPr txBox="1">
              <a:spLocks noChangeArrowheads="1"/>
            </p:cNvSpPr>
            <p:nvPr/>
          </p:nvSpPr>
          <p:spPr bwMode="auto">
            <a:xfrm>
              <a:off x="4125" y="3337"/>
              <a:ext cx="135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sz="1200" b="1">
                  <a:solidFill>
                    <a:srgbClr val="000000"/>
                  </a:solidFill>
                  <a:latin typeface="Arial" panose="020B0604020202020204" pitchFamily="34" charset="0"/>
                </a:rPr>
                <a:t>Modification du “next-hop”</a:t>
              </a:r>
            </a:p>
          </p:txBody>
        </p:sp>
        <p:sp>
          <p:nvSpPr>
            <p:cNvPr id="390174" name="Line 30">
              <a:extLst>
                <a:ext uri="{FF2B5EF4-FFF2-40B4-BE49-F238E27FC236}">
                  <a16:creationId xmlns:a16="http://schemas.microsoft.com/office/drawing/2014/main" id="{4E412AAA-A524-CAD7-7CA8-6D68529A716B}"/>
                </a:ext>
              </a:extLst>
            </p:cNvPr>
            <p:cNvSpPr>
              <a:spLocks noChangeShapeType="1"/>
            </p:cNvSpPr>
            <p:nvPr/>
          </p:nvSpPr>
          <p:spPr bwMode="auto">
            <a:xfrm>
              <a:off x="4398" y="2962"/>
              <a:ext cx="246" cy="414"/>
            </a:xfrm>
            <a:prstGeom prst="line">
              <a:avLst/>
            </a:prstGeom>
            <a:noFill/>
            <a:ln w="12700">
              <a:solidFill>
                <a:schemeClr val="tx1"/>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51550" tIns="128338" rIns="251550" bIns="128338">
              <a:spAutoFit/>
            </a:bodyP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90168"/>
                                        </p:tgtEl>
                                        <p:attrNameLst>
                                          <p:attrName>style.visibility</p:attrName>
                                        </p:attrNameLst>
                                      </p:cBhvr>
                                      <p:to>
                                        <p:strVal val="visible"/>
                                      </p:to>
                                    </p:set>
                                    <p:animEffect transition="in" filter="wipe(left)">
                                      <p:cBhvr>
                                        <p:cTn id="7" dur="500"/>
                                        <p:tgtEl>
                                          <p:spTgt spid="39016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90161"/>
                                        </p:tgtEl>
                                        <p:attrNameLst>
                                          <p:attrName>style.visibility</p:attrName>
                                        </p:attrNameLst>
                                      </p:cBhvr>
                                      <p:to>
                                        <p:strVal val="visible"/>
                                      </p:to>
                                    </p:set>
                                    <p:animEffect transition="in" filter="wipe(left)">
                                      <p:cBhvr>
                                        <p:cTn id="11" dur="500"/>
                                        <p:tgtEl>
                                          <p:spTgt spid="390161"/>
                                        </p:tgtEl>
                                      </p:cBhvr>
                                    </p:animEffect>
                                  </p:childTnLst>
                                  <p:subTnLst>
                                    <p:set>
                                      <p:cBhvr override="childStyle">
                                        <p:cTn dur="1" fill="hold" display="0" masterRel="nextClick" afterEffect="1"/>
                                        <p:tgtEl>
                                          <p:spTgt spid="390161"/>
                                        </p:tgtEl>
                                        <p:attrNameLst>
                                          <p:attrName>style.visibility</p:attrName>
                                        </p:attrNameLst>
                                      </p:cBhvr>
                                      <p:to>
                                        <p:strVal val="hidden"/>
                                      </p:to>
                                    </p:set>
                                  </p:subTnLst>
                                </p:cTn>
                              </p:par>
                            </p:childTnLst>
                          </p:cTn>
                        </p:par>
                        <p:par>
                          <p:cTn id="12" fill="hold" nodeType="afterGroup">
                            <p:stCondLst>
                              <p:cond delay="1000"/>
                            </p:stCondLst>
                            <p:childTnLst>
                              <p:par>
                                <p:cTn id="13" presetID="1" presetClass="entr" presetSubtype="0" fill="hold" nodeType="afterEffect">
                                  <p:stCondLst>
                                    <p:cond delay="0"/>
                                  </p:stCondLst>
                                  <p:childTnLst>
                                    <p:set>
                                      <p:cBhvr>
                                        <p:cTn id="14" dur="1" fill="hold">
                                          <p:stCondLst>
                                            <p:cond delay="499"/>
                                          </p:stCondLst>
                                        </p:cTn>
                                        <p:tgtEl>
                                          <p:spTgt spid="390148"/>
                                        </p:tgtEl>
                                        <p:attrNameLst>
                                          <p:attrName>style.visibility</p:attrName>
                                        </p:attrNameLst>
                                      </p:cBhvr>
                                      <p:to>
                                        <p:strVal val="visible"/>
                                      </p:to>
                                    </p:set>
                                  </p:childTnLst>
                                </p:cTn>
                              </p:par>
                            </p:childTnLst>
                          </p:cTn>
                        </p:par>
                        <p:par>
                          <p:cTn id="15" fill="hold" nodeType="afterGroup">
                            <p:stCondLst>
                              <p:cond delay="1500"/>
                            </p:stCondLst>
                            <p:childTnLst>
                              <p:par>
                                <p:cTn id="16" presetID="1" presetClass="entr" presetSubtype="0" fill="hold" nodeType="afterEffect">
                                  <p:stCondLst>
                                    <p:cond delay="0"/>
                                  </p:stCondLst>
                                  <p:childTnLst>
                                    <p:set>
                                      <p:cBhvr>
                                        <p:cTn id="17" dur="1" fill="hold">
                                          <p:stCondLst>
                                            <p:cond delay="499"/>
                                          </p:stCondLst>
                                        </p:cTn>
                                        <p:tgtEl>
                                          <p:spTgt spid="390151"/>
                                        </p:tgtEl>
                                        <p:attrNameLst>
                                          <p:attrName>style.visibility</p:attrName>
                                        </p:attrNameLst>
                                      </p:cBhvr>
                                      <p:to>
                                        <p:strVal val="visible"/>
                                      </p:to>
                                    </p:set>
                                  </p:childTnLst>
                                  <p:subTnLst>
                                    <p:set>
                                      <p:cBhvr override="childStyle">
                                        <p:cTn dur="1" fill="hold" display="0" masterRel="nextClick" afterEffect="1"/>
                                        <p:tgtEl>
                                          <p:spTgt spid="390151"/>
                                        </p:tgtEl>
                                        <p:attrNameLst>
                                          <p:attrName>style.visibility</p:attrName>
                                        </p:attrNameLst>
                                      </p:cBhvr>
                                      <p:to>
                                        <p:strVal val="hidden"/>
                                      </p:to>
                                    </p:set>
                                  </p:subTnLst>
                                </p:cTn>
                              </p:par>
                            </p:childTnLst>
                          </p:cTn>
                        </p:par>
                        <p:par>
                          <p:cTn id="18" fill="hold" nodeType="afterGroup">
                            <p:stCondLst>
                              <p:cond delay="2000"/>
                            </p:stCondLst>
                            <p:childTnLst>
                              <p:par>
                                <p:cTn id="19" presetID="1" presetClass="entr" presetSubtype="0" fill="hold" nodeType="afterEffect">
                                  <p:stCondLst>
                                    <p:cond delay="0"/>
                                  </p:stCondLst>
                                  <p:childTnLst>
                                    <p:set>
                                      <p:cBhvr>
                                        <p:cTn id="20" dur="1" fill="hold">
                                          <p:stCondLst>
                                            <p:cond delay="499"/>
                                          </p:stCondLst>
                                        </p:cTn>
                                        <p:tgtEl>
                                          <p:spTgt spid="390153"/>
                                        </p:tgtEl>
                                        <p:attrNameLst>
                                          <p:attrName>style.visibility</p:attrName>
                                        </p:attrNameLst>
                                      </p:cBhvr>
                                      <p:to>
                                        <p:strVal val="visible"/>
                                      </p:to>
                                    </p:set>
                                  </p:childTnLst>
                                </p:cTn>
                              </p:par>
                            </p:childTnLst>
                          </p:cTn>
                        </p:par>
                        <p:par>
                          <p:cTn id="21" fill="hold" nodeType="afterGroup">
                            <p:stCondLst>
                              <p:cond delay="2500"/>
                            </p:stCondLst>
                            <p:childTnLst>
                              <p:par>
                                <p:cTn id="22" presetID="1" presetClass="entr" presetSubtype="0" fill="hold" nodeType="afterEffect">
                                  <p:stCondLst>
                                    <p:cond delay="0"/>
                                  </p:stCondLst>
                                  <p:childTnLst>
                                    <p:set>
                                      <p:cBhvr>
                                        <p:cTn id="23" dur="1" fill="hold">
                                          <p:stCondLst>
                                            <p:cond delay="499"/>
                                          </p:stCondLst>
                                        </p:cTn>
                                        <p:tgtEl>
                                          <p:spTgt spid="390171"/>
                                        </p:tgtEl>
                                        <p:attrNameLst>
                                          <p:attrName>style.visibility</p:attrName>
                                        </p:attrNameLst>
                                      </p:cBhvr>
                                      <p:to>
                                        <p:strVal val="visible"/>
                                      </p:to>
                                    </p:set>
                                  </p:childTnLst>
                                  <p:subTnLst>
                                    <p:set>
                                      <p:cBhvr override="childStyle">
                                        <p:cTn dur="1" fill="hold" display="0" masterRel="nextClick" afterEffect="1"/>
                                        <p:tgtEl>
                                          <p:spTgt spid="390171"/>
                                        </p:tgtEl>
                                        <p:attrNameLst>
                                          <p:attrName>style.visibility</p:attrName>
                                        </p:attrNameLst>
                                      </p:cBhvr>
                                      <p:to>
                                        <p:strVal val="hidden"/>
                                      </p:to>
                                    </p:set>
                                  </p:subTnLst>
                                </p:cTn>
                              </p:par>
                            </p:childTnLst>
                          </p:cTn>
                        </p:par>
                        <p:par>
                          <p:cTn id="24" fill="hold" nodeType="afterGroup">
                            <p:stCondLst>
                              <p:cond delay="3000"/>
                            </p:stCondLst>
                            <p:childTnLst>
                              <p:par>
                                <p:cTn id="25" presetID="22" presetClass="entr" presetSubtype="8" fill="hold" nodeType="afterEffect">
                                  <p:stCondLst>
                                    <p:cond delay="0"/>
                                  </p:stCondLst>
                                  <p:childTnLst>
                                    <p:set>
                                      <p:cBhvr>
                                        <p:cTn id="26" dur="1" fill="hold">
                                          <p:stCondLst>
                                            <p:cond delay="0"/>
                                          </p:stCondLst>
                                        </p:cTn>
                                        <p:tgtEl>
                                          <p:spTgt spid="390165"/>
                                        </p:tgtEl>
                                        <p:attrNameLst>
                                          <p:attrName>style.visibility</p:attrName>
                                        </p:attrNameLst>
                                      </p:cBhvr>
                                      <p:to>
                                        <p:strVal val="visible"/>
                                      </p:to>
                                    </p:set>
                                    <p:animEffect transition="in" filter="wipe(left)">
                                      <p:cBhvr>
                                        <p:cTn id="27" dur="500"/>
                                        <p:tgtEl>
                                          <p:spTgt spid="390165"/>
                                        </p:tgtEl>
                                      </p:cBhvr>
                                    </p:animEffect>
                                  </p:childTnLst>
                                </p:cTn>
                              </p:par>
                            </p:childTnLst>
                          </p:cTn>
                        </p:par>
                        <p:par>
                          <p:cTn id="28" fill="hold" nodeType="afterGroup">
                            <p:stCondLst>
                              <p:cond delay="3500"/>
                            </p:stCondLst>
                            <p:childTnLst>
                              <p:par>
                                <p:cTn id="29" presetID="1" presetClass="entr" presetSubtype="0" fill="hold" nodeType="afterEffect">
                                  <p:stCondLst>
                                    <p:cond delay="0"/>
                                  </p:stCondLst>
                                  <p:childTnLst>
                                    <p:set>
                                      <p:cBhvr>
                                        <p:cTn id="30" dur="1" fill="hold">
                                          <p:stCondLst>
                                            <p:cond delay="499"/>
                                          </p:stCondLst>
                                        </p:cTn>
                                        <p:tgtEl>
                                          <p:spTgt spid="390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a:extLst>
              <a:ext uri="{FF2B5EF4-FFF2-40B4-BE49-F238E27FC236}">
                <a16:creationId xmlns:a16="http://schemas.microsoft.com/office/drawing/2014/main" id="{C0748437-9C20-6FF2-A456-64B96897DD13}"/>
              </a:ext>
            </a:extLst>
          </p:cNvPr>
          <p:cNvSpPr>
            <a:spLocks noChangeArrowheads="1"/>
          </p:cNvSpPr>
          <p:nvPr/>
        </p:nvSpPr>
        <p:spPr bwMode="auto">
          <a:xfrm>
            <a:off x="2971800" y="4230689"/>
            <a:ext cx="2325688" cy="1597025"/>
          </a:xfrm>
          <a:prstGeom prst="rect">
            <a:avLst/>
          </a:prstGeom>
          <a:solidFill>
            <a:srgbClr val="00B17A"/>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92195" name="Rectangle 3">
            <a:extLst>
              <a:ext uri="{FF2B5EF4-FFF2-40B4-BE49-F238E27FC236}">
                <a16:creationId xmlns:a16="http://schemas.microsoft.com/office/drawing/2014/main" id="{26D0FF7C-910E-C12A-B704-767240210805}"/>
              </a:ext>
            </a:extLst>
          </p:cNvPr>
          <p:cNvSpPr>
            <a:spLocks noChangeArrowheads="1"/>
          </p:cNvSpPr>
          <p:nvPr/>
        </p:nvSpPr>
        <p:spPr bwMode="auto">
          <a:xfrm>
            <a:off x="3044825" y="1803401"/>
            <a:ext cx="3625850" cy="1362075"/>
          </a:xfrm>
          <a:prstGeom prst="rect">
            <a:avLst/>
          </a:prstGeom>
          <a:solidFill>
            <a:schemeClr val="folHlink"/>
          </a:solidFill>
          <a:ln w="12700">
            <a:solidFill>
              <a:schemeClr val="tx1"/>
            </a:solidFill>
            <a:miter lim="800000"/>
            <a:headEnd type="none" w="sm" len="sm"/>
            <a:tailEnd type="none" w="sm" len="sm"/>
          </a:ln>
          <a:effectLst>
            <a:outerShdw dist="35921" dir="2700000" algn="ctr" rotWithShape="0">
              <a:schemeClr val="tx1"/>
            </a:outerShdw>
          </a:effectLst>
        </p:spPr>
        <p:txBody>
          <a:bodyPr wrap="none" tIns="91440" bIns="91440"/>
          <a:lstStyle/>
          <a:p>
            <a:pPr algn="ctr" defTabSz="914400" eaLnBrk="0" fontAlgn="base" hangingPunct="0">
              <a:spcBef>
                <a:spcPct val="0"/>
              </a:spcBef>
              <a:spcAft>
                <a:spcPct val="0"/>
              </a:spcAft>
            </a:pPr>
            <a:endParaRPr lang="fr-FR" altLang="fr-FR" b="1">
              <a:solidFill>
                <a:srgbClr val="000000"/>
              </a:solidFill>
              <a:latin typeface="Arial" panose="020B0604020202020204" pitchFamily="34" charset="0"/>
            </a:endParaRPr>
          </a:p>
        </p:txBody>
      </p:sp>
      <p:sp>
        <p:nvSpPr>
          <p:cNvPr id="392196" name="Rectangle 4">
            <a:extLst>
              <a:ext uri="{FF2B5EF4-FFF2-40B4-BE49-F238E27FC236}">
                <a16:creationId xmlns:a16="http://schemas.microsoft.com/office/drawing/2014/main" id="{56473B47-9B1D-7EF7-8E8B-BDF212545C3E}"/>
              </a:ext>
            </a:extLst>
          </p:cNvPr>
          <p:cNvSpPr>
            <a:spLocks noGrp="1" noChangeArrowheads="1"/>
          </p:cNvSpPr>
          <p:nvPr>
            <p:ph type="title"/>
          </p:nvPr>
        </p:nvSpPr>
        <p:spPr/>
        <p:txBody>
          <a:bodyPr/>
          <a:lstStyle/>
          <a:p>
            <a:r>
              <a:rPr lang="en-US" altLang="fr-FR"/>
              <a:t>Table du routeur BGP</a:t>
            </a:r>
          </a:p>
        </p:txBody>
      </p:sp>
      <p:sp>
        <p:nvSpPr>
          <p:cNvPr id="392197" name="Text Box 5">
            <a:extLst>
              <a:ext uri="{FF2B5EF4-FFF2-40B4-BE49-F238E27FC236}">
                <a16:creationId xmlns:a16="http://schemas.microsoft.com/office/drawing/2014/main" id="{0ED9F6CA-AFB7-5F8F-0351-D396C682FC99}"/>
              </a:ext>
            </a:extLst>
          </p:cNvPr>
          <p:cNvSpPr txBox="1">
            <a:spLocks noChangeArrowheads="1"/>
          </p:cNvSpPr>
          <p:nvPr/>
        </p:nvSpPr>
        <p:spPr bwMode="auto">
          <a:xfrm>
            <a:off x="3287713" y="1490663"/>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BGP RIB</a:t>
            </a:r>
          </a:p>
        </p:txBody>
      </p:sp>
      <p:grpSp>
        <p:nvGrpSpPr>
          <p:cNvPr id="392198" name="Group 6">
            <a:extLst>
              <a:ext uri="{FF2B5EF4-FFF2-40B4-BE49-F238E27FC236}">
                <a16:creationId xmlns:a16="http://schemas.microsoft.com/office/drawing/2014/main" id="{25E4EE88-B2AE-428F-A1C1-B1EB78908ED9}"/>
              </a:ext>
            </a:extLst>
          </p:cNvPr>
          <p:cNvGrpSpPr>
            <a:grpSpLocks/>
          </p:cNvGrpSpPr>
          <p:nvPr/>
        </p:nvGrpSpPr>
        <p:grpSpPr bwMode="auto">
          <a:xfrm>
            <a:off x="3100389" y="2424113"/>
            <a:ext cx="3475037" cy="2882900"/>
            <a:chOff x="1238" y="1527"/>
            <a:chExt cx="2189" cy="1816"/>
          </a:xfrm>
        </p:grpSpPr>
        <p:sp>
          <p:nvSpPr>
            <p:cNvPr id="392199" name="AutoShape 7">
              <a:extLst>
                <a:ext uri="{FF2B5EF4-FFF2-40B4-BE49-F238E27FC236}">
                  <a16:creationId xmlns:a16="http://schemas.microsoft.com/office/drawing/2014/main" id="{2F5B9DB7-EF2C-4F57-9C84-277064E5E9D6}"/>
                </a:ext>
              </a:extLst>
            </p:cNvPr>
            <p:cNvSpPr>
              <a:spLocks noChangeArrowheads="1"/>
            </p:cNvSpPr>
            <p:nvPr/>
          </p:nvSpPr>
          <p:spPr bwMode="auto">
            <a:xfrm flipV="1">
              <a:off x="1578" y="1653"/>
              <a:ext cx="272" cy="1690"/>
            </a:xfrm>
            <a:prstGeom prst="upArrow">
              <a:avLst>
                <a:gd name="adj1" fmla="val 44861"/>
                <a:gd name="adj2" fmla="val 90063"/>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sp>
          <p:nvSpPr>
            <p:cNvPr id="392200" name="Rectangle 8">
              <a:extLst>
                <a:ext uri="{FF2B5EF4-FFF2-40B4-BE49-F238E27FC236}">
                  <a16:creationId xmlns:a16="http://schemas.microsoft.com/office/drawing/2014/main" id="{DF01528E-A820-3B9F-1998-051D8072F9A5}"/>
                </a:ext>
              </a:extLst>
            </p:cNvPr>
            <p:cNvSpPr>
              <a:spLocks noChangeArrowheads="1"/>
            </p:cNvSpPr>
            <p:nvPr/>
          </p:nvSpPr>
          <p:spPr bwMode="auto">
            <a:xfrm flipV="1">
              <a:off x="1238" y="1527"/>
              <a:ext cx="2189" cy="141"/>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fr-FR" sz="2400" b="1">
                <a:solidFill>
                  <a:srgbClr val="000000"/>
                </a:solidFill>
                <a:latin typeface="Courier New" panose="02070309020205020404" pitchFamily="49" charset="0"/>
              </a:endParaRPr>
            </a:p>
          </p:txBody>
        </p:sp>
      </p:grpSp>
      <p:sp>
        <p:nvSpPr>
          <p:cNvPr id="392201" name="Text Box 9">
            <a:extLst>
              <a:ext uri="{FF2B5EF4-FFF2-40B4-BE49-F238E27FC236}">
                <a16:creationId xmlns:a16="http://schemas.microsoft.com/office/drawing/2014/main" id="{0646E1ED-41E5-AF00-0E1D-760E01F7949B}"/>
              </a:ext>
            </a:extLst>
          </p:cNvPr>
          <p:cNvSpPr txBox="1">
            <a:spLocks noChangeArrowheads="1"/>
          </p:cNvSpPr>
          <p:nvPr/>
        </p:nvSpPr>
        <p:spPr bwMode="auto">
          <a:xfrm>
            <a:off x="3073401" y="4348164"/>
            <a:ext cx="17652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10.1.2.0/24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160.10.1.0/24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D   160.10.3.0/24</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R   153.22.0.0/16</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S   192.1.1.0/24</a:t>
            </a:r>
          </a:p>
        </p:txBody>
      </p:sp>
      <p:sp>
        <p:nvSpPr>
          <p:cNvPr id="392202" name="Text Box 10">
            <a:extLst>
              <a:ext uri="{FF2B5EF4-FFF2-40B4-BE49-F238E27FC236}">
                <a16:creationId xmlns:a16="http://schemas.microsoft.com/office/drawing/2014/main" id="{9A452D9A-5672-B3FB-5DFA-ADC18FFC6050}"/>
              </a:ext>
            </a:extLst>
          </p:cNvPr>
          <p:cNvSpPr txBox="1">
            <a:spLocks noChangeArrowheads="1"/>
          </p:cNvSpPr>
          <p:nvPr/>
        </p:nvSpPr>
        <p:spPr bwMode="auto">
          <a:xfrm>
            <a:off x="3073400" y="1862139"/>
            <a:ext cx="35317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GB" altLang="fr-FR" sz="1200" b="1">
                <a:solidFill>
                  <a:srgbClr val="000000"/>
                </a:solidFill>
                <a:latin typeface="Courier New" panose="02070309020205020404" pitchFamily="49" charset="0"/>
              </a:rPr>
              <a:t>Network           Next-Hop      Path</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*&gt;i160.10.1.0/24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*&gt;i160.10.3.0/24  192.20.2.2    i</a:t>
            </a:r>
          </a:p>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*&gt; 173.21.0.0/16  192.20.2.1    100</a:t>
            </a:r>
          </a:p>
        </p:txBody>
      </p:sp>
      <p:sp>
        <p:nvSpPr>
          <p:cNvPr id="392203" name="Text Box 11">
            <a:extLst>
              <a:ext uri="{FF2B5EF4-FFF2-40B4-BE49-F238E27FC236}">
                <a16:creationId xmlns:a16="http://schemas.microsoft.com/office/drawing/2014/main" id="{687C40A8-B1F7-349D-D1E4-6F54C4F2C5CD}"/>
              </a:ext>
            </a:extLst>
          </p:cNvPr>
          <p:cNvSpPr txBox="1">
            <a:spLocks noChangeArrowheads="1"/>
          </p:cNvSpPr>
          <p:nvPr/>
        </p:nvSpPr>
        <p:spPr bwMode="auto">
          <a:xfrm>
            <a:off x="5399088" y="4230689"/>
            <a:ext cx="50276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22250" indent="-222250">
              <a:defRPr sz="2400">
                <a:solidFill>
                  <a:schemeClr val="tx1"/>
                </a:solidFill>
                <a:latin typeface="Times New Roman" panose="02020603050405020304" pitchFamily="18" charset="0"/>
              </a:defRPr>
            </a:lvl1pPr>
            <a:lvl2pPr marL="681038"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0" fontAlgn="base" hangingPunct="0">
              <a:spcBef>
                <a:spcPct val="50000"/>
              </a:spcBef>
              <a:spcAft>
                <a:spcPct val="0"/>
              </a:spcAft>
              <a:buFontTx/>
              <a:buChar char="•"/>
            </a:pPr>
            <a:r>
              <a:rPr lang="en-GB" altLang="fr-FR" sz="2000" b="1">
                <a:solidFill>
                  <a:srgbClr val="000000"/>
                </a:solidFill>
                <a:latin typeface="Arial" panose="020B0604020202020204" pitchFamily="34" charset="0"/>
              </a:rPr>
              <a:t>Le meilleur chemin est installé dans la</a:t>
            </a:r>
            <a:br>
              <a:rPr lang="en-GB" altLang="fr-FR" sz="2000" b="1">
                <a:solidFill>
                  <a:srgbClr val="000000"/>
                </a:solidFill>
                <a:latin typeface="Arial" panose="020B0604020202020204" pitchFamily="34" charset="0"/>
              </a:rPr>
            </a:br>
            <a:r>
              <a:rPr lang="en-GB" altLang="fr-FR" sz="2000" b="1">
                <a:solidFill>
                  <a:srgbClr val="000000"/>
                </a:solidFill>
                <a:latin typeface="Arial" panose="020B0604020202020204" pitchFamily="34" charset="0"/>
              </a:rPr>
              <a:t>table de routage du routeur si :</a:t>
            </a:r>
          </a:p>
        </p:txBody>
      </p:sp>
      <p:sp>
        <p:nvSpPr>
          <p:cNvPr id="392204" name="Text Box 12">
            <a:extLst>
              <a:ext uri="{FF2B5EF4-FFF2-40B4-BE49-F238E27FC236}">
                <a16:creationId xmlns:a16="http://schemas.microsoft.com/office/drawing/2014/main" id="{982B8381-84AA-0FAE-1E4F-E1359610D6BD}"/>
              </a:ext>
            </a:extLst>
          </p:cNvPr>
          <p:cNvSpPr txBox="1">
            <a:spLocks noChangeArrowheads="1"/>
          </p:cNvSpPr>
          <p:nvPr/>
        </p:nvSpPr>
        <p:spPr bwMode="auto">
          <a:xfrm>
            <a:off x="3073401" y="5259389"/>
            <a:ext cx="1749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eaLnBrk="0" fontAlgn="base" hangingPunct="0">
              <a:spcBef>
                <a:spcPct val="0"/>
              </a:spcBef>
              <a:spcAft>
                <a:spcPct val="0"/>
              </a:spcAft>
            </a:pPr>
            <a:r>
              <a:rPr lang="en-US" altLang="fr-FR" sz="1200" b="1">
                <a:solidFill>
                  <a:srgbClr val="000000"/>
                </a:solidFill>
                <a:latin typeface="Courier New" panose="02070309020205020404" pitchFamily="49" charset="0"/>
              </a:rPr>
              <a:t>B   173.21.0.0/16</a:t>
            </a:r>
          </a:p>
        </p:txBody>
      </p:sp>
      <p:sp>
        <p:nvSpPr>
          <p:cNvPr id="392205" name="Text Box 13">
            <a:extLst>
              <a:ext uri="{FF2B5EF4-FFF2-40B4-BE49-F238E27FC236}">
                <a16:creationId xmlns:a16="http://schemas.microsoft.com/office/drawing/2014/main" id="{1D944AE6-2257-F805-B24A-0A5693D69B38}"/>
              </a:ext>
            </a:extLst>
          </p:cNvPr>
          <p:cNvSpPr txBox="1">
            <a:spLocks noChangeArrowheads="1"/>
          </p:cNvSpPr>
          <p:nvPr/>
        </p:nvSpPr>
        <p:spPr bwMode="auto">
          <a:xfrm>
            <a:off x="3092450" y="5791201"/>
            <a:ext cx="201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914400" eaLnBrk="0" fontAlgn="base" hangingPunct="0">
              <a:spcBef>
                <a:spcPct val="0"/>
              </a:spcBef>
              <a:spcAft>
                <a:spcPct val="0"/>
              </a:spcAft>
            </a:pPr>
            <a:r>
              <a:rPr lang="en-US" altLang="fr-FR" b="1">
                <a:solidFill>
                  <a:srgbClr val="000000"/>
                </a:solidFill>
                <a:latin typeface="Arial" panose="020B0604020202020204" pitchFamily="34" charset="0"/>
              </a:rPr>
              <a:t>Table de routage</a:t>
            </a:r>
          </a:p>
        </p:txBody>
      </p:sp>
      <p:sp>
        <p:nvSpPr>
          <p:cNvPr id="392206" name="Text Box 14">
            <a:extLst>
              <a:ext uri="{FF2B5EF4-FFF2-40B4-BE49-F238E27FC236}">
                <a16:creationId xmlns:a16="http://schemas.microsoft.com/office/drawing/2014/main" id="{6C265C47-9E57-D134-E909-E71F481018C9}"/>
              </a:ext>
            </a:extLst>
          </p:cNvPr>
          <p:cNvSpPr txBox="1">
            <a:spLocks noChangeArrowheads="1"/>
          </p:cNvSpPr>
          <p:nvPr/>
        </p:nvSpPr>
        <p:spPr bwMode="auto">
          <a:xfrm>
            <a:off x="5399089" y="4932364"/>
            <a:ext cx="485298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22250" indent="-222250">
              <a:defRPr sz="2400">
                <a:solidFill>
                  <a:schemeClr val="tx1"/>
                </a:solidFill>
                <a:latin typeface="Times New Roman" panose="02020603050405020304" pitchFamily="18" charset="0"/>
              </a:defRPr>
            </a:lvl1pPr>
            <a:lvl2pPr marL="681038"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Le préfixe et sa taille sont uniques</a:t>
            </a:r>
          </a:p>
          <a:p>
            <a:pPr lvl="1" defTabSz="914400" eaLnBrk="0" fontAlgn="base" hangingPunct="0">
              <a:spcBef>
                <a:spcPct val="0"/>
              </a:spcBef>
              <a:spcAft>
                <a:spcPct val="0"/>
              </a:spcAft>
              <a:buFontTx/>
              <a:buChar char="•"/>
            </a:pPr>
            <a:r>
              <a:rPr lang="en-GB" altLang="fr-FR" sz="1800" b="1">
                <a:solidFill>
                  <a:srgbClr val="000000"/>
                </a:solidFill>
                <a:latin typeface="Arial" panose="020B0604020202020204" pitchFamily="34" charset="0"/>
              </a:rPr>
              <a:t>la valeur “distance” du protocole est</a:t>
            </a:r>
            <a:br>
              <a:rPr lang="en-GB" altLang="fr-FR" sz="1800" b="1">
                <a:solidFill>
                  <a:srgbClr val="000000"/>
                </a:solidFill>
                <a:latin typeface="Arial" panose="020B0604020202020204" pitchFamily="34" charset="0"/>
              </a:rPr>
            </a:br>
            <a:r>
              <a:rPr lang="en-GB" altLang="fr-FR" sz="1800" b="1">
                <a:solidFill>
                  <a:srgbClr val="000000"/>
                </a:solidFill>
                <a:latin typeface="Arial" panose="020B0604020202020204" pitchFamily="34" charset="0"/>
              </a:rPr>
              <a:t>la plus faible</a:t>
            </a:r>
            <a:endParaRPr lang="en-US" altLang="fr-FR" sz="1800" b="1">
              <a:solidFill>
                <a:srgbClr val="000000"/>
              </a:solidFill>
              <a:latin typeface="Arial" panose="020B0604020202020204" pitchFamily="34" charset="0"/>
            </a:endParaRPr>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2198"/>
                                        </p:tgtEl>
                                        <p:attrNameLst>
                                          <p:attrName>style.visibility</p:attrName>
                                        </p:attrNameLst>
                                      </p:cBhvr>
                                      <p:to>
                                        <p:strVal val="visible"/>
                                      </p:to>
                                    </p:set>
                                    <p:animEffect transition="in" filter="wipe(up)">
                                      <p:cBhvr>
                                        <p:cTn id="7" dur="500"/>
                                        <p:tgtEl>
                                          <p:spTgt spid="3921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92204"/>
                                        </p:tgtEl>
                                        <p:attrNameLst>
                                          <p:attrName>style.visibility</p:attrName>
                                        </p:attrNameLst>
                                      </p:cBhvr>
                                      <p:to>
                                        <p:strVal val="visible"/>
                                      </p:to>
                                    </p:set>
                                    <p:animEffect transition="in" filter="wipe(left)">
                                      <p:cBhvr>
                                        <p:cTn id="11" dur="500"/>
                                        <p:tgtEl>
                                          <p:spTgt spid="392204"/>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2203"/>
                                        </p:tgtEl>
                                        <p:attrNameLst>
                                          <p:attrName>style.visibility</p:attrName>
                                        </p:attrNameLst>
                                      </p:cBhvr>
                                      <p:to>
                                        <p:strVal val="visible"/>
                                      </p:to>
                                    </p:set>
                                    <p:animEffect transition="in" filter="wipe(left)">
                                      <p:cBhvr>
                                        <p:cTn id="15" dur="500"/>
                                        <p:tgtEl>
                                          <p:spTgt spid="39220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92206"/>
                                        </p:tgtEl>
                                        <p:attrNameLst>
                                          <p:attrName>style.visibility</p:attrName>
                                        </p:attrNameLst>
                                      </p:cBhvr>
                                      <p:to>
                                        <p:strVal val="visible"/>
                                      </p:to>
                                    </p:set>
                                    <p:animEffect transition="in" filter="wipe(left)">
                                      <p:cBhvr>
                                        <p:cTn id="20" dur="500"/>
                                        <p:tgtEl>
                                          <p:spTgt spid="392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odèle par défaut">
  <a:themeElements>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fr-FR" sz="2400" b="1" i="0" u="none" strike="noStrike" cap="none" normalizeH="0" baseline="0" smtClean="0">
            <a:ln>
              <a:noFill/>
            </a:ln>
            <a:solidFill>
              <a:schemeClr val="tx1"/>
            </a:solidFill>
            <a:effectLst/>
            <a:latin typeface="Courier New" panose="02070309020205020404" pitchFamily="4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fr-FR" sz="2400" b="1" i="0" u="none" strike="noStrike" cap="none" normalizeH="0" baseline="0" smtClean="0">
            <a:ln>
              <a:noFill/>
            </a:ln>
            <a:solidFill>
              <a:schemeClr val="tx1"/>
            </a:solidFill>
            <a:effectLst/>
            <a:latin typeface="Courier New" panose="02070309020205020404" pitchFamily="49" charset="0"/>
          </a:defRPr>
        </a:defPPr>
      </a:lstStyle>
    </a:lnDef>
  </a:objectDefaults>
  <a:extraClrSchemeLst>
    <a:extraClrScheme>
      <a:clrScheme name="Modèle par défau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8813</Words>
  <Application>Microsoft Office PowerPoint</Application>
  <PresentationFormat>Grand écran</PresentationFormat>
  <Paragraphs>1455</Paragraphs>
  <Slides>144</Slides>
  <Notes>82</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144</vt:i4>
      </vt:variant>
    </vt:vector>
  </HeadingPairs>
  <TitlesOfParts>
    <vt:vector size="159" baseType="lpstr">
      <vt:lpstr>Arial</vt:lpstr>
      <vt:lpstr>Arial MT</vt:lpstr>
      <vt:lpstr>Calibri</vt:lpstr>
      <vt:lpstr>Calibri Light</vt:lpstr>
      <vt:lpstr>Courier New</vt:lpstr>
      <vt:lpstr>Lato</vt:lpstr>
      <vt:lpstr>Roboto</vt:lpstr>
      <vt:lpstr>Söhne</vt:lpstr>
      <vt:lpstr>Tahoma</vt:lpstr>
      <vt:lpstr>Times New Roman</vt:lpstr>
      <vt:lpstr>Verdana</vt:lpstr>
      <vt:lpstr>Wingdings</vt:lpstr>
      <vt:lpstr>Rétrospective</vt:lpstr>
      <vt:lpstr>Thème Office</vt:lpstr>
      <vt:lpstr>1_Modèle par défaut</vt:lpstr>
      <vt:lpstr>Chapitre3 : Routage - MPLS</vt:lpstr>
      <vt:lpstr>Introduction </vt:lpstr>
      <vt:lpstr>Exemple d’un réseau commuté  domaine de broadcast avec des switch </vt:lpstr>
      <vt:lpstr>Réseau commuté </vt:lpstr>
      <vt:lpstr>Utilisation d’un routeur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Système autonome (AS)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Vocabulaire</vt:lpstr>
      <vt:lpstr>Vocabulaire (2)</vt:lpstr>
      <vt:lpstr>Présentation PowerPoint</vt:lpstr>
      <vt:lpstr>Présentation PowerPoint</vt:lpstr>
      <vt:lpstr>Présentation PowerPoint</vt:lpstr>
      <vt:lpstr>Présentation PowerPoint</vt:lpstr>
      <vt:lpstr>Présentation PowerPoint</vt:lpstr>
      <vt:lpstr>Sessions BGP</vt:lpstr>
      <vt:lpstr>Sessions BGP</vt:lpstr>
      <vt:lpstr>Sessions BGP</vt:lpstr>
      <vt:lpstr>Configuration de sessions BGP</vt:lpstr>
      <vt:lpstr>Configuration de sessions BGP</vt:lpstr>
      <vt:lpstr>Configuration de sessions BGP</vt:lpstr>
      <vt:lpstr>Présentation PowerPoint</vt:lpstr>
      <vt:lpstr>Messages de mise à jour BGP</vt:lpstr>
      <vt:lpstr>Mises à jour BGP — Préfixes/NLRI</vt:lpstr>
      <vt:lpstr>Mise à jour BGP — Attributs</vt:lpstr>
      <vt:lpstr>Attribut “chemin d’AS”</vt:lpstr>
      <vt:lpstr>Attribut “Next-Hop”</vt:lpstr>
      <vt:lpstr>Attribut “Next-Hop”</vt:lpstr>
      <vt:lpstr>Attribut “Next-Hop”</vt:lpstr>
      <vt:lpstr>Attribut “Next-Hop” (suite)</vt:lpstr>
      <vt:lpstr>Mises à jour BGP — Suppression de routes</vt:lpstr>
      <vt:lpstr>Mises à jour BGP - Suppression de routes</vt:lpstr>
      <vt:lpstr>Table du routeur BGP</vt:lpstr>
      <vt:lpstr>Table du routeur BGP</vt:lpstr>
      <vt:lpstr>Table du routeur BGP</vt:lpstr>
      <vt:lpstr>Table du routeur BGP</vt:lpstr>
      <vt:lpstr>Table du routeur BGP</vt:lpstr>
      <vt:lpstr>Table du routeur BGP</vt:lpstr>
      <vt:lpstr>Un exemple… </vt:lpstr>
      <vt:lpstr>Commandes BGP de base</vt:lpstr>
      <vt:lpstr>Présentation PowerPoint</vt:lpstr>
      <vt:lpstr>Présentation PowerPoint</vt:lpstr>
      <vt:lpstr>Pour insérer une route...</vt:lpstr>
      <vt:lpstr>Utilisation de “redistribute static”</vt:lpstr>
      <vt:lpstr>Utilisation de “redistribute”</vt:lpstr>
      <vt:lpstr>Utilisation de la commande “network”</vt:lpstr>
      <vt:lpstr>Présentation PowerPoint</vt:lpstr>
      <vt:lpstr>La technologie MPLS  et son implantation</vt:lpstr>
      <vt:lpstr>Introduction  Principes Applications Déploiement </vt:lpstr>
      <vt:lpstr>Introduction</vt:lpstr>
      <vt:lpstr>Constat</vt:lpstr>
      <vt:lpstr>Présentation PowerPoint</vt:lpstr>
      <vt:lpstr>Présentation PowerPoint</vt:lpstr>
      <vt:lpstr>Présentation PowerPoint</vt:lpstr>
      <vt:lpstr>Présentation PowerPoint</vt:lpstr>
      <vt:lpstr>Principes</vt:lpstr>
      <vt:lpstr>Présentation PowerPoint</vt:lpstr>
      <vt:lpstr>Présentation PowerPoint</vt:lpstr>
      <vt:lpstr>Principes du MPLS</vt:lpstr>
      <vt:lpstr>Principe du MPLS</vt:lpstr>
      <vt:lpstr>Principes de MPLS</vt:lpstr>
      <vt:lpstr>ACRONYMES </vt:lpstr>
      <vt:lpstr>MPLS points clés</vt:lpstr>
      <vt:lpstr>Présentation PowerPoint</vt:lpstr>
      <vt:lpstr>Présentation PowerPoint</vt:lpstr>
      <vt:lpstr>Présentation PowerPoint</vt:lpstr>
      <vt:lpstr>Présentation PowerPoint</vt:lpstr>
      <vt:lpstr>LABEL</vt:lpstr>
      <vt:lpstr>Présentation PowerPoint</vt:lpstr>
      <vt:lpstr>Présentation PowerPoint</vt:lpstr>
      <vt:lpstr>Présentation PowerPoint</vt:lpstr>
      <vt:lpstr>Principes</vt:lpstr>
      <vt:lpstr>Présentation PowerPoint</vt:lpstr>
      <vt:lpstr>Principes</vt:lpstr>
      <vt:lpstr>Principes</vt:lpstr>
      <vt:lpstr>Principes</vt:lpstr>
      <vt:lpstr>Principes </vt:lpstr>
      <vt:lpstr>Principes</vt:lpstr>
      <vt:lpstr>Les FEC</vt:lpstr>
      <vt:lpstr>Présentation PowerPoint</vt:lpstr>
      <vt:lpstr>Rétention des labels</vt:lpstr>
      <vt:lpstr>Présentation PowerPoint</vt:lpstr>
      <vt:lpstr>Présentation PowerPoint</vt:lpstr>
    </vt:vector>
  </TitlesOfParts>
  <Company>SFR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de liaisons de réseau étendu</dc:title>
  <dc:creator>karam.bou-chaaya@expleogroup.com</dc:creator>
  <cp:lastModifiedBy>Karam Bou-chaaya</cp:lastModifiedBy>
  <cp:revision>89</cp:revision>
  <dcterms:created xsi:type="dcterms:W3CDTF">2023-09-20T07:38:06Z</dcterms:created>
  <dcterms:modified xsi:type="dcterms:W3CDTF">2023-10-19T21:38:50Z</dcterms:modified>
</cp:coreProperties>
</file>